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19" r:id="rId2"/>
    <p:sldId id="340" r:id="rId3"/>
    <p:sldId id="342" r:id="rId4"/>
    <p:sldId id="341" r:id="rId5"/>
    <p:sldId id="343" r:id="rId6"/>
  </p:sldIdLst>
  <p:sldSz cx="9144000" cy="5143500" type="screen16x9"/>
  <p:notesSz cx="7010400" cy="9236075"/>
  <p:embeddedFontLst>
    <p:embeddedFont>
      <p:font typeface="Aptos" panose="020B00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to Sans Symbols" panose="020B0604020202020204" charset="0"/>
      <p:regular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7262CEF-37F4-4F14-8FED-441239D3FF12}">
          <p14:sldIdLst>
            <p14:sldId id="319"/>
            <p14:sldId id="340"/>
            <p14:sldId id="342"/>
            <p14:sldId id="341"/>
            <p14:sldId id="343"/>
          </p14:sldIdLst>
        </p14:section>
        <p14:section name="budget system" id="{B6AC1E19-7A70-4B1C-9095-20C82C9EC3F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68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gQqZjjsd0HUznax4JQqSC5xHwN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1A77A8-BB83-677C-094F-602993718BA6}" name="Neil Hamilton" initials="NH" userId="4M3tn1mZZeroN0yRQbNagGqhyNghTv9EmUl6gL1ucXQ=" providerId="None"/>
  <p188:author id="{1102BDE8-9068-51B2-2491-E42F288D8AA9}" name="Kulneet S Homidi" initials="KSH" userId="S::khomidi@stanford.edu::24ff6ed6-143d-4c57-b146-8e70860a56d8" providerId="AD"/>
  <p188:author id="{9B7234ED-5126-F32D-AEDD-9D1B451EE02D}" name="mark rickey" initials="mr" userId="oP7MN0jVhIBaIdjGueRrRKiD1btJwKJMocjuVIsl/E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>
        <p:scale>
          <a:sx n="90" d="100"/>
          <a:sy n="90" d="100"/>
        </p:scale>
        <p:origin x="528" y="-220"/>
      </p:cViewPr>
      <p:guideLst>
        <p:guide orient="horz" pos="468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57" Type="http://schemas.microsoft.com/office/2018/10/relationships/authors" Target="author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traveling on university business are expected to use transportation options that are necessary and reasonable. The university pays for reasonable and necessary airfare along with certain fees and 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0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Horizontal">
  <p:cSld name="Two Content Horizon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948777" y="908685"/>
            <a:ext cx="7707862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949327" y="2841313"/>
            <a:ext cx="7707313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949327" y="908686"/>
            <a:ext cx="3787775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955677" y="2840613"/>
            <a:ext cx="3781425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4876800" y="2840613"/>
            <a:ext cx="3779838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62626"/>
                </a:solidFill>
                <a:latin typeface="Source Sans 3 Semibold"/>
                <a:cs typeface="Source Sans 3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ource Sans 3"/>
                <a:cs typeface="Source Sans 3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62626"/>
                </a:solidFill>
                <a:latin typeface="Source Sans 3"/>
                <a:cs typeface="Source Sans 3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94041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3039" y="4667250"/>
            <a:ext cx="1805723" cy="4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0325" y="793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ngate.stanford.edu/business-travel-expenses/stanford-travel-card-tcard-progra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anfordTravel@itinerary.internationalsos.com" TargetMode="External"/><Relationship Id="rId2" Type="http://schemas.openxmlformats.org/officeDocument/2006/relationships/hyperlink" Target="https://fingate.stanford.edu/business-travel-expenses/business-and-travel-expense-policies#anchor-44526-cont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ternational.stanford.edu/book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9CAD-8ACC-99EC-5B70-28A1A0D92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9817" y="1957039"/>
            <a:ext cx="6686463" cy="13119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400" b="1" dirty="0"/>
              <a:t>VPDoR Finance</a:t>
            </a:r>
            <a:br>
              <a:rPr lang="en-US" sz="4400" b="1" dirty="0"/>
            </a:br>
            <a:r>
              <a:rPr lang="en-US" sz="4400" b="1" dirty="0"/>
              <a:t>Travel Booking Policy Update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03DBB-15F2-1696-7E32-70ABAAA1E9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8847" y="3070860"/>
            <a:ext cx="7707313" cy="85554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61162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C0A15C-57F4-30CB-B09F-223E6FA24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"/>
            <a:ext cx="9144000" cy="5142437"/>
          </a:xfrm>
          <a:prstGeom prst="rect">
            <a:avLst/>
          </a:prstGeom>
        </p:spPr>
      </p:pic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AEDDDFAB-8564-9197-FF93-1C8B5D86A753}"/>
              </a:ext>
            </a:extLst>
          </p:cNvPr>
          <p:cNvSpPr/>
          <p:nvPr/>
        </p:nvSpPr>
        <p:spPr>
          <a:xfrm>
            <a:off x="2277375" y="172528"/>
            <a:ext cx="2406768" cy="914401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61CD5-5FAC-6248-0C6C-E5CD8FA474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1</a:t>
            </a:fld>
            <a:endParaRPr lang="en-US" spc="-2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37D6D-A8ED-13E1-9B61-467092B4AD84}"/>
              </a:ext>
            </a:extLst>
          </p:cNvPr>
          <p:cNvSpPr txBox="1"/>
          <p:nvPr/>
        </p:nvSpPr>
        <p:spPr>
          <a:xfrm>
            <a:off x="2627815" y="260396"/>
            <a:ext cx="1705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Highly recommended for VPDoR</a:t>
            </a:r>
          </a:p>
        </p:txBody>
      </p:sp>
    </p:spTree>
    <p:extLst>
      <p:ext uri="{BB962C8B-B14F-4D97-AF65-F5344CB8AC3E}">
        <p14:creationId xmlns:p14="http://schemas.microsoft.com/office/powerpoint/2010/main" val="286375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F2BD-FADB-110A-07ED-2D9EB56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134489"/>
            <a:ext cx="7707313" cy="892054"/>
          </a:xfrm>
        </p:spPr>
        <p:txBody>
          <a:bodyPr/>
          <a:lstStyle/>
          <a:p>
            <a:r>
              <a:rPr lang="en-US" sz="3200" dirty="0">
                <a:latin typeface="Aptos" panose="020B0004020202020204" pitchFamily="34" charset="0"/>
                <a:ea typeface="DengXian" panose="02010600030101010101" pitchFamily="2" charset="-122"/>
              </a:rPr>
              <a:t>B</a:t>
            </a:r>
            <a:r>
              <a:rPr lang="en-US" sz="3200" dirty="0">
                <a:effectLst/>
                <a:latin typeface="Aptos" panose="020B0004020202020204" pitchFamily="34" charset="0"/>
                <a:ea typeface="DengXian" panose="02010600030101010101" pitchFamily="2" charset="-122"/>
              </a:rPr>
              <a:t>enefits for travel booked through the Stanford Travel booking channels: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F80D-E761-13C3-8537-B3768899A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380226"/>
            <a:ext cx="7707313" cy="3287024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Automatically send reservations to the </a:t>
            </a:r>
            <a:r>
              <a:rPr lang="en-US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travel registry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enable the university to provide assistance to travelers in the event of an emergency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Access to </a:t>
            </a:r>
            <a:r>
              <a:rPr lang="en-US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priority boarding, name changes, and other advantages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negotiated with Stanford's travel suppliers and partners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Stanford-negotiated discounts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with all major airlines and Enterprise/National and Hertz car rental companies, and low rates at thousands of hotels around the world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Convenience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booking the majority of university travel in one place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Simplified expense reimbursement process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Eligibility for applicable </a:t>
            </a:r>
            <a:r>
              <a:rPr lang="en-US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supplier loyalty points and benefits</a:t>
            </a:r>
            <a:endParaRPr lang="en-US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Pay with the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 tooltip="Stanford Travel Card (TCard) Program"/>
              </a:rPr>
              <a:t>Stanford Travel Card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or a personal card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Booking channel support provided by </a:t>
            </a:r>
            <a:r>
              <a:rPr lang="en-US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industry experts to assist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at every step of the journey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61CD5-5FAC-6248-0C6C-E5CD8FA474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2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8663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4408-EF12-33E9-B285-20427E54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D0BBE-43C8-204D-C89D-9C8901DE8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B4009-C656-6E11-83E0-05D26FB1A4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3</a:t>
            </a:fld>
            <a:endParaRPr lang="en-US"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8A298-EDFC-473F-43C1-B85F6F4C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F2BD-FADB-110A-07ED-2D9EB562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61CD5-5FAC-6248-0C6C-E5CD8FA474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25" smtClean="0"/>
              <a:t>4</a:t>
            </a:fld>
            <a:endParaRPr lang="en-US" spc="-2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B148C-B1D6-4D1A-4684-2F9C5E3BB59D}"/>
              </a:ext>
            </a:extLst>
          </p:cNvPr>
          <p:cNvSpPr txBox="1"/>
          <p:nvPr/>
        </p:nvSpPr>
        <p:spPr>
          <a:xfrm>
            <a:off x="630865" y="956183"/>
            <a:ext cx="802577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Individuals traveling on university business are expected to use transportation options that are necessary and reasonable.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solidFill>
                <a:srgbClr val="42424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requirements of the new policy are available in detail on </a:t>
            </a:r>
            <a:r>
              <a:rPr lang="en-US" sz="2000" kern="100" dirty="0" err="1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Fingate’s</a:t>
            </a: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Business and Travel Expense Policies</a:t>
            </a: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page.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424242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Registration with the Travel Registry (via International SOS) can be done by forwarding your flight and hotel itineraries to </a:t>
            </a:r>
            <a:r>
              <a:rPr lang="en-US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StanfordTravel@itinerary.internationalsos.com</a:t>
            </a: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rgbClr val="424242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Detailed instructions are provided on the </a:t>
            </a:r>
            <a:r>
              <a:rPr lang="en-US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International Affairs website</a:t>
            </a:r>
            <a:r>
              <a:rPr lang="en-US" sz="2000" kern="100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4679"/>
      </p:ext>
    </p:extLst>
  </p:cSld>
  <p:clrMapOvr>
    <a:masterClrMapping/>
  </p:clrMapOvr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254</Words>
  <Application>Microsoft Office PowerPoint</Application>
  <PresentationFormat>On-screen Show (16:9)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Source Sans Pro</vt:lpstr>
      <vt:lpstr>Calibri</vt:lpstr>
      <vt:lpstr>Aptos</vt:lpstr>
      <vt:lpstr>Noto Sans Symbols</vt:lpstr>
      <vt:lpstr>Source Sans 3</vt:lpstr>
      <vt:lpstr>Source Sans 3 Semibold</vt:lpstr>
      <vt:lpstr>Source Sans Pro SemiBold</vt:lpstr>
      <vt:lpstr>Symbol</vt:lpstr>
      <vt:lpstr>SU_Preso_16x9_v6</vt:lpstr>
      <vt:lpstr>PowerPoint Presentation</vt:lpstr>
      <vt:lpstr>PowerPoint Presentation</vt:lpstr>
      <vt:lpstr>Benefits for travel booked through the Stanford Travel booking channels:</vt:lpstr>
      <vt:lpstr>PowerPoint Presentation</vt:lpstr>
      <vt:lpstr>Where to find more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VPDoR FY23 Booked Budget Process Kickoff Session</dc:title>
  <dc:creator>Serena Rao</dc:creator>
  <cp:lastModifiedBy>Xing Ding Chang</cp:lastModifiedBy>
  <cp:revision>132</cp:revision>
  <cp:lastPrinted>2023-08-29T17:11:14Z</cp:lastPrinted>
  <dcterms:created xsi:type="dcterms:W3CDTF">2020-04-05T21:18:33Z</dcterms:created>
  <dcterms:modified xsi:type="dcterms:W3CDTF">2024-01-29T18:19:59Z</dcterms:modified>
</cp:coreProperties>
</file>