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2" r:id="rId4"/>
    <p:sldId id="259" r:id="rId5"/>
    <p:sldId id="290" r:id="rId6"/>
    <p:sldId id="265" r:id="rId7"/>
    <p:sldId id="292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93" r:id="rId21"/>
    <p:sldId id="280" r:id="rId22"/>
    <p:sldId id="281" r:id="rId23"/>
    <p:sldId id="282" r:id="rId24"/>
    <p:sldId id="283" r:id="rId25"/>
    <p:sldId id="284" r:id="rId26"/>
    <p:sldId id="285" r:id="rId27"/>
    <p:sldId id="295" r:id="rId28"/>
    <p:sldId id="287" r:id="rId29"/>
    <p:sldId id="294" r:id="rId30"/>
    <p:sldId id="291" r:id="rId31"/>
    <p:sldId id="297" r:id="rId32"/>
    <p:sldId id="288" r:id="rId33"/>
    <p:sldId id="271" r:id="rId34"/>
    <p:sldId id="278" r:id="rId35"/>
    <p:sldId id="286" r:id="rId36"/>
    <p:sldId id="289" r:id="rId37"/>
  </p:sldIdLst>
  <p:sldSz cx="9144000" cy="5143500" type="screen16x9"/>
  <p:notesSz cx="6858000" cy="9144000"/>
  <p:embeddedFontLst>
    <p:embeddedFont>
      <p:font typeface="Aptos Serif" panose="020206040704050203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2" userDrawn="1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h5pkjol3z61ROWCZydJ5sRo9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1304" y="96"/>
      </p:cViewPr>
      <p:guideLst>
        <p:guide orient="horz" pos="612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ec004277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eec004277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98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Give an example of how to capture two sets of variances, and a reminder to comment about programmatic drivers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4" name="Google Shape;34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ec004277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eec004277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439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ec004277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1eec004277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808080">
                <a:alpha val="5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2" title="Stanford Univers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457200" y="1792517"/>
            <a:ext cx="8229600" cy="61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2"/>
          </p:nvPr>
        </p:nvSpPr>
        <p:spPr>
          <a:xfrm>
            <a:off x="457200" y="2410990"/>
            <a:ext cx="8229600" cy="46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 cap="small">
                <a:solidFill>
                  <a:srgbClr val="A4001D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/>
          <p:nvPr/>
        </p:nvSpPr>
        <p:spPr>
          <a:xfrm>
            <a:off x="0" y="4806950"/>
            <a:ext cx="9155113" cy="34290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dist="25401" dir="2700000" algn="br" rotWithShape="0">
              <a:srgbClr val="808080">
                <a:alpha val="5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4" title="Stanford University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1603377" y="1538765"/>
            <a:ext cx="2954337" cy="92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1603377" y="2571750"/>
            <a:ext cx="2954337" cy="93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 cap="none">
                <a:solidFill>
                  <a:srgbClr val="A4001D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24"/>
          <p:cNvSpPr>
            <a:spLocks noGrp="1"/>
          </p:cNvSpPr>
          <p:nvPr>
            <p:ph type="pic" idx="2"/>
          </p:nvPr>
        </p:nvSpPr>
        <p:spPr>
          <a:xfrm>
            <a:off x="4665662" y="1535112"/>
            <a:ext cx="1951038" cy="1951038"/>
          </a:xfrm>
          <a:prstGeom prst="rect">
            <a:avLst/>
          </a:prstGeom>
          <a:noFill/>
          <a:ln w="444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2700000" algn="tl" rotWithShape="0">
              <a:srgbClr val="000000">
                <a:alpha val="34117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876800" y="908685"/>
            <a:ext cx="3779838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949327" y="908685"/>
            <a:ext cx="3787775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3"/>
          </p:nvPr>
        </p:nvSpPr>
        <p:spPr>
          <a:xfrm>
            <a:off x="4876800" y="2837497"/>
            <a:ext cx="3779838" cy="18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.zoom.us/rec/share/0rerqrwQapeClhP5U45DjQeSoV4xUDPKFZ9kxy3e2ufnyUaK2q0-SBemDl12Qc8J.oY1jQC8aF4buqjS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rsexpress.stanford.edu/index.html?ref=LM_SS_LEARNING.LM_BROWSE_LEARNER.GBL&amp;type=COURSE&amp;code=UBO-20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stanford.zoom.us/rec/share/qYfropj3sKGgM1gmqNtL-JCsD3Rpzb2-xIuSCQ7Y1MGvPd2Ycz-QnrRCfPSe4JE9.TSPiItQrJYs96FK_?startTime=167528668100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518319" y="1211262"/>
            <a:ext cx="8229600" cy="218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VPDoR FY2</a:t>
            </a:r>
            <a:r>
              <a:rPr lang="en-US" b="1" dirty="0"/>
              <a:t>5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Budget Plan 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Process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3"/>
              </a:rPr>
              <a:t>video recording</a:t>
            </a:r>
            <a:br>
              <a:rPr lang="en-US" b="1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57" name="Google Shape;57;p1"/>
          <p:cNvSpPr txBox="1">
            <a:spLocks noGrp="1"/>
          </p:cNvSpPr>
          <p:nvPr>
            <p:ph type="body" idx="1"/>
          </p:nvPr>
        </p:nvSpPr>
        <p:spPr>
          <a:xfrm>
            <a:off x="1542255" y="3638550"/>
            <a:ext cx="6059488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February 13,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1.1 Endowment Planning Module </a:t>
            </a:r>
            <a:r>
              <a:rPr lang="en-US" sz="1800" dirty="0">
                <a:solidFill>
                  <a:srgbClr val="8C1515"/>
                </a:solidFill>
              </a:rPr>
              <a:t>(due Mar 8)</a:t>
            </a:r>
            <a:endParaRPr dirty="0"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36"/>
          <p:cNvGrpSpPr/>
          <p:nvPr/>
        </p:nvGrpSpPr>
        <p:grpSpPr>
          <a:xfrm>
            <a:off x="772615" y="1833716"/>
            <a:ext cx="8187088" cy="2688149"/>
            <a:chOff x="772615" y="1859129"/>
            <a:chExt cx="8187088" cy="2688149"/>
          </a:xfrm>
        </p:grpSpPr>
        <p:pic>
          <p:nvPicPr>
            <p:cNvPr id="168" name="Google Shape;16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2615" y="1859129"/>
              <a:ext cx="8187088" cy="2688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6"/>
            <p:cNvSpPr txBox="1"/>
            <p:nvPr/>
          </p:nvSpPr>
          <p:spPr>
            <a:xfrm>
              <a:off x="4052273" y="1937922"/>
              <a:ext cx="3663928" cy="215444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Default to PAYOUT, with other metrics available to be included to the report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335" y="871639"/>
            <a:ext cx="848316" cy="926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1.2 Endowment Planning Module </a:t>
            </a:r>
            <a:r>
              <a:rPr lang="en-US" sz="1800" dirty="0">
                <a:solidFill>
                  <a:srgbClr val="8C1515"/>
                </a:solidFill>
              </a:rPr>
              <a:t>(due Mar 8)</a:t>
            </a:r>
            <a:endParaRPr dirty="0"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" name="Google Shape;177;p37"/>
          <p:cNvGrpSpPr/>
          <p:nvPr/>
        </p:nvGrpSpPr>
        <p:grpSpPr>
          <a:xfrm>
            <a:off x="1379870" y="3797670"/>
            <a:ext cx="6596512" cy="892552"/>
            <a:chOff x="1379109" y="1910464"/>
            <a:chExt cx="3192891" cy="892552"/>
          </a:xfrm>
        </p:grpSpPr>
        <p:sp>
          <p:nvSpPr>
            <p:cNvPr id="178" name="Google Shape;178;p37"/>
            <p:cNvSpPr txBox="1"/>
            <p:nvPr/>
          </p:nvSpPr>
          <p:spPr>
            <a:xfrm>
              <a:off x="1379109" y="1910464"/>
              <a:ext cx="3192891" cy="892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Click “Itemization         on the left menu bar to start the process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new entry using </a:t>
              </a:r>
              <a:r>
                <a:rPr lang="en-US" sz="1600" b="1" i="0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200" b="0" i="0" u="none" strike="noStrike" cap="none" dirty="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 NEW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button on the lower left-hand corner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Incorporate all the changes anticipated.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Calculation will be done overnight, check your result at [Endowment Planning] the following day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6352" y="1955409"/>
              <a:ext cx="171642" cy="180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90" y="847725"/>
            <a:ext cx="7875181" cy="275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193" y="662544"/>
            <a:ext cx="7183575" cy="40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8"/>
          <p:cNvSpPr txBox="1">
            <a:spLocks noGrp="1"/>
          </p:cNvSpPr>
          <p:nvPr>
            <p:ph type="title"/>
          </p:nvPr>
        </p:nvSpPr>
        <p:spPr>
          <a:xfrm>
            <a:off x="949325" y="302737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Budget Plan Module</a:t>
            </a:r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body" idx="1"/>
          </p:nvPr>
        </p:nvSpPr>
        <p:spPr>
          <a:xfrm>
            <a:off x="955677" y="714200"/>
            <a:ext cx="7850698" cy="39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4073233" y="1191061"/>
            <a:ext cx="246291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Planning Assumptions updated by UBO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2085108" y="1960419"/>
            <a:ext cx="1011380" cy="18842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8"/>
          <p:cNvSpPr/>
          <p:nvPr/>
        </p:nvSpPr>
        <p:spPr>
          <a:xfrm>
            <a:off x="7251897" y="2357638"/>
            <a:ext cx="1064290" cy="10447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2085108" y="3893447"/>
            <a:ext cx="1011594" cy="8229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3151906" y="1960419"/>
            <a:ext cx="1011380" cy="18842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C7168-2362-C7D9-0174-72CECF7F8E3D}"/>
              </a:ext>
            </a:extLst>
          </p:cNvPr>
          <p:cNvSpPr txBox="1"/>
          <p:nvPr/>
        </p:nvSpPr>
        <p:spPr>
          <a:xfrm>
            <a:off x="2367479" y="1985464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73FD3-6DC3-1BF1-CD47-0E6D8979BABF}"/>
              </a:ext>
            </a:extLst>
          </p:cNvPr>
          <p:cNvSpPr txBox="1"/>
          <p:nvPr/>
        </p:nvSpPr>
        <p:spPr>
          <a:xfrm>
            <a:off x="2367479" y="2934334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DB05B-A47D-259C-9824-371709EA3A00}"/>
              </a:ext>
            </a:extLst>
          </p:cNvPr>
          <p:cNvSpPr txBox="1"/>
          <p:nvPr/>
        </p:nvSpPr>
        <p:spPr>
          <a:xfrm>
            <a:off x="2363190" y="3893447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3A960-2321-FBF6-E9A0-FB9CE86C782E}"/>
              </a:ext>
            </a:extLst>
          </p:cNvPr>
          <p:cNvSpPr txBox="1"/>
          <p:nvPr/>
        </p:nvSpPr>
        <p:spPr>
          <a:xfrm>
            <a:off x="7495737" y="2464028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FF225-C33C-2043-31FB-362619F272B3}"/>
              </a:ext>
            </a:extLst>
          </p:cNvPr>
          <p:cNvSpPr txBox="1"/>
          <p:nvPr/>
        </p:nvSpPr>
        <p:spPr>
          <a:xfrm>
            <a:off x="3363354" y="2000984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06975-8265-4840-C095-D0603D301389}"/>
              </a:ext>
            </a:extLst>
          </p:cNvPr>
          <p:cNvSpPr txBox="1"/>
          <p:nvPr/>
        </p:nvSpPr>
        <p:spPr>
          <a:xfrm>
            <a:off x="3378859" y="2934334"/>
            <a:ext cx="57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70C0"/>
                </a:solidFill>
              </a:rPr>
              <a:t>Step 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2. Input </a:t>
            </a:r>
            <a:r>
              <a:rPr lang="en-US" dirty="0"/>
              <a:t>FY24 YEP- Expense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9"/>
          <p:cNvGrpSpPr/>
          <p:nvPr/>
        </p:nvGrpSpPr>
        <p:grpSpPr>
          <a:xfrm>
            <a:off x="672334" y="1067891"/>
            <a:ext cx="2193614" cy="3282357"/>
            <a:chOff x="955677" y="1412956"/>
            <a:chExt cx="2193614" cy="3282357"/>
          </a:xfrm>
        </p:grpSpPr>
        <p:pic>
          <p:nvPicPr>
            <p:cNvPr id="209" name="Google Shape;209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5677" y="1473916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39"/>
            <p:cNvSpPr/>
            <p:nvPr/>
          </p:nvSpPr>
          <p:spPr>
            <a:xfrm>
              <a:off x="1875667" y="1412956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39"/>
          <p:cNvSpPr txBox="1"/>
          <p:nvPr/>
        </p:nvSpPr>
        <p:spPr>
          <a:xfrm>
            <a:off x="3382731" y="739354"/>
            <a:ext cx="5557250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FY24YEP with one option under Action  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YEPBBexp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Seed with Booked Budget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YEPT12exp*		Seed YEP with Trailing 12 months (+ Cost Rises)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data input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*Non-Salary cost rises can be changed under Planning Assumptions panel.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Alternatively, you can choose to adjust the projection in the Year End Projection Expense Panel with a flat number or %.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runs in the background every 2 hours.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update manually via Actions. To run Global Cal manually, click on the xx  icon on the left menu bar, choose the last item on the list to process.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0713" y="3429151"/>
            <a:ext cx="3592063" cy="98778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9"/>
          <p:cNvSpPr/>
          <p:nvPr/>
        </p:nvSpPr>
        <p:spPr>
          <a:xfrm>
            <a:off x="3404665" y="4248467"/>
            <a:ext cx="3628488" cy="140535"/>
          </a:xfrm>
          <a:prstGeom prst="rect">
            <a:avLst/>
          </a:prstGeom>
          <a:noFill/>
          <a:ln w="25400" cap="flat" cmpd="sng">
            <a:solidFill>
              <a:srgbClr val="E447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9"/>
          <p:cNvSpPr txBox="1"/>
          <p:nvPr/>
        </p:nvSpPr>
        <p:spPr>
          <a:xfrm>
            <a:off x="672334" y="4501602"/>
            <a:ext cx="8187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Cals: Fringe(RBE,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PostDocs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Contingent, TA&amp;RA), Grad Stipend Health Surcharge, Tuition Grant Program, Indirect Cost (IDC), Sponsored Revenue, Infrastructure Charge (ISC), (Revenue, Expense, Transfer) and Budget Plan Beginning Balance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8200" y="760972"/>
            <a:ext cx="284014" cy="2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1115" y="2937050"/>
            <a:ext cx="225523" cy="21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2.1 Input </a:t>
            </a:r>
            <a:r>
              <a:rPr lang="en-US" dirty="0"/>
              <a:t>FY24 YEP- Expense</a:t>
            </a:r>
            <a:endParaRPr dirty="0"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84" y="858119"/>
            <a:ext cx="6478417" cy="22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369" y="3374044"/>
            <a:ext cx="3513143" cy="120224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 txBox="1"/>
          <p:nvPr/>
        </p:nvSpPr>
        <p:spPr>
          <a:xfrm>
            <a:off x="4916400" y="3602485"/>
            <a:ext cx="386069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the initial projection with one of these options. Make additional adjustment if needed under [Adjustment %] or [Adjustment Amount] column.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3969249" y="1239424"/>
            <a:ext cx="2340112" cy="2231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←  Data Input is required for by award type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3. Input </a:t>
            </a:r>
            <a:r>
              <a:rPr lang="en-US" dirty="0"/>
              <a:t>FY24 YEP- Revenue</a:t>
            </a:r>
            <a:endParaRPr dirty="0"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3362863" y="1060525"/>
            <a:ext cx="5507349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FY24YEP with one of the </a:t>
            </a:r>
            <a:r>
              <a:rPr lang="en-US" dirty="0"/>
              <a:t>seeding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YEPBBrev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Seed with Booked Budget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YEPT12rev		Seed YEP with Trailing 12 months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data input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also have a choice to adjust the projection with a flat number or %. Global Calc (ISC, IDC and Fringe) will be run in the background every 2 hours. It can be updated manually. (See FY24 YEP Expense tab)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 to Expense entry, data input is required to be done by award type.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41"/>
          <p:cNvGrpSpPr/>
          <p:nvPr/>
        </p:nvGrpSpPr>
        <p:grpSpPr>
          <a:xfrm>
            <a:off x="742105" y="1000032"/>
            <a:ext cx="2193614" cy="3221397"/>
            <a:chOff x="955677" y="1240310"/>
            <a:chExt cx="2193614" cy="3221397"/>
          </a:xfrm>
        </p:grpSpPr>
        <p:pic>
          <p:nvPicPr>
            <p:cNvPr id="235" name="Google Shape;23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5677" y="1240310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41"/>
            <p:cNvSpPr/>
            <p:nvPr/>
          </p:nvSpPr>
          <p:spPr>
            <a:xfrm>
              <a:off x="1875667" y="2240586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ec0042773_0_14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Quick Q&amp;A </a:t>
            </a:r>
            <a:endParaRPr/>
          </a:p>
        </p:txBody>
      </p:sp>
      <p:sp>
        <p:nvSpPr>
          <p:cNvPr id="242" name="Google Shape;242;g1eec0042773_0_14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1000" cy="3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1eec004277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130" y="1393130"/>
            <a:ext cx="4231950" cy="21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4. </a:t>
            </a:r>
            <a:r>
              <a:rPr lang="en-US" dirty="0"/>
              <a:t>Transfer Fund Entry- FY24 YEP</a:t>
            </a:r>
            <a:endParaRPr strike="sngStrike" dirty="0"/>
          </a:p>
        </p:txBody>
      </p:sp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949325" y="1000032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323419" y="1149224"/>
            <a:ext cx="55073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panel is used to record 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transfers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award types or from transfer coming from an external source (different school)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Click </a:t>
            </a:r>
            <a:r>
              <a:rPr lang="en-US" sz="1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+ NEW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create a new entry and filled in all the fields and provide description with Scenario =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“Year End Projection”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42"/>
          <p:cNvGrpSpPr/>
          <p:nvPr/>
        </p:nvGrpSpPr>
        <p:grpSpPr>
          <a:xfrm>
            <a:off x="768845" y="1249414"/>
            <a:ext cx="2193614" cy="3221397"/>
            <a:chOff x="742105" y="1000032"/>
            <a:chExt cx="2193614" cy="3221397"/>
          </a:xfrm>
        </p:grpSpPr>
        <p:pic>
          <p:nvPicPr>
            <p:cNvPr id="252" name="Google Shape;252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105" y="1000032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42"/>
            <p:cNvSpPr/>
            <p:nvPr/>
          </p:nvSpPr>
          <p:spPr>
            <a:xfrm>
              <a:off x="1662095" y="3074887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42"/>
          <p:cNvSpPr txBox="1"/>
          <p:nvPr/>
        </p:nvSpPr>
        <p:spPr>
          <a:xfrm>
            <a:off x="3323418" y="2844110"/>
            <a:ext cx="55073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continue with a similar entry, use the CLONE feature by checking a previously created entry.  The new entry will show on the top of your screen for edit. For example, an entry was set for Year End Projection, create a similar one for Budget Plan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42"/>
          <p:cNvGrpSpPr/>
          <p:nvPr/>
        </p:nvGrpSpPr>
        <p:grpSpPr>
          <a:xfrm>
            <a:off x="4012872" y="3718127"/>
            <a:ext cx="2698649" cy="726651"/>
            <a:chOff x="4343154" y="2401846"/>
            <a:chExt cx="2932790" cy="726651"/>
          </a:xfrm>
        </p:grpSpPr>
        <p:pic>
          <p:nvPicPr>
            <p:cNvPr id="256" name="Google Shape;256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3154" y="2401846"/>
              <a:ext cx="2932790" cy="726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42"/>
            <p:cNvSpPr/>
            <p:nvPr/>
          </p:nvSpPr>
          <p:spPr>
            <a:xfrm>
              <a:off x="5241965" y="2408741"/>
              <a:ext cx="458018" cy="232493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42"/>
          <p:cNvGrpSpPr/>
          <p:nvPr/>
        </p:nvGrpSpPr>
        <p:grpSpPr>
          <a:xfrm>
            <a:off x="3952433" y="2144583"/>
            <a:ext cx="1581845" cy="468392"/>
            <a:chOff x="3889129" y="1267372"/>
            <a:chExt cx="1581845" cy="474553"/>
          </a:xfrm>
        </p:grpSpPr>
        <p:pic>
          <p:nvPicPr>
            <p:cNvPr id="259" name="Google Shape;259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89129" y="1267372"/>
              <a:ext cx="1581845" cy="4745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42"/>
            <p:cNvSpPr/>
            <p:nvPr/>
          </p:nvSpPr>
          <p:spPr>
            <a:xfrm>
              <a:off x="3889129" y="1503271"/>
              <a:ext cx="458018" cy="232493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949326" y="358775"/>
            <a:ext cx="630208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8C1515"/>
                </a:solidFill>
              </a:rPr>
              <a:t>Step 4.1. </a:t>
            </a:r>
            <a:r>
              <a:rPr lang="en-US"/>
              <a:t>Transfer Fund Type</a:t>
            </a:r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844860" y="905944"/>
            <a:ext cx="5527587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Transfers: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moved between Award Type within a department to cover Operating Expenses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Interunit Fund Appropriations: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owned by one organization and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same Award but owned by a different org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 Transfer: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Funds moved to/from Plant or Endowment Principal Assets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Base General Fund: </a:t>
            </a:r>
            <a:endParaRPr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Annual General Fund allocation (where applicable)</a:t>
            </a:r>
            <a:endParaRPr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TAS entries:</a:t>
            </a:r>
            <a:endParaRPr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Fund support from Provost or President office</a:t>
            </a:r>
            <a:endParaRPr sz="14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786807" y="905944"/>
            <a:ext cx="5527587" cy="2281801"/>
          </a:xfrm>
          <a:prstGeom prst="rect">
            <a:avLst/>
          </a:pr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/>
          <p:nvPr/>
        </p:nvSpPr>
        <p:spPr>
          <a:xfrm>
            <a:off x="786807" y="3287369"/>
            <a:ext cx="5527587" cy="1350335"/>
          </a:xfrm>
          <a:prstGeom prst="rect">
            <a:avLst/>
          </a:prstGeom>
          <a:noFill/>
          <a:ln w="25400" cap="flat" cmpd="sng">
            <a:solidFill>
              <a:schemeClr val="accent2">
                <a:lumMod val="90000"/>
                <a:lumOff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6372447" y="1569376"/>
            <a:ext cx="23409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Transfers to be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[Fund Transfer Entry] panel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6426556" y="3537713"/>
            <a:ext cx="2340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loaded by Dean office or UBO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58" y="2972108"/>
            <a:ext cx="6061617" cy="157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4.2 </a:t>
            </a:r>
            <a:r>
              <a:rPr lang="en-US" dirty="0"/>
              <a:t>Transfer Fund – Infrastructure Charges</a:t>
            </a:r>
            <a:endParaRPr dirty="0"/>
          </a:p>
        </p:txBody>
      </p:sp>
      <p:pic>
        <p:nvPicPr>
          <p:cNvPr id="285" name="Google Shape;28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091" y="1420091"/>
            <a:ext cx="7934433" cy="102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5"/>
          <p:cNvSpPr txBox="1"/>
          <p:nvPr/>
        </p:nvSpPr>
        <p:spPr>
          <a:xfrm>
            <a:off x="585658" y="1095103"/>
            <a:ext cx="82350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Charges (ISC) incurs when Funds are transferred OUT from Expendable or Endowment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/>
          <p:nvPr/>
        </p:nvSpPr>
        <p:spPr>
          <a:xfrm>
            <a:off x="6571078" y="4129462"/>
            <a:ext cx="24453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Charges (ISC) will be calculated by the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5"/>
          <p:cNvSpPr/>
          <p:nvPr/>
        </p:nvSpPr>
        <p:spPr>
          <a:xfrm rot="-3277121" flipH="1">
            <a:off x="4855418" y="3197102"/>
            <a:ext cx="1878493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5"/>
          <p:cNvSpPr/>
          <p:nvPr/>
        </p:nvSpPr>
        <p:spPr>
          <a:xfrm rot="-2356970" flipH="1">
            <a:off x="4310122" y="3129528"/>
            <a:ext cx="2219565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4591501" y="4095041"/>
            <a:ext cx="4353086" cy="46166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Topics</a:t>
            </a:r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1011094" y="1222086"/>
            <a:ext cx="7707300" cy="295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Process and Timeline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Resources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Quick Guide </a:t>
            </a:r>
            <a:endParaRPr dirty="0"/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Q&amp;A</a:t>
            </a:r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endParaRPr lang="en-US" sz="2400" dirty="0">
              <a:solidFill>
                <a:schemeClr val="dk1"/>
              </a:solidFill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</a:rPr>
              <a:t>Additional Information (reference material)</a:t>
            </a:r>
          </a:p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C3579-8129-0C46-CEFA-9E9A100C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726" y="847725"/>
            <a:ext cx="2108068" cy="16592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True or False (put your answer in chat)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A7499-90DF-2F3A-051F-015B445D8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77" y="1561763"/>
            <a:ext cx="7700963" cy="3105964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I need to input all fund transfers myself </a:t>
            </a:r>
            <a:r>
              <a:rPr lang="en-US" dirty="0"/>
              <a:t>	</a:t>
            </a:r>
          </a:p>
          <a:p>
            <a:pPr marL="914400" indent="-685800"/>
            <a:endParaRPr lang="en-US" b="1" dirty="0"/>
          </a:p>
          <a:p>
            <a:pPr marL="914400" indent="-685800"/>
            <a:r>
              <a:rPr lang="en-US" b="1" dirty="0"/>
              <a:t>FALSE</a:t>
            </a:r>
            <a:r>
              <a:rPr lang="en-US" dirty="0"/>
              <a:t> – Base general fund allocation (FY24 and 25), and president provost funds (TAS) will be loaded for all units. </a:t>
            </a:r>
          </a:p>
        </p:txBody>
      </p:sp>
    </p:spTree>
    <p:extLst>
      <p:ext uri="{BB962C8B-B14F-4D97-AF65-F5344CB8AC3E}">
        <p14:creationId xmlns:p14="http://schemas.microsoft.com/office/powerpoint/2010/main" val="22478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5. </a:t>
            </a:r>
            <a:r>
              <a:rPr lang="en-US" dirty="0"/>
              <a:t>Review Consolidated Budget </a:t>
            </a:r>
            <a:endParaRPr dirty="0"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2073074" y="1470412"/>
            <a:ext cx="63366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 the TIME and SCENARIO to reflect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FY2024 Year End Projection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review your update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41" y="1401918"/>
            <a:ext cx="1360633" cy="157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074" y="2009078"/>
            <a:ext cx="6868043" cy="9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6"/>
          <p:cNvSpPr txBox="1"/>
          <p:nvPr/>
        </p:nvSpPr>
        <p:spPr>
          <a:xfrm>
            <a:off x="1534642" y="3175011"/>
            <a:ext cx="5947749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expenses and revenue by award type and fine tune any of these panels as needed: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FY24 YEP Expense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FY24 YEP Revenue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Transfers panel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your changes reflect your assumption(s)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Budget fund balance is </a:t>
            </a:r>
            <a:r>
              <a:rPr lang="en-US" sz="11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no deficits in any award types.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469276E-1389-8237-32F4-0C3D4D7EB17F}"/>
              </a:ext>
            </a:extLst>
          </p:cNvPr>
          <p:cNvSpPr/>
          <p:nvPr/>
        </p:nvSpPr>
        <p:spPr>
          <a:xfrm>
            <a:off x="4616336" y="1731982"/>
            <a:ext cx="45719" cy="34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/>
          <p:nvPr/>
        </p:nvSpPr>
        <p:spPr>
          <a:xfrm>
            <a:off x="4250538" y="2788206"/>
            <a:ext cx="4093769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66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 txBox="1">
            <a:spLocks noGrp="1"/>
          </p:cNvSpPr>
          <p:nvPr>
            <p:ph type="title"/>
          </p:nvPr>
        </p:nvSpPr>
        <p:spPr>
          <a:xfrm>
            <a:off x="949325" y="231298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6. </a:t>
            </a:r>
            <a:r>
              <a:rPr lang="en-US" dirty="0"/>
              <a:t>FY25 BP- Input Expense</a:t>
            </a:r>
            <a:endParaRPr dirty="0"/>
          </a:p>
        </p:txBody>
      </p:sp>
      <p:sp>
        <p:nvSpPr>
          <p:cNvPr id="307" name="Google Shape;307;p47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7"/>
          <p:cNvSpPr txBox="1"/>
          <p:nvPr/>
        </p:nvSpPr>
        <p:spPr>
          <a:xfrm>
            <a:off x="4191249" y="1396469"/>
            <a:ext cx="4621375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FY25 BP with one of the seeding options: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BPYEPexp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YEP + Cost Rise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BPBBexp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Booked Budget + Cost Rise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data input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adjustment % or $ in the light-yellow cells to allow further adjustment after seeding to reach to the best estimate to each categories by award type.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will be run in the background every 2 hours, or can be done as manual refresh under Action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47"/>
          <p:cNvGrpSpPr/>
          <p:nvPr/>
        </p:nvGrpSpPr>
        <p:grpSpPr>
          <a:xfrm>
            <a:off x="799693" y="1686565"/>
            <a:ext cx="3124885" cy="2046426"/>
            <a:chOff x="799693" y="1083892"/>
            <a:chExt cx="2873455" cy="1812820"/>
          </a:xfrm>
        </p:grpSpPr>
        <p:pic>
          <p:nvPicPr>
            <p:cNvPr id="310" name="Google Shape;310;p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9693" y="1083892"/>
              <a:ext cx="2873455" cy="1812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47"/>
            <p:cNvSpPr/>
            <p:nvPr/>
          </p:nvSpPr>
          <p:spPr>
            <a:xfrm>
              <a:off x="2753763" y="1114255"/>
              <a:ext cx="861008" cy="860044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/>
          <p:nvPr/>
        </p:nvSpPr>
        <p:spPr>
          <a:xfrm>
            <a:off x="4469119" y="2910301"/>
            <a:ext cx="4483218" cy="5334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662B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 txBox="1"/>
          <p:nvPr/>
        </p:nvSpPr>
        <p:spPr>
          <a:xfrm>
            <a:off x="4400040" y="1541810"/>
            <a:ext cx="4621375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FY25 BP with one of the options: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BPYEPrev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YEP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BPBBrev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 BP with PY Booked Budget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data input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adjustment % or $ in the light-yellow cells to allow further adjustment after seeding to reach to the best estimate to all categories by award type.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Calc (ISC, IDC and Fringe) will be run in the background every 2 hours, or can be done as manual refresh under Action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 txBox="1">
            <a:spLocks noGrp="1"/>
          </p:cNvSpPr>
          <p:nvPr>
            <p:ph type="title"/>
          </p:nvPr>
        </p:nvSpPr>
        <p:spPr>
          <a:xfrm>
            <a:off x="949325" y="231298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7. </a:t>
            </a:r>
            <a:r>
              <a:rPr lang="en-US" dirty="0"/>
              <a:t>FY25 BP- Revenue</a:t>
            </a:r>
            <a:endParaRPr dirty="0"/>
          </a:p>
        </p:txBody>
      </p:sp>
      <p:sp>
        <p:nvSpPr>
          <p:cNvPr id="318" name="Google Shape;318;p48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693" y="1641462"/>
            <a:ext cx="3124885" cy="204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8"/>
          <p:cNvSpPr/>
          <p:nvPr/>
        </p:nvSpPr>
        <p:spPr>
          <a:xfrm>
            <a:off x="2910892" y="2691565"/>
            <a:ext cx="936347" cy="970872"/>
          </a:xfrm>
          <a:prstGeom prst="rect">
            <a:avLst/>
          </a:prstGeom>
          <a:noFill/>
          <a:ln w="25400" cap="flat" cmpd="sng">
            <a:solidFill>
              <a:srgbClr val="E447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8. </a:t>
            </a:r>
            <a:r>
              <a:rPr lang="en-US" dirty="0"/>
              <a:t>Transfer Fund Entry- FY25 BP</a:t>
            </a:r>
            <a:endParaRPr dirty="0"/>
          </a:p>
        </p:txBody>
      </p:sp>
      <p:sp>
        <p:nvSpPr>
          <p:cNvPr id="327" name="Google Shape;327;p49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" name="Google Shape;328;p49"/>
          <p:cNvGrpSpPr/>
          <p:nvPr/>
        </p:nvGrpSpPr>
        <p:grpSpPr>
          <a:xfrm>
            <a:off x="955677" y="1177507"/>
            <a:ext cx="2193614" cy="3221397"/>
            <a:chOff x="742105" y="1000032"/>
            <a:chExt cx="2193614" cy="3221397"/>
          </a:xfrm>
        </p:grpSpPr>
        <p:pic>
          <p:nvPicPr>
            <p:cNvPr id="329" name="Google Shape;329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105" y="1000032"/>
              <a:ext cx="2101458" cy="3221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49"/>
            <p:cNvSpPr/>
            <p:nvPr/>
          </p:nvSpPr>
          <p:spPr>
            <a:xfrm>
              <a:off x="1662095" y="3074887"/>
              <a:ext cx="1273624" cy="1061238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49"/>
          <p:cNvSpPr txBox="1"/>
          <p:nvPr/>
        </p:nvSpPr>
        <p:spPr>
          <a:xfrm>
            <a:off x="3514472" y="1971606"/>
            <a:ext cx="48636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Step 4, slide 18-20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scenario = “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Plan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for each entry.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Utilize [clone] feature to duplicate and modify entries.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8084316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9. </a:t>
            </a:r>
            <a:r>
              <a:rPr lang="en-US" dirty="0"/>
              <a:t>Review Consolidated Budget </a:t>
            </a:r>
            <a:r>
              <a:rPr lang="en-US" dirty="0">
                <a:solidFill>
                  <a:srgbClr val="8C1515"/>
                </a:solidFill>
              </a:rPr>
              <a:t>for FY25 Budget Plan</a:t>
            </a:r>
            <a:endParaRPr dirty="0"/>
          </a:p>
        </p:txBody>
      </p:sp>
      <p:sp>
        <p:nvSpPr>
          <p:cNvPr id="337" name="Google Shape;337;p50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2121566" y="868076"/>
            <a:ext cx="587123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Step 5, slide 22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750" y="1436550"/>
            <a:ext cx="1428086" cy="165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7037" y="1679173"/>
            <a:ext cx="6698540" cy="94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0"/>
          <p:cNvSpPr txBox="1"/>
          <p:nvPr/>
        </p:nvSpPr>
        <p:spPr>
          <a:xfrm>
            <a:off x="1741811" y="3168771"/>
            <a:ext cx="5947749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expenses and revenue by award type and fine tune any of these panels as needed: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FY25 Budget Plan Expense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FY25 Budget Plan Revenue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 Transfers panel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your changes reflect your assumption(s)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Budget fund balance is </a:t>
            </a: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no deficits in any award types.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97;p46">
            <a:extLst>
              <a:ext uri="{FF2B5EF4-FFF2-40B4-BE49-F238E27FC236}">
                <a16:creationId xmlns:a16="http://schemas.microsoft.com/office/drawing/2014/main" id="{977EF22D-1EE5-26B6-942C-E1CE6A4273F7}"/>
              </a:ext>
            </a:extLst>
          </p:cNvPr>
          <p:cNvSpPr txBox="1"/>
          <p:nvPr/>
        </p:nvSpPr>
        <p:spPr>
          <a:xfrm>
            <a:off x="2121566" y="1151582"/>
            <a:ext cx="633661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 the TIME and SCENARIO to reflect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FY2025 Budget Plan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review your update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A39977A-EB3F-2A2A-6D1F-360681776A5E}"/>
              </a:ext>
            </a:extLst>
          </p:cNvPr>
          <p:cNvSpPr/>
          <p:nvPr/>
        </p:nvSpPr>
        <p:spPr>
          <a:xfrm>
            <a:off x="4616336" y="1427184"/>
            <a:ext cx="45719" cy="346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4A8F-7DB4-ECF3-5EB1-06B9C830D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55" y="2456960"/>
            <a:ext cx="5997705" cy="2519852"/>
          </a:xfrm>
          <a:prstGeom prst="rect">
            <a:avLst/>
          </a:prstGeom>
        </p:spPr>
      </p:pic>
      <p:sp>
        <p:nvSpPr>
          <p:cNvPr id="346" name="Google Shape;346;p51"/>
          <p:cNvSpPr txBox="1">
            <a:spLocks noGrp="1"/>
          </p:cNvSpPr>
          <p:nvPr>
            <p:ph type="title"/>
          </p:nvPr>
        </p:nvSpPr>
        <p:spPr>
          <a:xfrm>
            <a:off x="904105" y="287641"/>
            <a:ext cx="7707313" cy="51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Variance Write up </a:t>
            </a:r>
            <a:endParaRPr dirty="0"/>
          </a:p>
        </p:txBody>
      </p:sp>
      <p:sp>
        <p:nvSpPr>
          <p:cNvPr id="347" name="Google Shape;347;p51"/>
          <p:cNvSpPr txBox="1"/>
          <p:nvPr/>
        </p:nvSpPr>
        <p:spPr>
          <a:xfrm>
            <a:off x="904105" y="746395"/>
            <a:ext cx="714966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1) Budget Progression Report and 2) Variance for Budget Plan 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51"/>
          <p:cNvGrpSpPr/>
          <p:nvPr/>
        </p:nvGrpSpPr>
        <p:grpSpPr>
          <a:xfrm>
            <a:off x="2577760" y="1083527"/>
            <a:ext cx="2559158" cy="1188161"/>
            <a:chOff x="1435008" y="1144968"/>
            <a:chExt cx="2542966" cy="1198175"/>
          </a:xfrm>
        </p:grpSpPr>
        <p:pic>
          <p:nvPicPr>
            <p:cNvPr id="352" name="Google Shape;352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35008" y="1180716"/>
              <a:ext cx="2462872" cy="116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51"/>
            <p:cNvSpPr/>
            <p:nvPr/>
          </p:nvSpPr>
          <p:spPr>
            <a:xfrm>
              <a:off x="2232263" y="1144968"/>
              <a:ext cx="1745711" cy="750577"/>
            </a:xfrm>
            <a:prstGeom prst="rect">
              <a:avLst/>
            </a:prstGeom>
            <a:noFill/>
            <a:ln w="25400" cap="flat" cmpd="sng">
              <a:solidFill>
                <a:srgbClr val="E44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51"/>
          <p:cNvSpPr txBox="1"/>
          <p:nvPr/>
        </p:nvSpPr>
        <p:spPr>
          <a:xfrm>
            <a:off x="6530060" y="2565875"/>
            <a:ext cx="2421557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an explanation any variance over </a:t>
            </a:r>
            <a:r>
              <a:rPr lang="en-US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$200K at line level </a:t>
            </a:r>
            <a:r>
              <a:rPr lang="en-US" sz="11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Consolidated Operations) at the Department level for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FY24 YEP vs. FY24 BB    or    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FY25 BP vs. FY24 YEP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endParaRPr lang="en-US" sz="11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1100" dirty="0">
                <a:solidFill>
                  <a:schemeClr val="dk1"/>
                </a:solidFill>
              </a:rPr>
              <a:t>Focus on programmatic drivers</a:t>
            </a: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1"/>
          <p:cNvSpPr/>
          <p:nvPr/>
        </p:nvSpPr>
        <p:spPr>
          <a:xfrm>
            <a:off x="4825734" y="3065144"/>
            <a:ext cx="1618152" cy="1918760"/>
          </a:xfrm>
          <a:prstGeom prst="rect">
            <a:avLst/>
          </a:prstGeom>
          <a:noFill/>
          <a:ln w="25400" cap="flat" cmpd="sng">
            <a:solidFill>
              <a:srgbClr val="E447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17C0-EA7B-F3F7-7BF7-ECAB0BCD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Headcount Growth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DCACF-B5B5-F999-62D6-9BA6AB1F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24" y="847565"/>
            <a:ext cx="8238066" cy="40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1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823951" y="873482"/>
            <a:ext cx="7496098" cy="307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400" dirty="0"/>
              <a:t>After all inputs are done, review YEP and budget plan. Ensure: </a:t>
            </a: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1400" dirty="0"/>
              <a:t>Capture your Budget Plan assumptions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1400" dirty="0"/>
              <a:t>Revenue, expenses and transfers look reasonable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1400" dirty="0"/>
              <a:t>Operating budget ending balance = </a:t>
            </a:r>
            <a:r>
              <a:rPr lang="en-US" sz="1400" dirty="0">
                <a:solidFill>
                  <a:srgbClr val="FF0000"/>
                </a:solidFill>
              </a:rPr>
              <a:t>ZERO. No deficit on any award type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1400" dirty="0"/>
              <a:t>Utilize various reports to view trending</a:t>
            </a:r>
            <a:endParaRPr dirty="0"/>
          </a:p>
          <a:p>
            <a:pPr marL="5143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ü"/>
            </a:pPr>
            <a:r>
              <a:rPr lang="en-US" sz="1400" dirty="0"/>
              <a:t>Update comments in Variance Report prior to meeting with VPDoR finance team.</a:t>
            </a:r>
            <a:endParaRPr dirty="0"/>
          </a:p>
          <a:p>
            <a:pPr marL="514350" lvl="0" indent="-1968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dirty="0"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400" dirty="0"/>
              <a:t>Any questions or comment, please reach out to your finance liaison.</a:t>
            </a:r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  <a:p>
            <a:pPr marL="2286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400" i="1" dirty="0"/>
              <a:t>Note: Tidemark has scheduled downtimes (to be announced) 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378" name="Google Shape;378;p53"/>
          <p:cNvSpPr txBox="1">
            <a:spLocks noGrp="1"/>
          </p:cNvSpPr>
          <p:nvPr>
            <p:ph type="title"/>
          </p:nvPr>
        </p:nvSpPr>
        <p:spPr>
          <a:xfrm>
            <a:off x="949325" y="28814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>
                <a:solidFill>
                  <a:srgbClr val="8C1515"/>
                </a:solidFill>
              </a:rPr>
              <a:t>Crossing the Finish Line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32FB5-8D37-A67E-4A66-8FF81BFA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66" y="489396"/>
            <a:ext cx="1851283" cy="15659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65DA-B128-0D5E-D2F6-79BE1A2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6F6E2-EAD4-5D72-52B0-860742FEB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79712-FCFC-3DE8-3BA3-F3167958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CDEDBC-2064-B7BB-0B8C-B23F3041208D}"/>
              </a:ext>
            </a:extLst>
          </p:cNvPr>
          <p:cNvSpPr txBox="1"/>
          <p:nvPr/>
        </p:nvSpPr>
        <p:spPr>
          <a:xfrm>
            <a:off x="679508" y="587229"/>
            <a:ext cx="4798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CC00"/>
                </a:solidFill>
                <a:latin typeface="Aptos Serif" panose="020B0502040204020203" pitchFamily="18" charset="0"/>
                <a:cs typeface="Aptos Serif" panose="020B0502040204020203" pitchFamily="18" charset="0"/>
              </a:rPr>
              <a:t>Your Questions, Answered</a:t>
            </a:r>
          </a:p>
        </p:txBody>
      </p:sp>
    </p:spTree>
    <p:extLst>
      <p:ext uri="{BB962C8B-B14F-4D97-AF65-F5344CB8AC3E}">
        <p14:creationId xmlns:p14="http://schemas.microsoft.com/office/powerpoint/2010/main" val="404411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/>
        </p:nvSpPr>
        <p:spPr>
          <a:xfrm>
            <a:off x="838489" y="344921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Process and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eec0042773_0_14"/>
          <p:cNvSpPr txBox="1">
            <a:spLocks noGrp="1"/>
          </p:cNvSpPr>
          <p:nvPr>
            <p:ph type="title"/>
          </p:nvPr>
        </p:nvSpPr>
        <p:spPr>
          <a:xfrm>
            <a:off x="949325" y="472062"/>
            <a:ext cx="7707300" cy="292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dirty="0">
                <a:solidFill>
                  <a:srgbClr val="8C1515"/>
                </a:solidFill>
              </a:rPr>
              <a:t>Additional Information </a:t>
            </a:r>
            <a:br>
              <a:rPr lang="en-US" dirty="0">
                <a:solidFill>
                  <a:srgbClr val="8C1515"/>
                </a:solidFill>
              </a:rPr>
            </a:br>
            <a:br>
              <a:rPr lang="en-US" dirty="0">
                <a:solidFill>
                  <a:srgbClr val="8C1515"/>
                </a:solidFill>
              </a:rPr>
            </a:br>
            <a:br>
              <a:rPr lang="en-US" dirty="0">
                <a:solidFill>
                  <a:srgbClr val="8C1515"/>
                </a:solidFill>
              </a:rPr>
            </a:br>
            <a:br>
              <a:rPr lang="en-US" dirty="0">
                <a:solidFill>
                  <a:srgbClr val="8C1515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Process illustrations for various steps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the budget plan process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9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Preliminary Planning Assumptions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A5013-2EF8-0EFD-FDEF-27E5760B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917594"/>
            <a:ext cx="3747411" cy="154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12307-DF4C-E21F-2568-5568ABBAE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724" y="748989"/>
            <a:ext cx="3618857" cy="2032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360A99-CB0E-27EE-8F96-EAEAE75AD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469" y="2682855"/>
            <a:ext cx="4638500" cy="23297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"/>
          <p:cNvSpPr txBox="1">
            <a:spLocks noGrp="1"/>
          </p:cNvSpPr>
          <p:nvPr>
            <p:ph type="title"/>
          </p:nvPr>
        </p:nvSpPr>
        <p:spPr>
          <a:xfrm>
            <a:off x="949325" y="28814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1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>
                <a:solidFill>
                  <a:srgbClr val="8C1515"/>
                </a:solidFill>
              </a:rPr>
              <a:t>Plan your numbers</a:t>
            </a:r>
            <a:endParaRPr/>
          </a:p>
        </p:txBody>
      </p:sp>
      <p:sp>
        <p:nvSpPr>
          <p:cNvPr id="385" name="Google Shape;385;p2"/>
          <p:cNvSpPr txBox="1"/>
          <p:nvPr/>
        </p:nvSpPr>
        <p:spPr>
          <a:xfrm>
            <a:off x="5269428" y="2022764"/>
            <a:ext cx="3514354" cy="238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201 report.  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Award Type, (Operating Budget, Designated, for example);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= FY2024, and Scenario = Booked Budget and FY24 YTD Actual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view can be served as a starting point of Year End Projection  (YEP)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 for all Award Types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2"/>
          <p:cNvGrpSpPr/>
          <p:nvPr/>
        </p:nvGrpSpPr>
        <p:grpSpPr>
          <a:xfrm>
            <a:off x="965618" y="1087017"/>
            <a:ext cx="7212763" cy="572189"/>
            <a:chOff x="723673" y="990700"/>
            <a:chExt cx="8078327" cy="914528"/>
          </a:xfrm>
        </p:grpSpPr>
        <p:pic>
          <p:nvPicPr>
            <p:cNvPr id="387" name="Google Shape;38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673" y="990700"/>
              <a:ext cx="8078327" cy="914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"/>
            <p:cNvSpPr/>
            <p:nvPr/>
          </p:nvSpPr>
          <p:spPr>
            <a:xfrm>
              <a:off x="3371849" y="1004079"/>
              <a:ext cx="5358266" cy="375621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23688" y="1415209"/>
              <a:ext cx="1509263" cy="45726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332950" y="1415146"/>
              <a:ext cx="1204228" cy="45726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1" name="Google Shape;3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325" y="1659206"/>
            <a:ext cx="4040375" cy="3147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949325" y="302737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Set Department Favorite </a:t>
            </a:r>
            <a:r>
              <a:rPr lang="en-US" sz="1800" dirty="0">
                <a:solidFill>
                  <a:srgbClr val="8C1515"/>
                </a:solidFill>
              </a:rPr>
              <a:t>(</a:t>
            </a:r>
            <a:r>
              <a:rPr lang="en-US" sz="1800" dirty="0">
                <a:solidFill>
                  <a:srgbClr val="8C1515"/>
                </a:solidFill>
                <a:highlight>
                  <a:srgbClr val="FFFF00"/>
                </a:highlight>
              </a:rPr>
              <a:t>due Feb 15</a:t>
            </a:r>
            <a:r>
              <a:rPr lang="en-US" sz="1800" dirty="0">
                <a:solidFill>
                  <a:srgbClr val="8C1515"/>
                </a:solidFill>
              </a:rPr>
              <a:t>) </a:t>
            </a:r>
            <a:endParaRPr sz="1800" dirty="0"/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955677" y="714200"/>
            <a:ext cx="7850698" cy="395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797102" y="3609657"/>
            <a:ext cx="801175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process is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managed by the Dean office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departments you wish to budget for the Year End Projection (YEP) and Budget Plan (BP) data input. This can be at the Budget Unit level, or at lower-level orgs depending on your preferred level of granularity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can be done as a combination with unit A set for data entry at level 6 and other at level 5 (less details)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Rule: when planning on a parent level org, you cannot also plan at children of that parent and vice versa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362" y="791687"/>
            <a:ext cx="7388151" cy="266303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955677" y="1610751"/>
            <a:ext cx="7463836" cy="80889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1028700" y="358775"/>
            <a:ext cx="7627938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Transfer Fund Entry examples</a:t>
            </a:r>
            <a:endParaRPr dirty="0"/>
          </a:p>
        </p:txBody>
      </p:sp>
      <p:sp>
        <p:nvSpPr>
          <p:cNvPr id="277" name="Google Shape;277;p44"/>
          <p:cNvSpPr txBox="1"/>
          <p:nvPr/>
        </p:nvSpPr>
        <p:spPr>
          <a:xfrm>
            <a:off x="863746" y="4227564"/>
            <a:ext cx="7558736" cy="80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Fund Transfer process is required for both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Year End Projection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(YEP) and </a:t>
            </a:r>
            <a:r>
              <a:rPr lang="en-US" sz="1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Budget Plan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(BP)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External refers to an organization outside your department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 the reduction of principal in [Endowment Planning] module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534" y="915936"/>
            <a:ext cx="7707313" cy="31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949325" y="267519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Useful reports for review</a:t>
            </a:r>
            <a:endParaRPr dirty="0"/>
          </a:p>
        </p:txBody>
      </p:sp>
      <p:sp>
        <p:nvSpPr>
          <p:cNvPr id="360" name="Google Shape;360;p52"/>
          <p:cNvSpPr txBox="1">
            <a:spLocks noGrp="1"/>
          </p:cNvSpPr>
          <p:nvPr>
            <p:ph type="body" idx="1"/>
          </p:nvPr>
        </p:nvSpPr>
        <p:spPr>
          <a:xfrm>
            <a:off x="955677" y="133584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812" y="1373977"/>
            <a:ext cx="5972188" cy="246859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/>
          <p:nvPr/>
        </p:nvSpPr>
        <p:spPr>
          <a:xfrm>
            <a:off x="683594" y="2237135"/>
            <a:ext cx="11611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High level checking after data input. Default to FY2025 Budget Plan scenario 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3225019" y="865418"/>
            <a:ext cx="1201853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* FY24 YEP vs BB &amp; FY25 BP vs FY24 YEP. Use the comment section to capture major variance.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2"/>
          <p:cNvSpPr txBox="1"/>
          <p:nvPr/>
        </p:nvSpPr>
        <p:spPr>
          <a:xfrm>
            <a:off x="3316696" y="3653933"/>
            <a:ext cx="1161159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High level report showing Revenue, Operating Transfer, Total Expenses, etc. for both FY24 YEP and FY25 BP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2"/>
          <p:cNvSpPr txBox="1"/>
          <p:nvPr/>
        </p:nvSpPr>
        <p:spPr>
          <a:xfrm>
            <a:off x="4373026" y="869971"/>
            <a:ext cx="1113181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Progression of all scenario (BP, BB,YEP, YEA) in the budget cycle for the last 3 years.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5561076" y="849950"/>
            <a:ext cx="1086512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Five Years comparison of any scenario for trending. Drill down capability available.</a:t>
            </a:r>
            <a:endParaRPr sz="75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2"/>
          <p:cNvSpPr txBox="1"/>
          <p:nvPr/>
        </p:nvSpPr>
        <p:spPr>
          <a:xfrm>
            <a:off x="4447682" y="3641365"/>
            <a:ext cx="100240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Variance displays at Org level (goes down to level 5/6/7 as applicable)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6661240" y="862196"/>
            <a:ext cx="103831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FY22-24 data at consolidated level + FY25 BP by award type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2"/>
          <p:cNvSpPr txBox="1"/>
          <p:nvPr/>
        </p:nvSpPr>
        <p:spPr>
          <a:xfrm>
            <a:off x="5538305" y="3653933"/>
            <a:ext cx="1065614" cy="6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Like “High Level Object Code”, report can be filtered by object code at Org Level 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2"/>
          <p:cNvSpPr txBox="1"/>
          <p:nvPr/>
        </p:nvSpPr>
        <p:spPr>
          <a:xfrm>
            <a:off x="6675296" y="3653932"/>
            <a:ext cx="1065614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Details behind each Object code by Award Type for Budget Plan Booked Budget and/or YTD Actual (if applicable).</a:t>
            </a:r>
            <a:endParaRPr sz="75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2"/>
          <p:cNvSpPr txBox="1"/>
          <p:nvPr/>
        </p:nvSpPr>
        <p:spPr>
          <a:xfrm>
            <a:off x="755071" y="4502353"/>
            <a:ext cx="790156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dirty="0">
                <a:solidFill>
                  <a:srgbClr val="FF0000"/>
                </a:solidFill>
              </a:rPr>
              <a:t>* I</a:t>
            </a:r>
            <a:r>
              <a:rPr lang="en-US" sz="9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nput major variance in </a:t>
            </a:r>
            <a:r>
              <a:rPr lang="en-US" sz="900" dirty="0">
                <a:solidFill>
                  <a:srgbClr val="FF0000"/>
                </a:solidFill>
              </a:rPr>
              <a:t>ex</a:t>
            </a:r>
            <a:r>
              <a:rPr lang="en-US" sz="9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planation column on [Variance for Budget Plan] report (at Consolidated view) prior to review session with the Dean’s Office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2"/>
          <p:cNvSpPr/>
          <p:nvPr/>
        </p:nvSpPr>
        <p:spPr>
          <a:xfrm>
            <a:off x="3210821" y="748927"/>
            <a:ext cx="1195271" cy="1903604"/>
          </a:xfrm>
          <a:prstGeom prst="rect">
            <a:avLst/>
          </a:prstGeom>
          <a:noFill/>
          <a:ln w="381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4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397" name="Google Shape;397;p54"/>
          <p:cNvSpPr/>
          <p:nvPr/>
        </p:nvSpPr>
        <p:spPr>
          <a:xfrm>
            <a:off x="4425444" y="1540718"/>
            <a:ext cx="44622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The key to successful execution: </a:t>
            </a:r>
            <a:endParaRPr sz="1000" b="0" i="0" u="none" strike="noStrike" cap="none" dirty="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Preparation ahead of March 1</a:t>
            </a:r>
            <a:endParaRPr sz="1000" b="0" i="0" u="none" strike="noStrike" cap="none" dirty="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25" y="1202600"/>
            <a:ext cx="3736825" cy="26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ec0042773_0_2"/>
          <p:cNvSpPr txBox="1"/>
          <p:nvPr/>
        </p:nvSpPr>
        <p:spPr>
          <a:xfrm>
            <a:off x="756439" y="332521"/>
            <a:ext cx="7707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0" i="0" u="none" strike="noStrike" cap="none">
                <a:solidFill>
                  <a:srgbClr val="8C1515"/>
                </a:solidFill>
                <a:latin typeface="Arial"/>
                <a:ea typeface="Arial"/>
                <a:cs typeface="Arial"/>
                <a:sym typeface="Arial"/>
              </a:rPr>
              <a:t>Stanford Annual Budget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eec0042773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499" y="1064419"/>
            <a:ext cx="5823670" cy="276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eec0042773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577" y="1847322"/>
            <a:ext cx="14382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eec0042773_0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699" y="3966624"/>
            <a:ext cx="7356468" cy="99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/>
          <p:nvPr/>
        </p:nvSpPr>
        <p:spPr>
          <a:xfrm>
            <a:off x="4202102" y="2276174"/>
            <a:ext cx="1100941" cy="753545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1F0EC">
              <a:alpha val="89019"/>
            </a:srgbClr>
          </a:solidFill>
          <a:ln w="25400" cap="flat" cmpd="sng">
            <a:solidFill>
              <a:srgbClr val="F1F0EC">
                <a:alpha val="8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4"/>
          <p:cNvSpPr/>
          <p:nvPr/>
        </p:nvSpPr>
        <p:spPr>
          <a:xfrm>
            <a:off x="6576896" y="2272290"/>
            <a:ext cx="826528" cy="751301"/>
          </a:xfrm>
          <a:prstGeom prst="rightArrow">
            <a:avLst>
              <a:gd name="adj1" fmla="val 70000"/>
              <a:gd name="adj2" fmla="val 50000"/>
            </a:avLst>
          </a:prstGeom>
          <a:solidFill>
            <a:srgbClr val="F1F0EC">
              <a:alpha val="89019"/>
            </a:srgbClr>
          </a:solidFill>
          <a:ln w="25400" cap="flat" cmpd="sng">
            <a:solidFill>
              <a:srgbClr val="F1F0EC">
                <a:alpha val="8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1021837" y="258006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Budget Plan Process timeline</a:t>
            </a:r>
            <a:endParaRPr/>
          </a:p>
        </p:txBody>
      </p:sp>
      <p:grpSp>
        <p:nvGrpSpPr>
          <p:cNvPr id="102" name="Google Shape;102;p34"/>
          <p:cNvGrpSpPr/>
          <p:nvPr/>
        </p:nvGrpSpPr>
        <p:grpSpPr>
          <a:xfrm>
            <a:off x="966746" y="2105776"/>
            <a:ext cx="7707313" cy="1076354"/>
            <a:chOff x="2507" y="269429"/>
            <a:chExt cx="7207847" cy="1076354"/>
          </a:xfrm>
        </p:grpSpPr>
        <p:sp>
          <p:nvSpPr>
            <p:cNvPr id="103" name="Google Shape;103;p34"/>
            <p:cNvSpPr/>
            <p:nvPr/>
          </p:nvSpPr>
          <p:spPr>
            <a:xfrm>
              <a:off x="1038535" y="411691"/>
              <a:ext cx="1083720" cy="779297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1F0EC">
                <a:alpha val="89019"/>
              </a:srgbClr>
            </a:solidFill>
            <a:ln w="25400" cap="flat" cmpd="sng">
              <a:solidFill>
                <a:srgbClr val="F1F0EC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4"/>
            <p:cNvSpPr/>
            <p:nvPr/>
          </p:nvSpPr>
          <p:spPr>
            <a:xfrm>
              <a:off x="2507" y="283282"/>
              <a:ext cx="1186415" cy="10625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4"/>
            <p:cNvSpPr txBox="1"/>
            <p:nvPr/>
          </p:nvSpPr>
          <p:spPr>
            <a:xfrm>
              <a:off x="19840" y="438882"/>
              <a:ext cx="112137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Feb Preparation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4"/>
            <p:cNvSpPr/>
            <p:nvPr/>
          </p:nvSpPr>
          <p:spPr>
            <a:xfrm>
              <a:off x="2077355" y="283282"/>
              <a:ext cx="1186415" cy="10625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4"/>
            <p:cNvSpPr txBox="1"/>
            <p:nvPr/>
          </p:nvSpPr>
          <p:spPr>
            <a:xfrm>
              <a:off x="2221244" y="438882"/>
              <a:ext cx="937038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 1 -21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dirty="0">
                  <a:solidFill>
                    <a:srgbClr val="FF0000"/>
                  </a:solidFill>
                </a:rPr>
                <a:t>Budget Input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4"/>
            <p:cNvSpPr/>
            <p:nvPr/>
          </p:nvSpPr>
          <p:spPr>
            <a:xfrm>
              <a:off x="4080093" y="283282"/>
              <a:ext cx="1186415" cy="10625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4"/>
            <p:cNvSpPr txBox="1"/>
            <p:nvPr/>
          </p:nvSpPr>
          <p:spPr>
            <a:xfrm>
              <a:off x="4180302" y="438882"/>
              <a:ext cx="972943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Mar 22-27</a:t>
              </a:r>
              <a:br>
                <a:rPr lang="en-US" sz="1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Variance Reporting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4"/>
            <p:cNvSpPr/>
            <p:nvPr/>
          </p:nvSpPr>
          <p:spPr>
            <a:xfrm>
              <a:off x="6023939" y="269429"/>
              <a:ext cx="1186415" cy="106250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>
              <a:solidFill>
                <a:srgbClr val="8C121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6862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4"/>
            <p:cNvSpPr txBox="1"/>
            <p:nvPr/>
          </p:nvSpPr>
          <p:spPr>
            <a:xfrm>
              <a:off x="6092689" y="398705"/>
              <a:ext cx="1009431" cy="751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April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Submission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34"/>
          <p:cNvSpPr txBox="1"/>
          <p:nvPr/>
        </p:nvSpPr>
        <p:spPr>
          <a:xfrm>
            <a:off x="7049589" y="3490418"/>
            <a:ext cx="20375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900"/>
            </a:pPr>
            <a:r>
              <a:rPr lang="en-US" sz="1200" dirty="0">
                <a:solidFill>
                  <a:srgbClr val="7030A0"/>
                </a:solidFill>
              </a:rPr>
              <a:t>Apr 5: Budget Plan with narrative due to UBO</a:t>
            </a:r>
            <a:endParaRPr sz="1200" dirty="0">
              <a:solidFill>
                <a:srgbClr val="7030A0"/>
              </a:solidFill>
            </a:endParaRPr>
          </a:p>
        </p:txBody>
      </p:sp>
      <p:sp>
        <p:nvSpPr>
          <p:cNvPr id="113" name="Google Shape;113;p34"/>
          <p:cNvSpPr txBox="1"/>
          <p:nvPr/>
        </p:nvSpPr>
        <p:spPr>
          <a:xfrm>
            <a:off x="996820" y="994504"/>
            <a:ext cx="1881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dirty="0">
                <a:solidFill>
                  <a:srgbClr val="0070C0"/>
                </a:solidFill>
              </a:rPr>
              <a:t>13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Q&amp;A Session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 15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Provide organization preference </a:t>
            </a:r>
            <a:endParaRPr sz="11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Planning preparation (review TAS data)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9671" y="1756513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9031" y="4258513"/>
            <a:ext cx="36000" cy="2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4"/>
          <p:cNvCxnSpPr/>
          <p:nvPr/>
        </p:nvCxnSpPr>
        <p:spPr>
          <a:xfrm>
            <a:off x="2828709" y="996633"/>
            <a:ext cx="5235" cy="3374997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8" name="Google Shape;118;p34"/>
          <p:cNvSpPr txBox="1"/>
          <p:nvPr/>
        </p:nvSpPr>
        <p:spPr>
          <a:xfrm>
            <a:off x="2899889" y="1110775"/>
            <a:ext cx="19821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100" b="1" dirty="0">
                <a:solidFill>
                  <a:srgbClr val="0070C0"/>
                </a:solidFill>
              </a:rPr>
              <a:t>Mar 1: </a:t>
            </a:r>
            <a:r>
              <a:rPr lang="en-US" sz="1100" dirty="0">
                <a:solidFill>
                  <a:srgbClr val="0070C0"/>
                </a:solidFill>
              </a:rPr>
              <a:t>BP Module opens for unit input</a:t>
            </a: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Mar 21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Complete YEP and Budget Plan inputs and headcount template</a:t>
            </a:r>
          </a:p>
        </p:txBody>
      </p:sp>
      <p:sp>
        <p:nvSpPr>
          <p:cNvPr id="119" name="Google Shape;119;p34"/>
          <p:cNvSpPr txBox="1"/>
          <p:nvPr/>
        </p:nvSpPr>
        <p:spPr>
          <a:xfrm>
            <a:off x="1154518" y="3522484"/>
            <a:ext cx="17686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Provide information and support to units: TAS, org preference, training, etc. </a:t>
            </a:r>
            <a:endParaRPr sz="120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4"/>
          <p:cNvCxnSpPr>
            <a:cxnSpLocks/>
          </p:cNvCxnSpPr>
          <p:nvPr/>
        </p:nvCxnSpPr>
        <p:spPr>
          <a:xfrm>
            <a:off x="6990032" y="986591"/>
            <a:ext cx="0" cy="3403402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34"/>
          <p:cNvSpPr txBox="1"/>
          <p:nvPr/>
        </p:nvSpPr>
        <p:spPr>
          <a:xfrm>
            <a:off x="426093" y="1330302"/>
            <a:ext cx="59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4"/>
          <p:cNvSpPr txBox="1"/>
          <p:nvPr/>
        </p:nvSpPr>
        <p:spPr>
          <a:xfrm>
            <a:off x="394374" y="3509975"/>
            <a:ext cx="88914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Dean’s Finance</a:t>
            </a:r>
            <a:endParaRPr sz="14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34"/>
          <p:cNvCxnSpPr/>
          <p:nvPr/>
        </p:nvCxnSpPr>
        <p:spPr>
          <a:xfrm>
            <a:off x="4883997" y="986591"/>
            <a:ext cx="5235" cy="3374997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4" name="Google Shape;124;p34"/>
          <p:cNvSpPr txBox="1"/>
          <p:nvPr/>
        </p:nvSpPr>
        <p:spPr>
          <a:xfrm>
            <a:off x="4961221" y="1058323"/>
            <a:ext cx="176752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Review sessions with Dean’s Office: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1) Overall Assumptions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2) Variance Analysis (</a:t>
            </a:r>
            <a:r>
              <a:rPr lang="en-US" sz="105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FY24 YEP vs. BB, FY25 vs. FY24</a:t>
            </a:r>
            <a:r>
              <a:rPr lang="en-US" sz="11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4"/>
          <p:cNvSpPr txBox="1"/>
          <p:nvPr/>
        </p:nvSpPr>
        <p:spPr>
          <a:xfrm>
            <a:off x="5060332" y="3476338"/>
            <a:ext cx="1668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Set up the review</a:t>
            </a:r>
            <a:r>
              <a:rPr lang="en-US" sz="1200" dirty="0">
                <a:solidFill>
                  <a:srgbClr val="7030A0"/>
                </a:solidFill>
              </a:rPr>
              <a:t> sessions </a:t>
            </a:r>
            <a:endParaRPr sz="12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9;p34">
            <a:extLst>
              <a:ext uri="{FF2B5EF4-FFF2-40B4-BE49-F238E27FC236}">
                <a16:creationId xmlns:a16="http://schemas.microsoft.com/office/drawing/2014/main" id="{F3ED6CB3-DBB4-42C1-761A-93A5D08F9190}"/>
              </a:ext>
            </a:extLst>
          </p:cNvPr>
          <p:cNvSpPr txBox="1"/>
          <p:nvPr/>
        </p:nvSpPr>
        <p:spPr>
          <a:xfrm>
            <a:off x="2903519" y="3509975"/>
            <a:ext cx="17686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20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Provide one-to-one support to units</a:t>
            </a:r>
            <a:endParaRPr sz="120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body" idx="1"/>
          </p:nvPr>
        </p:nvSpPr>
        <p:spPr>
          <a:xfrm>
            <a:off x="635952" y="1498022"/>
            <a:ext cx="5550968" cy="245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Training course in </a:t>
            </a:r>
            <a:r>
              <a:rPr lang="en-US" b="1" u="sng" dirty="0">
                <a:solidFill>
                  <a:schemeClr val="hlink"/>
                </a:solidFill>
                <a:hlinkClick r:id="rId3"/>
              </a:rPr>
              <a:t>STARS</a:t>
            </a:r>
            <a:r>
              <a:rPr lang="en-US" b="1" dirty="0"/>
              <a:t> </a:t>
            </a:r>
            <a:r>
              <a:rPr lang="en-US" dirty="0"/>
              <a:t>(UBO-2000-WEB)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Keep this deck as reference (quick guide attached)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Reach out to your finance contact or via Slack group: </a:t>
            </a:r>
            <a:r>
              <a:rPr lang="en-US" sz="1600" dirty="0" err="1">
                <a:solidFill>
                  <a:srgbClr val="0070C0"/>
                </a:solidFill>
              </a:rPr>
              <a:t>vpdor</a:t>
            </a:r>
            <a:r>
              <a:rPr lang="en-US" sz="1600" dirty="0">
                <a:solidFill>
                  <a:srgbClr val="0070C0"/>
                </a:solidFill>
              </a:rPr>
              <a:t>-finance-units-connect</a:t>
            </a:r>
            <a:r>
              <a:rPr lang="en-US" sz="1600" dirty="0"/>
              <a:t>	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hlinkClick r:id="rId4"/>
              </a:rPr>
              <a:t>Video recording from the prior year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Training and Support</a:t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 descr="A question mark of a typewriter type b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6920" y="1846983"/>
            <a:ext cx="2631498" cy="175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True or False (put your answer in chat)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2A7499-90DF-2F3A-051F-015B445D8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677" y="1561763"/>
            <a:ext cx="7700963" cy="3105964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I must do a bottoms-up budget by PTA to prepare for the budget plan</a:t>
            </a:r>
          </a:p>
          <a:p>
            <a:pPr marL="914400" indent="-685800"/>
            <a:r>
              <a:rPr lang="en-US" dirty="0"/>
              <a:t>	</a:t>
            </a:r>
          </a:p>
          <a:p>
            <a:pPr marL="914400" indent="-685800"/>
            <a:endParaRPr lang="en-US" b="1" dirty="0"/>
          </a:p>
          <a:p>
            <a:pPr marL="914400" indent="-685800"/>
            <a:r>
              <a:rPr lang="en-US" b="1" dirty="0"/>
              <a:t>FALSE</a:t>
            </a:r>
            <a:r>
              <a:rPr lang="en-US" dirty="0"/>
              <a:t> – The goal is to develop a high-level budget. Planning can be done at fund type (operating, designated, etc.)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Quick Guide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8C1515"/>
                </a:solidFill>
              </a:rPr>
              <a:t>Step 1. Endowment Planning Module </a:t>
            </a:r>
            <a:r>
              <a:rPr lang="en-US" sz="1800" dirty="0">
                <a:solidFill>
                  <a:srgbClr val="8C1515"/>
                </a:solidFill>
              </a:rPr>
              <a:t>(due Mar 8)</a:t>
            </a:r>
            <a:endParaRPr dirty="0"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949325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5"/>
          <p:cNvSpPr txBox="1"/>
          <p:nvPr/>
        </p:nvSpPr>
        <p:spPr>
          <a:xfrm>
            <a:off x="1083590" y="4536789"/>
            <a:ext cx="51592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Skip this step with no change in Endowment Principal assumptions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4" y="847725"/>
            <a:ext cx="8543929" cy="355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8901" y="159373"/>
            <a:ext cx="1361470" cy="11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 txBox="1"/>
          <p:nvPr/>
        </p:nvSpPr>
        <p:spPr>
          <a:xfrm>
            <a:off x="1747594" y="2228709"/>
            <a:ext cx="1123200" cy="33855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Evaluate Annual Principal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2680690" y="1535585"/>
            <a:ext cx="2119116" cy="21544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Modify Principal (Addition / Reduction)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3948066" y="2120987"/>
            <a:ext cx="3157040" cy="21544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Various Reporting Options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5"/>
          <p:cNvSpPr/>
          <p:nvPr/>
        </p:nvSpPr>
        <p:spPr>
          <a:xfrm>
            <a:off x="7063588" y="3832500"/>
            <a:ext cx="1586700" cy="628800"/>
          </a:xfrm>
          <a:prstGeom prst="wedgeRectCallout">
            <a:avLst>
              <a:gd name="adj1" fmla="val -86924"/>
              <a:gd name="adj2" fmla="val -55522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process as booked budget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1980</Words>
  <Application>Microsoft Office PowerPoint</Application>
  <PresentationFormat>On-screen Show (16:9)</PresentationFormat>
  <Paragraphs>364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Wingdings</vt:lpstr>
      <vt:lpstr>Noto Sans Symbols</vt:lpstr>
      <vt:lpstr>Calibri</vt:lpstr>
      <vt:lpstr>Aptos Serif</vt:lpstr>
      <vt:lpstr>SU_Preso_16x9_v6</vt:lpstr>
      <vt:lpstr>VPDoR FY25 Budget Plan  Process video recording </vt:lpstr>
      <vt:lpstr>Topics</vt:lpstr>
      <vt:lpstr>PowerPoint Presentation</vt:lpstr>
      <vt:lpstr>PowerPoint Presentation</vt:lpstr>
      <vt:lpstr>Budget Plan Process timeline</vt:lpstr>
      <vt:lpstr>Training and Support</vt:lpstr>
      <vt:lpstr>True or False (put your answer in chat)</vt:lpstr>
      <vt:lpstr>Quick Guide</vt:lpstr>
      <vt:lpstr>Step 1. Endowment Planning Module (due Mar 8)</vt:lpstr>
      <vt:lpstr>Step 1.1 Endowment Planning Module (due Mar 8)</vt:lpstr>
      <vt:lpstr>Step 1.2 Endowment Planning Module (due Mar 8)</vt:lpstr>
      <vt:lpstr>Budget Plan Module</vt:lpstr>
      <vt:lpstr>Step 2. Input FY24 YEP- Expense</vt:lpstr>
      <vt:lpstr>Step 2.1 Input FY24 YEP- Expense</vt:lpstr>
      <vt:lpstr>Step 3. Input FY24 YEP- Revenue</vt:lpstr>
      <vt:lpstr>Quick Q&amp;A </vt:lpstr>
      <vt:lpstr>Step 4. Transfer Fund Entry- FY24 YEP</vt:lpstr>
      <vt:lpstr>Step 4.1. Transfer Fund Type</vt:lpstr>
      <vt:lpstr>Step 4.2 Transfer Fund – Infrastructure Charges</vt:lpstr>
      <vt:lpstr>True or False (put your answer in chat)</vt:lpstr>
      <vt:lpstr>Step 5. Review Consolidated Budget </vt:lpstr>
      <vt:lpstr>Step 6. FY25 BP- Input Expense</vt:lpstr>
      <vt:lpstr>Step 7. FY25 BP- Revenue</vt:lpstr>
      <vt:lpstr>Step 8. Transfer Fund Entry- FY25 BP</vt:lpstr>
      <vt:lpstr>Step 9. Review Consolidated Budget for FY25 Budget Plan</vt:lpstr>
      <vt:lpstr>Variance Write up </vt:lpstr>
      <vt:lpstr>Headcount Growth Table</vt:lpstr>
      <vt:lpstr>Crossing the Finish Line</vt:lpstr>
      <vt:lpstr>PowerPoint Presentation</vt:lpstr>
      <vt:lpstr>Additional Information     Process illustrations for various steps in the budget plan process </vt:lpstr>
      <vt:lpstr>Preliminary Planning Assumptions</vt:lpstr>
      <vt:lpstr>Plan your numbers</vt:lpstr>
      <vt:lpstr>Set Department Favorite (due Feb 15) </vt:lpstr>
      <vt:lpstr>Transfer Fund Entry examples</vt:lpstr>
      <vt:lpstr>Useful reports for review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VPDoR FY24 Budget Plan  Process</dc:title>
  <dc:creator>Serena Rao</dc:creator>
  <cp:lastModifiedBy>Natasha Tractenberg</cp:lastModifiedBy>
  <cp:revision>24</cp:revision>
  <dcterms:created xsi:type="dcterms:W3CDTF">2020-04-05T21:18:33Z</dcterms:created>
  <dcterms:modified xsi:type="dcterms:W3CDTF">2024-02-15T00:09:51Z</dcterms:modified>
</cp:coreProperties>
</file>