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320" r:id="rId2"/>
    <p:sldId id="350" r:id="rId3"/>
    <p:sldId id="359" r:id="rId4"/>
    <p:sldId id="263" r:id="rId5"/>
    <p:sldId id="264" r:id="rId6"/>
    <p:sldId id="265" r:id="rId7"/>
    <p:sldId id="361" r:id="rId8"/>
    <p:sldId id="362" r:id="rId9"/>
    <p:sldId id="349" r:id="rId10"/>
    <p:sldId id="352" r:id="rId11"/>
    <p:sldId id="358" r:id="rId12"/>
    <p:sldId id="353" r:id="rId13"/>
    <p:sldId id="354" r:id="rId14"/>
    <p:sldId id="355" r:id="rId15"/>
    <p:sldId id="356" r:id="rId16"/>
    <p:sldId id="360" r:id="rId17"/>
  </p:sldIdLst>
  <p:sldSz cx="9144000" cy="5143500" type="screen16x9"/>
  <p:notesSz cx="7010400" cy="9236075"/>
  <p:embeddedFontLst>
    <p:embeddedFont>
      <p:font typeface="Sitka Subheading" panose="02000505000000020004" pitchFamily="2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47262CEF-37F4-4F14-8FED-441239D3FF12}">
          <p14:sldIdLst/>
        </p14:section>
        <p14:section name="budget system" id="{B6AC1E19-7A70-4B1C-9095-20C82C9EC3F5}">
          <p14:sldIdLst>
            <p14:sldId id="320"/>
            <p14:sldId id="350"/>
            <p14:sldId id="359"/>
            <p14:sldId id="263"/>
            <p14:sldId id="264"/>
            <p14:sldId id="265"/>
            <p14:sldId id="361"/>
            <p14:sldId id="362"/>
            <p14:sldId id="349"/>
            <p14:sldId id="352"/>
            <p14:sldId id="358"/>
            <p14:sldId id="353"/>
            <p14:sldId id="354"/>
            <p14:sldId id="355"/>
            <p14:sldId id="356"/>
            <p14:sldId id="3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68">
          <p15:clr>
            <a:srgbClr val="A4A3A4"/>
          </p15:clr>
        </p15:guide>
        <p15:guide id="2" pos="816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2" roundtripDataSignature="AMtx7mggQqZjjsd0HUznax4JQqSC5xHwNA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C1A77A8-BB83-677C-094F-602993718BA6}" name="Neil Hamilton" initials="NH" userId="4M3tn1mZZeroN0yRQbNagGqhyNghTv9EmUl6gL1ucXQ=" providerId="None"/>
  <p188:author id="{1102BDE8-9068-51B2-2491-E42F288D8AA9}" name="Kulneet S Homidi" initials="KSH" userId="S::khomidi@stanford.edu::24ff6ed6-143d-4c57-b146-8e70860a56d8" providerId="AD"/>
  <p188:author id="{9B7234ED-5126-F32D-AEDD-9D1B451EE02D}" name="mark rickey" initials="mr" userId="oP7MN0jVhIBaIdjGueRrRKiD1btJwKJMocjuVIsl/Ew=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792" autoAdjust="0"/>
  </p:normalViewPr>
  <p:slideViewPr>
    <p:cSldViewPr snapToGrid="0">
      <p:cViewPr varScale="1">
        <p:scale>
          <a:sx n="79" d="100"/>
          <a:sy n="79" d="100"/>
        </p:scale>
        <p:origin x="848" y="48"/>
      </p:cViewPr>
      <p:guideLst>
        <p:guide orient="horz" pos="468"/>
        <p:guide pos="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57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52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5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1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15" tIns="46395" rIns="92815" bIns="4639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1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15" tIns="46395" rIns="92815" bIns="4639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5450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15" tIns="46395" rIns="92815" bIns="46395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772668"/>
            <a:ext cx="3037840" cy="461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15" tIns="46395" rIns="92815" bIns="4639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15" tIns="46395" rIns="92815" bIns="46395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‹#›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F6E32E-09CA-1D45-A9FC-AFD720388DA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697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up in the air. In spite of that the university expects rising institutional costs to support graduate students.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F6E32E-09CA-1D45-A9FC-AFD720388DA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74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F6E32E-09CA-1D45-A9FC-AFD720388DA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99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 Horizontal">
  <p:cSld name="Two Content Horizontal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7"/>
          <p:cNvSpPr txBox="1">
            <a:spLocks noGrp="1"/>
          </p:cNvSpPr>
          <p:nvPr>
            <p:ph type="title"/>
          </p:nvPr>
        </p:nvSpPr>
        <p:spPr>
          <a:xfrm>
            <a:off x="948776" y="359541"/>
            <a:ext cx="7707862" cy="488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lt2"/>
                </a:solidFill>
              </a:defRPr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body" idx="1"/>
          </p:nvPr>
        </p:nvSpPr>
        <p:spPr>
          <a:xfrm>
            <a:off x="948777" y="908685"/>
            <a:ext cx="7707862" cy="1816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518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36"/>
              <a:buChar char="›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body" idx="2"/>
          </p:nvPr>
        </p:nvSpPr>
        <p:spPr>
          <a:xfrm>
            <a:off x="949327" y="2841313"/>
            <a:ext cx="7707313" cy="1816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518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36"/>
              <a:buChar char="›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ntent">
  <p:cSld name="Four Conte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9"/>
          <p:cNvSpPr txBox="1">
            <a:spLocks noGrp="1"/>
          </p:cNvSpPr>
          <p:nvPr>
            <p:ph type="title"/>
          </p:nvPr>
        </p:nvSpPr>
        <p:spPr>
          <a:xfrm>
            <a:off x="948776" y="359541"/>
            <a:ext cx="7707862" cy="488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lt2"/>
                </a:solidFill>
              </a:defRPr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9"/>
          <p:cNvSpPr txBox="1">
            <a:spLocks noGrp="1"/>
          </p:cNvSpPr>
          <p:nvPr>
            <p:ph type="body" idx="1"/>
          </p:nvPr>
        </p:nvSpPr>
        <p:spPr>
          <a:xfrm>
            <a:off x="949327" y="908686"/>
            <a:ext cx="3787775" cy="1823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518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36"/>
              <a:buChar char="›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9"/>
          <p:cNvSpPr txBox="1">
            <a:spLocks noGrp="1"/>
          </p:cNvSpPr>
          <p:nvPr>
            <p:ph type="body" idx="2"/>
          </p:nvPr>
        </p:nvSpPr>
        <p:spPr>
          <a:xfrm>
            <a:off x="955677" y="2840613"/>
            <a:ext cx="3781425" cy="1827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518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36"/>
              <a:buChar char="›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3"/>
          </p:nvPr>
        </p:nvSpPr>
        <p:spPr>
          <a:xfrm>
            <a:off x="4876800" y="908686"/>
            <a:ext cx="3779838" cy="1823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518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36"/>
              <a:buChar char="›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4"/>
          </p:nvPr>
        </p:nvSpPr>
        <p:spPr>
          <a:xfrm>
            <a:off x="4876800" y="2840613"/>
            <a:ext cx="3779838" cy="1827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518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36"/>
              <a:buChar char="›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262626"/>
                </a:solidFill>
                <a:latin typeface="Source Sans 3 Semibold"/>
                <a:cs typeface="Source Sans 3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Source Sans 3"/>
                <a:cs typeface="Source Sans 3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262626"/>
                </a:solidFill>
                <a:latin typeface="Source Sans 3"/>
                <a:cs typeface="Source Sans 3"/>
              </a:defRPr>
            </a:lvl1pPr>
          </a:lstStyle>
          <a:p>
            <a:pPr marL="38100">
              <a:lnSpc>
                <a:spcPct val="100000"/>
              </a:lnSpc>
              <a:spcBef>
                <a:spcPts val="80"/>
              </a:spcBef>
            </a:pPr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88089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040" y="273844"/>
            <a:ext cx="8503920" cy="823436"/>
          </a:xfrm>
        </p:spPr>
        <p:txBody>
          <a:bodyPr/>
          <a:lstStyle/>
          <a:p>
            <a:r>
              <a:rPr lang="en-US" dirty="0"/>
              <a:t>Content slide – title one 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66560" y="4767264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77CE274-8713-884F-B04F-B6B90AF4196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C637EAD-EE5A-08B6-674E-72BC48E5D9B8}"/>
              </a:ext>
            </a:extLst>
          </p:cNvPr>
          <p:cNvCxnSpPr>
            <a:cxnSpLocks/>
          </p:cNvCxnSpPr>
          <p:nvPr userDrawn="1"/>
        </p:nvCxnSpPr>
        <p:spPr>
          <a:xfrm>
            <a:off x="320040" y="4767263"/>
            <a:ext cx="8503920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CF8161-66D2-8164-188D-E9FE96DAC0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0675" y="1201522"/>
            <a:ext cx="8503920" cy="34317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684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0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040" y="273844"/>
            <a:ext cx="8503920" cy="823436"/>
          </a:xfrm>
        </p:spPr>
        <p:txBody>
          <a:bodyPr/>
          <a:lstStyle/>
          <a:p>
            <a:r>
              <a:rPr lang="en-US" dirty="0"/>
              <a:t>Content slide – title one 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66560" y="4767264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77CE274-8713-884F-B04F-B6B90AF4196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C637EAD-EE5A-08B6-674E-72BC48E5D9B8}"/>
              </a:ext>
            </a:extLst>
          </p:cNvPr>
          <p:cNvCxnSpPr>
            <a:cxnSpLocks/>
          </p:cNvCxnSpPr>
          <p:nvPr userDrawn="1"/>
        </p:nvCxnSpPr>
        <p:spPr>
          <a:xfrm>
            <a:off x="320040" y="4767263"/>
            <a:ext cx="8503920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CF8161-66D2-8164-188D-E9FE96DAC0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0675" y="1201522"/>
            <a:ext cx="8503920" cy="34317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5939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0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040" y="273844"/>
            <a:ext cx="8503920" cy="823436"/>
          </a:xfrm>
        </p:spPr>
        <p:txBody>
          <a:bodyPr/>
          <a:lstStyle/>
          <a:p>
            <a:r>
              <a:rPr lang="en-US" dirty="0"/>
              <a:t>Content slide – title one 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66560" y="4767264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77CE274-8713-884F-B04F-B6B90AF4196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C637EAD-EE5A-08B6-674E-72BC48E5D9B8}"/>
              </a:ext>
            </a:extLst>
          </p:cNvPr>
          <p:cNvCxnSpPr>
            <a:cxnSpLocks/>
          </p:cNvCxnSpPr>
          <p:nvPr userDrawn="1"/>
        </p:nvCxnSpPr>
        <p:spPr>
          <a:xfrm>
            <a:off x="320040" y="4767263"/>
            <a:ext cx="8503920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CF8161-66D2-8164-188D-E9FE96DAC0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0675" y="1201522"/>
            <a:ext cx="8503920" cy="34317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2843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0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>
            <a:spLocks noGrp="1"/>
          </p:cNvSpPr>
          <p:nvPr>
            <p:ph type="title"/>
          </p:nvPr>
        </p:nvSpPr>
        <p:spPr>
          <a:xfrm>
            <a:off x="949325" y="358775"/>
            <a:ext cx="7707313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6pPr>
            <a:lvl7pPr marR="0" lvl="6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7pPr>
            <a:lvl8pPr marR="0" lvl="7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8pPr>
            <a:lvl9pPr marR="0" lvl="8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9pPr>
          </a:lstStyle>
          <a:p>
            <a:endParaRPr/>
          </a:p>
        </p:txBody>
      </p:sp>
      <p:sp>
        <p:nvSpPr>
          <p:cNvPr id="11" name="Google Shape;11;p21"/>
          <p:cNvSpPr txBox="1">
            <a:spLocks noGrp="1"/>
          </p:cNvSpPr>
          <p:nvPr>
            <p:ph type="body" idx="1"/>
          </p:nvPr>
        </p:nvSpPr>
        <p:spPr>
          <a:xfrm>
            <a:off x="949325" y="903288"/>
            <a:ext cx="7707313" cy="3763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518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36"/>
              <a:buFont typeface="Source Sans Pro"/>
              <a:buChar char="›"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–"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2" name="Google Shape;12;p21"/>
          <p:cNvSpPr/>
          <p:nvPr/>
        </p:nvSpPr>
        <p:spPr>
          <a:xfrm>
            <a:off x="0" y="0"/>
            <a:ext cx="457200" cy="5149850"/>
          </a:xfrm>
          <a:prstGeom prst="rect">
            <a:avLst/>
          </a:prstGeom>
          <a:solidFill>
            <a:srgbClr val="8C1515"/>
          </a:solidFill>
          <a:ln w="9525" cap="flat" cmpd="sng">
            <a:solidFill>
              <a:srgbClr val="8C151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" name="Google Shape;13;p2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343039" y="4667250"/>
            <a:ext cx="1805723" cy="47205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1"/>
          <p:cNvSpPr txBox="1"/>
          <p:nvPr/>
        </p:nvSpPr>
        <p:spPr>
          <a:xfrm>
            <a:off x="60325" y="7938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fingate.stanford.edu/business-travel-expenses/resource/stanford-travel-local-hotel-program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fingate.stanford.edu/lp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s://fingate.stanford.edu/lpg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419CAD-8ACC-99EC-5B70-28A1A0D928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8768" y="1915779"/>
            <a:ext cx="6686463" cy="131194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4400" b="1" dirty="0"/>
              <a:t>VPDoR Finance</a:t>
            </a:r>
            <a:br>
              <a:rPr lang="en-US" sz="4400" b="1" dirty="0"/>
            </a:br>
            <a:r>
              <a:rPr lang="en-US" sz="4400" b="1" dirty="0"/>
              <a:t>Update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203DBB-15F2-1696-7E32-70ABAAA1E92C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918847" y="3378358"/>
            <a:ext cx="7707313" cy="855540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April 2024</a:t>
            </a:r>
          </a:p>
        </p:txBody>
      </p:sp>
    </p:spTree>
    <p:extLst>
      <p:ext uri="{BB962C8B-B14F-4D97-AF65-F5344CB8AC3E}">
        <p14:creationId xmlns:p14="http://schemas.microsoft.com/office/powerpoint/2010/main" val="4142978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4038B-39F6-CBCE-891E-739442BB2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BEBB91-D4AA-9DCA-8A1A-0EA513F988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F3E4BA-5CAE-EEE4-5FB0-9D208232328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lang="en-US" spc="-25" smtClean="0"/>
              <a:t>9</a:t>
            </a:fld>
            <a:endParaRPr lang="en-US" spc="-25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416002-0F7D-6B93-5BAF-11437C14C8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234" y="167259"/>
            <a:ext cx="8771765" cy="480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985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447BC-4E08-206C-A2D3-2E66884DB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8700BC-E39A-5E1B-D11B-686249C0B1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AEC37E-B202-526F-0FC4-D640E9EC674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lang="en-US" spc="-25" smtClean="0"/>
              <a:t>10</a:t>
            </a:fld>
            <a:endParaRPr lang="en-US" spc="-25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45EE0E-D311-D431-1AA1-F03F9D99D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278" y="0"/>
            <a:ext cx="8637443" cy="5143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B08FFD9-E7B1-7DDD-D40A-AAD0816DD6A7}"/>
              </a:ext>
            </a:extLst>
          </p:cNvPr>
          <p:cNvSpPr txBox="1"/>
          <p:nvPr/>
        </p:nvSpPr>
        <p:spPr>
          <a:xfrm>
            <a:off x="4802981" y="346143"/>
            <a:ext cx="3653196" cy="52322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Stanford Travel Local Hotel Program</a:t>
            </a:r>
            <a:r>
              <a:rPr lang="en-US" dirty="0"/>
              <a:t> Link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571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0E678-96EC-9911-6A3D-AEFA772B2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5116EF-FE5E-0C03-A0DB-8B686045E8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920687-FC35-9B1D-DDE9-83D419F26DB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lang="en-US" spc="-25" smtClean="0"/>
              <a:t>11</a:t>
            </a:fld>
            <a:endParaRPr lang="en-US" spc="-25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7FB50A-548A-6AF4-D7BF-30A1502DF0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694" y="193619"/>
            <a:ext cx="8731306" cy="475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950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59A2E-464A-C4E4-932E-1176788D9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BF155A-5588-6AD7-137C-BD103BE9C6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64BC47-D668-B920-DC5E-A77EC4890E0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lang="en-US" spc="-25" smtClean="0"/>
              <a:t>12</a:t>
            </a:fld>
            <a:endParaRPr lang="en-US" spc="-25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6471D9-A526-2D06-804A-670BF6465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877" y="300858"/>
            <a:ext cx="8658479" cy="482022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285F374-D40F-411B-0CEC-C62A9C8E0FFB}"/>
              </a:ext>
            </a:extLst>
          </p:cNvPr>
          <p:cNvSpPr txBox="1"/>
          <p:nvPr/>
        </p:nvSpPr>
        <p:spPr>
          <a:xfrm>
            <a:off x="6198499" y="693837"/>
            <a:ext cx="294550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https://fingate.stanford.edu/lpg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503379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F900D-C948-9742-C9A1-D6267E427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7FAAB8-858F-47BE-5D4F-2DAF8571B3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E4C4DC-42AA-474A-C6EC-8D7009543C6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lang="en-US" spc="-25" smtClean="0"/>
              <a:t>13</a:t>
            </a:fld>
            <a:endParaRPr lang="en-US" spc="-25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F7258E-7097-744E-9423-2BE3C5EB3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418" y="178819"/>
            <a:ext cx="8755582" cy="478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4104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6D9B1-6DF3-94E5-57CA-7687974FE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8B3516-9DD4-CCE4-DB55-7C207A3A86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69EDF0-B5DA-8046-A22B-77F777FD0E1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lang="en-US" spc="-25" smtClean="0"/>
              <a:t>14</a:t>
            </a:fld>
            <a:endParaRPr lang="en-US" spc="-25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604BEC-D053-3F48-F738-7E61E3E0E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050" y="229713"/>
            <a:ext cx="8787950" cy="468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7722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171409-F5F4-FE68-359D-7682E49758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6B80F-2FA3-9A0F-B67D-F08C1DCA9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061" y="1232714"/>
            <a:ext cx="3622675" cy="1057331"/>
          </a:xfrm>
        </p:spPr>
        <p:txBody>
          <a:bodyPr/>
          <a:lstStyle/>
          <a:p>
            <a:pPr algn="ctr"/>
            <a:r>
              <a:rPr lang="en-US" dirty="0"/>
              <a:t>Give this a try and utilize for the onboarding process or as a reference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8E18A5-0523-2B42-798A-34352DE7158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lang="en-US" spc="-25" smtClean="0"/>
              <a:t>15</a:t>
            </a:fld>
            <a:endParaRPr lang="en-US" spc="-25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D22FD7-8C42-FFFD-4100-FA17CB7A7274}"/>
              </a:ext>
            </a:extLst>
          </p:cNvPr>
          <p:cNvSpPr txBox="1"/>
          <p:nvPr/>
        </p:nvSpPr>
        <p:spPr>
          <a:xfrm>
            <a:off x="1069684" y="2911616"/>
            <a:ext cx="38922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hlinkClick r:id="rId2"/>
              </a:rPr>
              <a:t>https://fingate.stanford.edu/lpg</a:t>
            </a:r>
            <a:r>
              <a:rPr lang="en-US" sz="1800" dirty="0"/>
              <a:t> </a:t>
            </a:r>
          </a:p>
        </p:txBody>
      </p:sp>
      <p:pic>
        <p:nvPicPr>
          <p:cNvPr id="8" name="Picture 7" descr="A tree with pink flowers in front of a building&#10;&#10;Description automatically generated">
            <a:extLst>
              <a:ext uri="{FF2B5EF4-FFF2-40B4-BE49-F238E27FC236}">
                <a16:creationId xmlns:a16="http://schemas.microsoft.com/office/drawing/2014/main" id="{FFB23CCB-B3CB-DB36-6135-41BB47CEC3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7170" y="0"/>
            <a:ext cx="385683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60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AAC9F-AC6D-A924-A01C-A3AE4AD6B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835526-8F94-2C1F-BF69-CAFFAD8EE0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514350" indent="-285750"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434343"/>
                </a:solidFill>
                <a:latin typeface="SourceSansPro-SemiBold"/>
              </a:rPr>
              <a:t>FY25 budget context and updated planning assumptions</a:t>
            </a:r>
            <a:endParaRPr lang="en-US" sz="2800" b="1" i="0" u="none" strike="noStrike" baseline="0" dirty="0">
              <a:solidFill>
                <a:srgbClr val="434343"/>
              </a:solidFill>
              <a:latin typeface="SourceSansPro-SemiBold"/>
            </a:endParaRPr>
          </a:p>
          <a:p>
            <a:pPr marL="514350" indent="-285750">
              <a:buFont typeface="Wingdings" panose="05000000000000000000" pitchFamily="2" charset="2"/>
              <a:buChar char="§"/>
            </a:pPr>
            <a:r>
              <a:rPr lang="en-US" sz="2800" b="1" i="0" u="none" strike="noStrike" baseline="0" dirty="0">
                <a:solidFill>
                  <a:srgbClr val="434343"/>
                </a:solidFill>
                <a:latin typeface="SourceSansPro-SemiBold"/>
              </a:rPr>
              <a:t>New </a:t>
            </a:r>
            <a:r>
              <a:rPr lang="en-US" sz="2800" b="1" i="0" u="none" strike="noStrike" baseline="0" dirty="0" err="1">
                <a:solidFill>
                  <a:srgbClr val="434343"/>
                </a:solidFill>
                <a:latin typeface="SourceSansPro-SemiBold"/>
              </a:rPr>
              <a:t>iJournals</a:t>
            </a:r>
            <a:r>
              <a:rPr lang="en-US" sz="2800" b="1" i="0" u="none" strike="noStrike" baseline="0" dirty="0">
                <a:solidFill>
                  <a:srgbClr val="434343"/>
                </a:solidFill>
                <a:latin typeface="SourceSansPro-SemiBold"/>
              </a:rPr>
              <a:t> authority and required training</a:t>
            </a:r>
          </a:p>
          <a:p>
            <a:pPr marL="514350" indent="-285750"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434343"/>
                </a:solidFill>
                <a:latin typeface="SourceSansPro-SemiBold"/>
              </a:rPr>
              <a:t>Change PTA for PO’s</a:t>
            </a:r>
          </a:p>
          <a:p>
            <a:pPr marL="514350" indent="-285750"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434343"/>
                </a:solidFill>
                <a:latin typeface="SourceSansPro-SemiBold"/>
              </a:rPr>
              <a:t>Stanford travel local hotel program</a:t>
            </a:r>
          </a:p>
          <a:p>
            <a:pPr marL="514350" indent="-285750"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434343"/>
                </a:solidFill>
                <a:latin typeface="SourceSansPro-SemiBold"/>
              </a:rPr>
              <a:t>New </a:t>
            </a:r>
            <a:r>
              <a:rPr lang="en-US" sz="2800" b="1" dirty="0" err="1">
                <a:solidFill>
                  <a:srgbClr val="434343"/>
                </a:solidFill>
                <a:latin typeface="SourceSansPro-SemiBold"/>
              </a:rPr>
              <a:t>Fingate</a:t>
            </a:r>
            <a:r>
              <a:rPr lang="en-US" sz="2800" b="1" dirty="0">
                <a:solidFill>
                  <a:srgbClr val="434343"/>
                </a:solidFill>
                <a:latin typeface="SourceSansPro-SemiBold"/>
              </a:rPr>
              <a:t> learning resources</a:t>
            </a:r>
          </a:p>
          <a:p>
            <a:pPr marL="514350" indent="-285750">
              <a:buFont typeface="Wingdings" panose="05000000000000000000" pitchFamily="2" charset="2"/>
              <a:buChar char="§"/>
            </a:pPr>
            <a:endParaRPr lang="en-US" sz="2800" b="1" dirty="0">
              <a:solidFill>
                <a:srgbClr val="434343"/>
              </a:solidFill>
              <a:latin typeface="SourceSansPro-SemiBold"/>
            </a:endParaRPr>
          </a:p>
          <a:p>
            <a:endParaRPr lang="en-US" sz="1800" b="1" dirty="0">
              <a:solidFill>
                <a:srgbClr val="434343"/>
              </a:solidFill>
              <a:latin typeface="SourceSansPro-SemiBold"/>
            </a:endParaRPr>
          </a:p>
          <a:p>
            <a:r>
              <a:rPr lang="en-US" sz="1800" b="1" i="1" dirty="0">
                <a:solidFill>
                  <a:srgbClr val="434343"/>
                </a:solidFill>
                <a:latin typeface="SourceSansPro-SemiBold"/>
              </a:rPr>
              <a:t>Coming Up – Cardinal Planning &amp; Budgeting System Update</a:t>
            </a:r>
            <a:endParaRPr lang="en-US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17810C-7D6B-4D75-0C1A-EC6B786E596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lang="en-US" spc="-25" smtClean="0"/>
              <a:t>1</a:t>
            </a:fld>
            <a:endParaRPr lang="en-US" spc="-25" dirty="0"/>
          </a:p>
        </p:txBody>
      </p:sp>
    </p:spTree>
    <p:extLst>
      <p:ext uri="{BB962C8B-B14F-4D97-AF65-F5344CB8AC3E}">
        <p14:creationId xmlns:p14="http://schemas.microsoft.com/office/powerpoint/2010/main" val="2377972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3B9A15-94C9-7815-8389-7361DA85D8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BF85C-88B2-0459-02C0-A77E896B3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7669" y="1960997"/>
            <a:ext cx="4084638" cy="488950"/>
          </a:xfrm>
        </p:spPr>
        <p:txBody>
          <a:bodyPr/>
          <a:lstStyle/>
          <a:p>
            <a:pPr algn="ctr"/>
            <a:r>
              <a:rPr lang="en-US" dirty="0">
                <a:latin typeface="Sitka Subheading" panose="02000505000000020004" pitchFamily="2" charset="0"/>
              </a:rPr>
              <a:t>Thank you for completing the budget plan on time!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DC6A78-3F92-68E6-1AD4-96750A1F75D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lang="en-US" spc="-25" smtClean="0"/>
              <a:t>2</a:t>
            </a:fld>
            <a:endParaRPr lang="en-US" spc="-25" dirty="0"/>
          </a:p>
        </p:txBody>
      </p:sp>
      <p:pic>
        <p:nvPicPr>
          <p:cNvPr id="8" name="Picture 7" descr="A building with a stone structure&#10;&#10;Description automatically generated with medium confidence">
            <a:extLst>
              <a:ext uri="{FF2B5EF4-FFF2-40B4-BE49-F238E27FC236}">
                <a16:creationId xmlns:a16="http://schemas.microsoft.com/office/drawing/2014/main" id="{5B00FAA4-6E74-1D80-9DA6-AA07A76F5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693" y="0"/>
            <a:ext cx="3857625" cy="5143500"/>
          </a:xfrm>
          <a:prstGeom prst="rect">
            <a:avLst/>
          </a:prstGeom>
        </p:spPr>
      </p:pic>
      <p:pic>
        <p:nvPicPr>
          <p:cNvPr id="12" name="Picture 11" descr="A yellow star with a bright light&#10;&#10;Description automatically generated">
            <a:extLst>
              <a:ext uri="{FF2B5EF4-FFF2-40B4-BE49-F238E27FC236}">
                <a16:creationId xmlns:a16="http://schemas.microsoft.com/office/drawing/2014/main" id="{FD56029B-5355-0B07-6E81-4AAB04B3E9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7403" y="2693553"/>
            <a:ext cx="1182532" cy="118253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CEF221E-25A5-E220-98CF-B41EA2A4116C}"/>
              </a:ext>
            </a:extLst>
          </p:cNvPr>
          <p:cNvSpPr/>
          <p:nvPr/>
        </p:nvSpPr>
        <p:spPr>
          <a:xfrm>
            <a:off x="4474895" y="315589"/>
            <a:ext cx="4442528" cy="4207859"/>
          </a:xfrm>
          <a:prstGeom prst="rect">
            <a:avLst/>
          </a:prstGeom>
          <a:noFill/>
          <a:ln w="44450" cmpd="thickThin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612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249E1-8754-B2A7-BA86-A6DB7747F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617" y="244087"/>
            <a:ext cx="8503920" cy="823436"/>
          </a:xfrm>
        </p:spPr>
        <p:txBody>
          <a:bodyPr/>
          <a:lstStyle/>
          <a:p>
            <a:r>
              <a:rPr lang="en-US" dirty="0"/>
              <a:t>Planning Context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E961DC-D2C9-D351-E8B6-1674A0AAC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CE274-8713-884F-B04F-B6B90AF4196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7B54DA-4A39-37B9-3FBE-622CF6A06C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2381" y="1201522"/>
            <a:ext cx="8503920" cy="3431743"/>
          </a:xfrm>
        </p:spPr>
        <p:txBody>
          <a:bodyPr/>
          <a:lstStyle/>
          <a:p>
            <a:r>
              <a:rPr lang="en-US" dirty="0"/>
              <a:t>Moderating inflation </a:t>
            </a:r>
          </a:p>
          <a:p>
            <a:pPr marL="0" indent="0"/>
            <a:endParaRPr lang="en-US" dirty="0"/>
          </a:p>
          <a:p>
            <a:r>
              <a:rPr lang="en-US" dirty="0"/>
              <a:t>Continued operational shortfalls in auxiliary units </a:t>
            </a:r>
          </a:p>
          <a:p>
            <a:pPr marL="0" indent="0"/>
            <a:endParaRPr lang="en-US" dirty="0"/>
          </a:p>
          <a:p>
            <a:r>
              <a:rPr lang="en-US" dirty="0"/>
              <a:t>Significant requirements for infrastructure </a:t>
            </a:r>
          </a:p>
        </p:txBody>
      </p:sp>
    </p:spTree>
    <p:extLst>
      <p:ext uri="{BB962C8B-B14F-4D97-AF65-F5344CB8AC3E}">
        <p14:creationId xmlns:p14="http://schemas.microsoft.com/office/powerpoint/2010/main" val="1175283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5F2F1-557B-570B-2EEC-42D17F6B5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918" y="244087"/>
            <a:ext cx="8503920" cy="823436"/>
          </a:xfrm>
        </p:spPr>
        <p:txBody>
          <a:bodyPr/>
          <a:lstStyle/>
          <a:p>
            <a:r>
              <a:rPr lang="en-US" dirty="0"/>
              <a:t>Priority for FY25 General Funds/Budget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195491-8CE9-6553-AF6C-45434752A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CE274-8713-884F-B04F-B6B90AF4196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B530DB-DBAD-2FEE-5A1B-4E62D56AA9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8918" y="1201522"/>
            <a:ext cx="8503920" cy="3431743"/>
          </a:xfrm>
        </p:spPr>
        <p:txBody>
          <a:bodyPr/>
          <a:lstStyle/>
          <a:p>
            <a:r>
              <a:rPr lang="en-US" dirty="0"/>
              <a:t>Focus on the core mission of teaching and research</a:t>
            </a:r>
          </a:p>
          <a:p>
            <a:endParaRPr lang="en-US" dirty="0"/>
          </a:p>
          <a:p>
            <a:r>
              <a:rPr lang="en-US" dirty="0"/>
              <a:t>Develop a funding strategy around infrastructure</a:t>
            </a:r>
          </a:p>
          <a:p>
            <a:endParaRPr lang="en-US" dirty="0"/>
          </a:p>
          <a:p>
            <a:r>
              <a:rPr lang="en-US" dirty="0"/>
              <a:t>Reserve a significant general funds surplus </a:t>
            </a:r>
          </a:p>
          <a:p>
            <a:endParaRPr lang="en-US" dirty="0"/>
          </a:p>
          <a:p>
            <a:r>
              <a:rPr lang="en-US" dirty="0"/>
              <a:t>Implement a strong salary program</a:t>
            </a:r>
          </a:p>
        </p:txBody>
      </p:sp>
    </p:spTree>
    <p:extLst>
      <p:ext uri="{BB962C8B-B14F-4D97-AF65-F5344CB8AC3E}">
        <p14:creationId xmlns:p14="http://schemas.microsoft.com/office/powerpoint/2010/main" val="409408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D5F85-B271-FCB9-6471-64CA96DBB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391" y="244087"/>
            <a:ext cx="8503920" cy="823436"/>
          </a:xfrm>
        </p:spPr>
        <p:txBody>
          <a:bodyPr/>
          <a:lstStyle/>
          <a:p>
            <a:r>
              <a:rPr lang="en-US" dirty="0"/>
              <a:t>FY25 Budget Available for Salary Increases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ADA89C-434A-318F-2180-77C8E069C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CE274-8713-884F-B04F-B6B90AF4196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C4569B-E739-10F1-4B15-37C98138A2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5737" y="1201522"/>
            <a:ext cx="7965569" cy="3431743"/>
          </a:xfrm>
        </p:spPr>
        <p:txBody>
          <a:bodyPr/>
          <a:lstStyle/>
          <a:p>
            <a:pPr marL="0" indent="0"/>
            <a:r>
              <a:rPr lang="en-US" b="1" dirty="0"/>
              <a:t>Staff</a:t>
            </a:r>
          </a:p>
          <a:p>
            <a:r>
              <a:rPr lang="en-US" dirty="0"/>
              <a:t>a 4.25% budget for merit increases </a:t>
            </a:r>
          </a:p>
          <a:p>
            <a:r>
              <a:rPr lang="en-US" dirty="0"/>
              <a:t>a 0.5% budget for market and equity increases, centrally held by the dean’s office</a:t>
            </a:r>
          </a:p>
          <a:p>
            <a:r>
              <a:rPr lang="en-US" dirty="0"/>
              <a:t>a 2.5% budget for a performance bonus </a:t>
            </a:r>
          </a:p>
          <a:p>
            <a:endParaRPr lang="en-US" dirty="0"/>
          </a:p>
          <a:p>
            <a:pPr marL="0" indent="0"/>
            <a:r>
              <a:rPr lang="en-US" b="1" dirty="0"/>
              <a:t>Faculty and Instructors</a:t>
            </a:r>
          </a:p>
          <a:p>
            <a:r>
              <a:rPr lang="en-US" dirty="0"/>
              <a:t>4.75% budget for merit increases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732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EFA43-7FE9-97AF-5A2A-D6CC6AA5E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797" y="121701"/>
            <a:ext cx="7707313" cy="488950"/>
          </a:xfrm>
        </p:spPr>
        <p:txBody>
          <a:bodyPr/>
          <a:lstStyle/>
          <a:p>
            <a:r>
              <a:rPr lang="en-US" dirty="0"/>
              <a:t>FY25 Planning Assumptions (Updated)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2D5158-B893-1823-30D9-C922310960F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endParaRPr lang="en-US" spc="-25" dirty="0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BD1FD109-E451-3408-36D0-4BB807EDAEE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26661" y="787232"/>
            <a:ext cx="8086974" cy="4015386"/>
            <a:chOff x="304" y="347"/>
            <a:chExt cx="5400" cy="2691"/>
          </a:xfrm>
        </p:grpSpPr>
        <p:sp>
          <p:nvSpPr>
            <p:cNvPr id="7" name="AutoShape 3">
              <a:extLst>
                <a:ext uri="{FF2B5EF4-FFF2-40B4-BE49-F238E27FC236}">
                  <a16:creationId xmlns:a16="http://schemas.microsoft.com/office/drawing/2014/main" id="{A5994F0F-178B-AD49-DC9E-171BC1A204C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07" y="350"/>
              <a:ext cx="5361" cy="2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7">
              <a:extLst>
                <a:ext uri="{FF2B5EF4-FFF2-40B4-BE49-F238E27FC236}">
                  <a16:creationId xmlns:a16="http://schemas.microsoft.com/office/drawing/2014/main" id="{5530C4C6-AAD4-E7C7-F9CA-369408098E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" y="1984"/>
              <a:ext cx="3758" cy="38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8">
              <a:extLst>
                <a:ext uri="{FF2B5EF4-FFF2-40B4-BE49-F238E27FC236}">
                  <a16:creationId xmlns:a16="http://schemas.microsoft.com/office/drawing/2014/main" id="{303E69FD-16A6-BAE0-6DE7-6EEF604B59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68" y="2491"/>
              <a:ext cx="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9">
              <a:extLst>
                <a:ext uri="{FF2B5EF4-FFF2-40B4-BE49-F238E27FC236}">
                  <a16:creationId xmlns:a16="http://schemas.microsoft.com/office/drawing/2014/main" id="{9B4D5144-0278-3C60-5F1B-7F85FB7783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8" y="2491"/>
              <a:ext cx="36" cy="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10">
              <a:extLst>
                <a:ext uri="{FF2B5EF4-FFF2-40B4-BE49-F238E27FC236}">
                  <a16:creationId xmlns:a16="http://schemas.microsoft.com/office/drawing/2014/main" id="{24C01B3D-29E6-12F3-C183-D7833DAB9A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68" y="2494"/>
              <a:ext cx="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11">
              <a:extLst>
                <a:ext uri="{FF2B5EF4-FFF2-40B4-BE49-F238E27FC236}">
                  <a16:creationId xmlns:a16="http://schemas.microsoft.com/office/drawing/2014/main" id="{F6F98AED-23B9-515E-BEB7-30B51C8BF7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8" y="2494"/>
              <a:ext cx="33" cy="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12">
              <a:extLst>
                <a:ext uri="{FF2B5EF4-FFF2-40B4-BE49-F238E27FC236}">
                  <a16:creationId xmlns:a16="http://schemas.microsoft.com/office/drawing/2014/main" id="{2C0254FB-76AF-F42A-5BD9-65BC7C57C2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68" y="2497"/>
              <a:ext cx="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3">
              <a:extLst>
                <a:ext uri="{FF2B5EF4-FFF2-40B4-BE49-F238E27FC236}">
                  <a16:creationId xmlns:a16="http://schemas.microsoft.com/office/drawing/2014/main" id="{732C100A-191D-B34B-983B-0EFF6DAFFE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8" y="2497"/>
              <a:ext cx="30" cy="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14">
              <a:extLst>
                <a:ext uri="{FF2B5EF4-FFF2-40B4-BE49-F238E27FC236}">
                  <a16:creationId xmlns:a16="http://schemas.microsoft.com/office/drawing/2014/main" id="{AD6DFE16-5BC9-E1B5-F05F-4E41A7B283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68" y="2500"/>
              <a:ext cx="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5">
              <a:extLst>
                <a:ext uri="{FF2B5EF4-FFF2-40B4-BE49-F238E27FC236}">
                  <a16:creationId xmlns:a16="http://schemas.microsoft.com/office/drawing/2014/main" id="{F8612C19-AB91-8D56-961A-9EC1CE8A22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8" y="2500"/>
              <a:ext cx="27" cy="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16">
              <a:extLst>
                <a:ext uri="{FF2B5EF4-FFF2-40B4-BE49-F238E27FC236}">
                  <a16:creationId xmlns:a16="http://schemas.microsoft.com/office/drawing/2014/main" id="{03E186E8-AE6E-C32E-B996-9C96353E22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68" y="2503"/>
              <a:ext cx="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7">
              <a:extLst>
                <a:ext uri="{FF2B5EF4-FFF2-40B4-BE49-F238E27FC236}">
                  <a16:creationId xmlns:a16="http://schemas.microsoft.com/office/drawing/2014/main" id="{C0138926-6AC0-043D-B376-ED058E99E6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8" y="2503"/>
              <a:ext cx="24" cy="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18">
              <a:extLst>
                <a:ext uri="{FF2B5EF4-FFF2-40B4-BE49-F238E27FC236}">
                  <a16:creationId xmlns:a16="http://schemas.microsoft.com/office/drawing/2014/main" id="{374A402A-30C2-BA04-B11B-D3F28157E8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68" y="2506"/>
              <a:ext cx="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19">
              <a:extLst>
                <a:ext uri="{FF2B5EF4-FFF2-40B4-BE49-F238E27FC236}">
                  <a16:creationId xmlns:a16="http://schemas.microsoft.com/office/drawing/2014/main" id="{70F08320-FD26-6505-299A-DD288DD7FC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8" y="2506"/>
              <a:ext cx="21" cy="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20">
              <a:extLst>
                <a:ext uri="{FF2B5EF4-FFF2-40B4-BE49-F238E27FC236}">
                  <a16:creationId xmlns:a16="http://schemas.microsoft.com/office/drawing/2014/main" id="{81D65DDC-CDDA-89FF-769A-6E692562F8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68" y="2509"/>
              <a:ext cx="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21">
              <a:extLst>
                <a:ext uri="{FF2B5EF4-FFF2-40B4-BE49-F238E27FC236}">
                  <a16:creationId xmlns:a16="http://schemas.microsoft.com/office/drawing/2014/main" id="{46D589EF-68CA-1C27-CD9E-620745E5D5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8" y="2509"/>
              <a:ext cx="18" cy="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22">
              <a:extLst>
                <a:ext uri="{FF2B5EF4-FFF2-40B4-BE49-F238E27FC236}">
                  <a16:creationId xmlns:a16="http://schemas.microsoft.com/office/drawing/2014/main" id="{B34DD3AB-4944-ED43-426A-1D6A77A89C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68" y="2512"/>
              <a:ext cx="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7F665F63-2533-A7F3-B6D7-A5D5025A96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8" y="2512"/>
              <a:ext cx="15" cy="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Line 24">
              <a:extLst>
                <a:ext uri="{FF2B5EF4-FFF2-40B4-BE49-F238E27FC236}">
                  <a16:creationId xmlns:a16="http://schemas.microsoft.com/office/drawing/2014/main" id="{0BAFF7B6-E52B-96EE-D678-4F41F8CEF5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68" y="2515"/>
              <a:ext cx="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5">
              <a:extLst>
                <a:ext uri="{FF2B5EF4-FFF2-40B4-BE49-F238E27FC236}">
                  <a16:creationId xmlns:a16="http://schemas.microsoft.com/office/drawing/2014/main" id="{8E67BFF7-6E78-BC8F-DEB6-292BBD9AEC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8" y="2515"/>
              <a:ext cx="12" cy="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26">
              <a:extLst>
                <a:ext uri="{FF2B5EF4-FFF2-40B4-BE49-F238E27FC236}">
                  <a16:creationId xmlns:a16="http://schemas.microsoft.com/office/drawing/2014/main" id="{A3E9D8EC-C792-5D8B-1D75-836BAC0D11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68" y="2518"/>
              <a:ext cx="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27">
              <a:extLst>
                <a:ext uri="{FF2B5EF4-FFF2-40B4-BE49-F238E27FC236}">
                  <a16:creationId xmlns:a16="http://schemas.microsoft.com/office/drawing/2014/main" id="{CC9BDF98-F16F-C7D3-E24C-F92ED48262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8" y="2518"/>
              <a:ext cx="9" cy="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28">
              <a:extLst>
                <a:ext uri="{FF2B5EF4-FFF2-40B4-BE49-F238E27FC236}">
                  <a16:creationId xmlns:a16="http://schemas.microsoft.com/office/drawing/2014/main" id="{916376C3-E12A-6C96-8BF4-A7820A8773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68" y="2521"/>
              <a:ext cx="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29">
              <a:extLst>
                <a:ext uri="{FF2B5EF4-FFF2-40B4-BE49-F238E27FC236}">
                  <a16:creationId xmlns:a16="http://schemas.microsoft.com/office/drawing/2014/main" id="{089A1658-F49B-CBF7-2386-DACD2B25E1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8" y="2521"/>
              <a:ext cx="6" cy="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Line 30">
              <a:extLst>
                <a:ext uri="{FF2B5EF4-FFF2-40B4-BE49-F238E27FC236}">
                  <a16:creationId xmlns:a16="http://schemas.microsoft.com/office/drawing/2014/main" id="{1E2E29FC-B793-BE29-507E-A0185812AB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68" y="2524"/>
              <a:ext cx="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31">
              <a:extLst>
                <a:ext uri="{FF2B5EF4-FFF2-40B4-BE49-F238E27FC236}">
                  <a16:creationId xmlns:a16="http://schemas.microsoft.com/office/drawing/2014/main" id="{DBBDA33B-C3CC-4A08-9AB8-FDAA687BC8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8" y="2524"/>
              <a:ext cx="3" cy="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32">
              <a:extLst>
                <a:ext uri="{FF2B5EF4-FFF2-40B4-BE49-F238E27FC236}">
                  <a16:creationId xmlns:a16="http://schemas.microsoft.com/office/drawing/2014/main" id="{37764320-EFE9-B270-2BFF-26619B44E7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" y="2633"/>
              <a:ext cx="3758" cy="38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33">
              <a:extLst>
                <a:ext uri="{FF2B5EF4-FFF2-40B4-BE49-F238E27FC236}">
                  <a16:creationId xmlns:a16="http://schemas.microsoft.com/office/drawing/2014/main" id="{DBE04E57-EE52-ADFB-1098-661B424FDF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" y="347"/>
              <a:ext cx="2149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dirty="0">
                  <a:ln>
                    <a:noFill/>
                  </a:ln>
                  <a:solidFill>
                    <a:srgbClr val="8C1515"/>
                  </a:solidFill>
                  <a:effectLst/>
                  <a:latin typeface="Aptos" panose="020B0004020202020204" pitchFamily="34" charset="0"/>
                </a:rPr>
                <a:t>Salary and Non-Salary Growth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" name="Rectangle 34">
              <a:extLst>
                <a:ext uri="{FF2B5EF4-FFF2-40B4-BE49-F238E27FC236}">
                  <a16:creationId xmlns:a16="http://schemas.microsoft.com/office/drawing/2014/main" id="{91CCCFA3-98EA-74C0-4ABC-FB0F624C85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533"/>
              <a:ext cx="267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/>
                  <a:latin typeface="Aptos" panose="020B0004020202020204" pitchFamily="34" charset="0"/>
                </a:rPr>
                <a:t>FY23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" name="Rectangle 35">
              <a:extLst>
                <a:ext uri="{FF2B5EF4-FFF2-40B4-BE49-F238E27FC236}">
                  <a16:creationId xmlns:a16="http://schemas.microsoft.com/office/drawing/2014/main" id="{7DF8728E-13A5-F2F7-AA87-7D33E3707D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8" y="533"/>
              <a:ext cx="267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/>
                  <a:latin typeface="Aptos" panose="020B0004020202020204" pitchFamily="34" charset="0"/>
                </a:rPr>
                <a:t>FY24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Rectangle 36">
              <a:extLst>
                <a:ext uri="{FF2B5EF4-FFF2-40B4-BE49-F238E27FC236}">
                  <a16:creationId xmlns:a16="http://schemas.microsoft.com/office/drawing/2014/main" id="{0521B6EE-F03E-7DEE-7238-6C5DE952A0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93" y="533"/>
              <a:ext cx="267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/>
                  <a:latin typeface="Aptos" panose="020B0004020202020204" pitchFamily="34" charset="0"/>
                </a:rPr>
                <a:t>FY25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Rectangle 37">
              <a:extLst>
                <a:ext uri="{FF2B5EF4-FFF2-40B4-BE49-F238E27FC236}">
                  <a16:creationId xmlns:a16="http://schemas.microsoft.com/office/drawing/2014/main" id="{E0A9A663-EE1C-7ED7-20C8-DEE084A38F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" y="665"/>
              <a:ext cx="1015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/>
                  <a:latin typeface="Aptos" panose="020B0004020202020204" pitchFamily="34" charset="0"/>
                </a:rPr>
                <a:t>Teaching Salaries Merit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" name="Rectangle 38">
              <a:extLst>
                <a:ext uri="{FF2B5EF4-FFF2-40B4-BE49-F238E27FC236}">
                  <a16:creationId xmlns:a16="http://schemas.microsoft.com/office/drawing/2014/main" id="{4D36C36C-4CE3-0C99-B88F-9F68CFCB85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3" y="665"/>
              <a:ext cx="312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/>
                  <a:latin typeface="Aptos" panose="020B0004020202020204" pitchFamily="34" charset="0"/>
                </a:rPr>
                <a:t>4.50%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" name="Rectangle 39">
              <a:extLst>
                <a:ext uri="{FF2B5EF4-FFF2-40B4-BE49-F238E27FC236}">
                  <a16:creationId xmlns:a16="http://schemas.microsoft.com/office/drawing/2014/main" id="{F45084A1-849E-A54A-C78F-8EEC3AFAE4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8" y="665"/>
              <a:ext cx="312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/>
                  <a:latin typeface="Aptos" panose="020B0004020202020204" pitchFamily="34" charset="0"/>
                </a:rPr>
                <a:t>5.00%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" name="Rectangle 40">
              <a:extLst>
                <a:ext uri="{FF2B5EF4-FFF2-40B4-BE49-F238E27FC236}">
                  <a16:creationId xmlns:a16="http://schemas.microsoft.com/office/drawing/2014/main" id="{5A6B402C-BEA0-5658-3CD8-B01E85A26C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2" y="665"/>
              <a:ext cx="312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/>
                  <a:latin typeface="Aptos" panose="020B0004020202020204" pitchFamily="34" charset="0"/>
                </a:rPr>
                <a:t>4.75%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" name="Rectangle 41">
              <a:extLst>
                <a:ext uri="{FF2B5EF4-FFF2-40B4-BE49-F238E27FC236}">
                  <a16:creationId xmlns:a16="http://schemas.microsoft.com/office/drawing/2014/main" id="{E47F95AD-CDF3-E9CD-F345-86AF842B70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" y="792"/>
              <a:ext cx="187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/>
                  <a:latin typeface="Aptos" panose="020B0004020202020204" pitchFamily="34" charset="0"/>
                </a:rPr>
                <a:t>Teaching Salaries - Market/Equity/Retention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" name="Rectangle 42">
              <a:extLst>
                <a:ext uri="{FF2B5EF4-FFF2-40B4-BE49-F238E27FC236}">
                  <a16:creationId xmlns:a16="http://schemas.microsoft.com/office/drawing/2014/main" id="{468CC2D0-F3FB-4CFA-7848-CB307EB017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3" y="792"/>
              <a:ext cx="312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/>
                  <a:latin typeface="Aptos" panose="020B0004020202020204" pitchFamily="34" charset="0"/>
                </a:rPr>
                <a:t>0.50%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" name="Rectangle 43">
              <a:extLst>
                <a:ext uri="{FF2B5EF4-FFF2-40B4-BE49-F238E27FC236}">
                  <a16:creationId xmlns:a16="http://schemas.microsoft.com/office/drawing/2014/main" id="{8F31C6B5-3406-CF96-01BA-2498D65BCD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8" y="792"/>
              <a:ext cx="312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/>
                  <a:latin typeface="Aptos" panose="020B0004020202020204" pitchFamily="34" charset="0"/>
                </a:rPr>
                <a:t>0.00%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Rectangle 44">
              <a:extLst>
                <a:ext uri="{FF2B5EF4-FFF2-40B4-BE49-F238E27FC236}">
                  <a16:creationId xmlns:a16="http://schemas.microsoft.com/office/drawing/2014/main" id="{E2276F84-BF65-F961-B02F-C6C5C72475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2" y="792"/>
              <a:ext cx="312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/>
                  <a:latin typeface="Aptos" panose="020B0004020202020204" pitchFamily="34" charset="0"/>
                </a:rPr>
                <a:t>0.00%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" name="Rectangle 45">
              <a:extLst>
                <a:ext uri="{FF2B5EF4-FFF2-40B4-BE49-F238E27FC236}">
                  <a16:creationId xmlns:a16="http://schemas.microsoft.com/office/drawing/2014/main" id="{30DC0C2C-7E90-B54C-6278-AC479D7A8C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" y="918"/>
              <a:ext cx="834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/>
                  <a:latin typeface="Aptos" panose="020B0004020202020204" pitchFamily="34" charset="0"/>
                </a:rPr>
                <a:t>Staff Salaries Merit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" name="Rectangle 46">
              <a:extLst>
                <a:ext uri="{FF2B5EF4-FFF2-40B4-BE49-F238E27FC236}">
                  <a16:creationId xmlns:a16="http://schemas.microsoft.com/office/drawing/2014/main" id="{94D85D10-2831-E7A4-CAE7-68AD3596AC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3" y="918"/>
              <a:ext cx="312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/>
                  <a:latin typeface="Aptos" panose="020B0004020202020204" pitchFamily="34" charset="0"/>
                </a:rPr>
                <a:t>4.50%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" name="Rectangle 47">
              <a:extLst>
                <a:ext uri="{FF2B5EF4-FFF2-40B4-BE49-F238E27FC236}">
                  <a16:creationId xmlns:a16="http://schemas.microsoft.com/office/drawing/2014/main" id="{1A736B16-FEAA-396B-8FCD-5C724EC524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8" y="918"/>
              <a:ext cx="312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/>
                  <a:latin typeface="Aptos" panose="020B0004020202020204" pitchFamily="34" charset="0"/>
                </a:rPr>
                <a:t>5.00%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" name="Rectangle 48">
              <a:extLst>
                <a:ext uri="{FF2B5EF4-FFF2-40B4-BE49-F238E27FC236}">
                  <a16:creationId xmlns:a16="http://schemas.microsoft.com/office/drawing/2014/main" id="{478DF5A4-48DE-3222-3DEB-DF6C0E9B83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2" y="918"/>
              <a:ext cx="312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/>
                  <a:latin typeface="Aptos" panose="020B0004020202020204" pitchFamily="34" charset="0"/>
                </a:rPr>
                <a:t>4.25%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" name="Rectangle 49">
              <a:extLst>
                <a:ext uri="{FF2B5EF4-FFF2-40B4-BE49-F238E27FC236}">
                  <a16:creationId xmlns:a16="http://schemas.microsoft.com/office/drawing/2014/main" id="{CD279B81-49A1-806C-D56A-63EE1C7FE9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" y="1044"/>
              <a:ext cx="16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Aptos" panose="020B0004020202020204" pitchFamily="34" charset="0"/>
                </a:rPr>
                <a:t>Staff Salaries - Market/Equity/Retention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" name="Rectangle 50">
              <a:extLst>
                <a:ext uri="{FF2B5EF4-FFF2-40B4-BE49-F238E27FC236}">
                  <a16:creationId xmlns:a16="http://schemas.microsoft.com/office/drawing/2014/main" id="{806C53D7-B73D-1635-FED2-E043750850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3" y="1044"/>
              <a:ext cx="312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/>
                  <a:latin typeface="Aptos" panose="020B0004020202020204" pitchFamily="34" charset="0"/>
                </a:rPr>
                <a:t>0.50%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4" name="Rectangle 51">
              <a:extLst>
                <a:ext uri="{FF2B5EF4-FFF2-40B4-BE49-F238E27FC236}">
                  <a16:creationId xmlns:a16="http://schemas.microsoft.com/office/drawing/2014/main" id="{8D7315E2-785D-B815-26A5-5D6EFEB8A3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8" y="1044"/>
              <a:ext cx="312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/>
                  <a:latin typeface="Aptos" panose="020B0004020202020204" pitchFamily="34" charset="0"/>
                </a:rPr>
                <a:t>0.25%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5" name="Rectangle 52">
              <a:extLst>
                <a:ext uri="{FF2B5EF4-FFF2-40B4-BE49-F238E27FC236}">
                  <a16:creationId xmlns:a16="http://schemas.microsoft.com/office/drawing/2014/main" id="{3CB45E50-5B06-BCCA-6427-CB39780B53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2" y="1044"/>
              <a:ext cx="312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/>
                  <a:latin typeface="Aptos" panose="020B0004020202020204" pitchFamily="34" charset="0"/>
                </a:rPr>
                <a:t>0.50%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" name="Rectangle 53">
              <a:extLst>
                <a:ext uri="{FF2B5EF4-FFF2-40B4-BE49-F238E27FC236}">
                  <a16:creationId xmlns:a16="http://schemas.microsoft.com/office/drawing/2014/main" id="{B383A4A8-F507-4551-90C0-CC44E9AF24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" y="1170"/>
              <a:ext cx="75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/>
                  <a:latin typeface="Aptos" panose="020B0004020202020204" pitchFamily="34" charset="0"/>
                </a:rPr>
                <a:t>Postdoc Salaries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" name="Rectangle 54">
              <a:extLst>
                <a:ext uri="{FF2B5EF4-FFF2-40B4-BE49-F238E27FC236}">
                  <a16:creationId xmlns:a16="http://schemas.microsoft.com/office/drawing/2014/main" id="{40C50A71-9277-685F-0DE5-5CDAD56A52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3" y="1170"/>
              <a:ext cx="312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/>
                  <a:latin typeface="Aptos" panose="020B0004020202020204" pitchFamily="34" charset="0"/>
                </a:rPr>
                <a:t>4.20%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8" name="Rectangle 55">
              <a:extLst>
                <a:ext uri="{FF2B5EF4-FFF2-40B4-BE49-F238E27FC236}">
                  <a16:creationId xmlns:a16="http://schemas.microsoft.com/office/drawing/2014/main" id="{37A6DEFB-1D42-8914-04EB-E1E2D62AB2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8" y="1170"/>
              <a:ext cx="312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/>
                  <a:latin typeface="Aptos" panose="020B0004020202020204" pitchFamily="34" charset="0"/>
                </a:rPr>
                <a:t>5.00%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9" name="Rectangle 56">
              <a:extLst>
                <a:ext uri="{FF2B5EF4-FFF2-40B4-BE49-F238E27FC236}">
                  <a16:creationId xmlns:a16="http://schemas.microsoft.com/office/drawing/2014/main" id="{7B4288C3-3C5F-7C31-9DEC-BBCBD40857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2" y="1170"/>
              <a:ext cx="312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/>
                  <a:latin typeface="Aptos" panose="020B0004020202020204" pitchFamily="34" charset="0"/>
                </a:rPr>
                <a:t>3.50%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0" name="Rectangle 57">
              <a:extLst>
                <a:ext uri="{FF2B5EF4-FFF2-40B4-BE49-F238E27FC236}">
                  <a16:creationId xmlns:a16="http://schemas.microsoft.com/office/drawing/2014/main" id="{08AD988F-20DA-C493-15AF-841458BC28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" y="1296"/>
              <a:ext cx="1102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/>
                  <a:latin typeface="Aptos" panose="020B0004020202020204" pitchFamily="34" charset="0"/>
                </a:rPr>
                <a:t>Bonus Pool Authorization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" name="Rectangle 58">
              <a:extLst>
                <a:ext uri="{FF2B5EF4-FFF2-40B4-BE49-F238E27FC236}">
                  <a16:creationId xmlns:a16="http://schemas.microsoft.com/office/drawing/2014/main" id="{999FA9A9-9C3E-7404-E2E7-8DA29DC5AC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3" y="1296"/>
              <a:ext cx="312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/>
                  <a:latin typeface="Aptos" panose="020B0004020202020204" pitchFamily="34" charset="0"/>
                </a:rPr>
                <a:t>2.50%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" name="Rectangle 59">
              <a:extLst>
                <a:ext uri="{FF2B5EF4-FFF2-40B4-BE49-F238E27FC236}">
                  <a16:creationId xmlns:a16="http://schemas.microsoft.com/office/drawing/2014/main" id="{DD9F01E5-0ECC-5D99-95AF-9101EB14C8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8" y="1296"/>
              <a:ext cx="312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/>
                  <a:latin typeface="Aptos" panose="020B0004020202020204" pitchFamily="34" charset="0"/>
                </a:rPr>
                <a:t>2.50%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3" name="Rectangle 60">
              <a:extLst>
                <a:ext uri="{FF2B5EF4-FFF2-40B4-BE49-F238E27FC236}">
                  <a16:creationId xmlns:a16="http://schemas.microsoft.com/office/drawing/2014/main" id="{1373CEF1-8EF3-10BD-9365-92EE9C1E50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2" y="1296"/>
              <a:ext cx="312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/>
                  <a:latin typeface="Aptos" panose="020B0004020202020204" pitchFamily="34" charset="0"/>
                </a:rPr>
                <a:t>2.50%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4" name="Rectangle 61">
              <a:extLst>
                <a:ext uri="{FF2B5EF4-FFF2-40B4-BE49-F238E27FC236}">
                  <a16:creationId xmlns:a16="http://schemas.microsoft.com/office/drawing/2014/main" id="{2522ABAF-F8D9-F617-7DA1-F76162E10A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" y="1416"/>
              <a:ext cx="1984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/>
                  <a:latin typeface="Aptos" panose="020B0004020202020204" pitchFamily="34" charset="0"/>
                </a:rPr>
                <a:t>Non-Salary Growth                                                         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5" name="Rectangle 62">
              <a:extLst>
                <a:ext uri="{FF2B5EF4-FFF2-40B4-BE49-F238E27FC236}">
                  <a16:creationId xmlns:a16="http://schemas.microsoft.com/office/drawing/2014/main" id="{B8BE8297-020A-D5EC-2D14-C94EC650E5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3" y="1422"/>
              <a:ext cx="312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/>
                  <a:latin typeface="Aptos" panose="020B0004020202020204" pitchFamily="34" charset="0"/>
                </a:rPr>
                <a:t>2.50%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6" name="Rectangle 63">
              <a:extLst>
                <a:ext uri="{FF2B5EF4-FFF2-40B4-BE49-F238E27FC236}">
                  <a16:creationId xmlns:a16="http://schemas.microsoft.com/office/drawing/2014/main" id="{E9AAD588-B712-6189-CCAC-EA74790950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8" y="1422"/>
              <a:ext cx="312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/>
                  <a:latin typeface="Aptos" panose="020B0004020202020204" pitchFamily="34" charset="0"/>
                </a:rPr>
                <a:t>2.50%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7" name="Rectangle 64">
              <a:extLst>
                <a:ext uri="{FF2B5EF4-FFF2-40B4-BE49-F238E27FC236}">
                  <a16:creationId xmlns:a16="http://schemas.microsoft.com/office/drawing/2014/main" id="{104759F8-267E-6EA8-47E6-9F92AB3757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2" y="1422"/>
              <a:ext cx="312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/>
                  <a:latin typeface="Aptos" panose="020B0004020202020204" pitchFamily="34" charset="0"/>
                </a:rPr>
                <a:t>2.50%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8" name="Rectangle 65">
              <a:extLst>
                <a:ext uri="{FF2B5EF4-FFF2-40B4-BE49-F238E27FC236}">
                  <a16:creationId xmlns:a16="http://schemas.microsoft.com/office/drawing/2014/main" id="{93691B33-E839-F778-4CD4-A7E54B853E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" y="1669"/>
              <a:ext cx="1003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rgbClr val="8C1515"/>
                  </a:solidFill>
                  <a:effectLst/>
                  <a:latin typeface="Aptos" panose="020B0004020202020204" pitchFamily="34" charset="0"/>
                </a:rPr>
                <a:t>Benefit Rates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9" name="Rectangle 66">
              <a:extLst>
                <a:ext uri="{FF2B5EF4-FFF2-40B4-BE49-F238E27FC236}">
                  <a16:creationId xmlns:a16="http://schemas.microsoft.com/office/drawing/2014/main" id="{E059BCE7-1A63-1744-563E-17E2E17173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855"/>
              <a:ext cx="267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/>
                  <a:latin typeface="Aptos" panose="020B0004020202020204" pitchFamily="34" charset="0"/>
                </a:rPr>
                <a:t>FY23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0" name="Rectangle 67">
              <a:extLst>
                <a:ext uri="{FF2B5EF4-FFF2-40B4-BE49-F238E27FC236}">
                  <a16:creationId xmlns:a16="http://schemas.microsoft.com/office/drawing/2014/main" id="{B1FDD1FC-DBAC-FFFA-E3A6-EB31920B1C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8" y="1855"/>
              <a:ext cx="267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/>
                  <a:latin typeface="Aptos" panose="020B0004020202020204" pitchFamily="34" charset="0"/>
                </a:rPr>
                <a:t>FY24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1" name="Rectangle 68">
              <a:extLst>
                <a:ext uri="{FF2B5EF4-FFF2-40B4-BE49-F238E27FC236}">
                  <a16:creationId xmlns:a16="http://schemas.microsoft.com/office/drawing/2014/main" id="{AA207E05-0DFB-32CE-61D5-B3A85B67BD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93" y="1855"/>
              <a:ext cx="267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/>
                  <a:latin typeface="Aptos" panose="020B0004020202020204" pitchFamily="34" charset="0"/>
                </a:rPr>
                <a:t>FY25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2" name="Rectangle 69">
              <a:extLst>
                <a:ext uri="{FF2B5EF4-FFF2-40B4-BE49-F238E27FC236}">
                  <a16:creationId xmlns:a16="http://schemas.microsoft.com/office/drawing/2014/main" id="{1A51A6DB-23D6-0A23-F117-0C9C4B7996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" y="1987"/>
              <a:ext cx="498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/>
                  <a:latin typeface="Aptos" panose="020B0004020202020204" pitchFamily="34" charset="0"/>
                </a:rPr>
                <a:t>RBE Fringe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3" name="Rectangle 70">
              <a:extLst>
                <a:ext uri="{FF2B5EF4-FFF2-40B4-BE49-F238E27FC236}">
                  <a16:creationId xmlns:a16="http://schemas.microsoft.com/office/drawing/2014/main" id="{E0C943DA-4719-ED92-E5F7-6C37CF38F1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1987"/>
              <a:ext cx="363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/>
                  <a:latin typeface="Aptos" panose="020B0004020202020204" pitchFamily="34" charset="0"/>
                </a:rPr>
                <a:t>28.70%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4" name="Rectangle 71">
              <a:extLst>
                <a:ext uri="{FF2B5EF4-FFF2-40B4-BE49-F238E27FC236}">
                  <a16:creationId xmlns:a16="http://schemas.microsoft.com/office/drawing/2014/main" id="{56914E92-80C6-1EF5-B92A-FC120A9061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7" y="1987"/>
              <a:ext cx="363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/>
                  <a:latin typeface="Aptos" panose="020B0004020202020204" pitchFamily="34" charset="0"/>
                </a:rPr>
                <a:t>28.40%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5" name="Rectangle 72">
              <a:extLst>
                <a:ext uri="{FF2B5EF4-FFF2-40B4-BE49-F238E27FC236}">
                  <a16:creationId xmlns:a16="http://schemas.microsoft.com/office/drawing/2014/main" id="{5B7355B3-AFCE-73A0-B99B-26A0EDD7BE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1" y="1987"/>
              <a:ext cx="363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/>
                  <a:latin typeface="Aptos" panose="020B0004020202020204" pitchFamily="34" charset="0"/>
                </a:rPr>
                <a:t>29.60%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6" name="Rectangle 73">
              <a:extLst>
                <a:ext uri="{FF2B5EF4-FFF2-40B4-BE49-F238E27FC236}">
                  <a16:creationId xmlns:a16="http://schemas.microsoft.com/office/drawing/2014/main" id="{C2606E48-377B-AF9D-4115-BCB1929081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" y="2113"/>
              <a:ext cx="892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/>
                  <a:latin typeface="Aptos" panose="020B0004020202020204" pitchFamily="34" charset="0"/>
                </a:rPr>
                <a:t>Casual/Temp Fringe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7" name="Rectangle 74">
              <a:extLst>
                <a:ext uri="{FF2B5EF4-FFF2-40B4-BE49-F238E27FC236}">
                  <a16:creationId xmlns:a16="http://schemas.microsoft.com/office/drawing/2014/main" id="{B8E3DEAE-0EED-CA30-4896-B78EE6AD4B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3" y="2113"/>
              <a:ext cx="312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/>
                  <a:latin typeface="Aptos" panose="020B0004020202020204" pitchFamily="34" charset="0"/>
                </a:rPr>
                <a:t>6.90%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8" name="Rectangle 75">
              <a:extLst>
                <a:ext uri="{FF2B5EF4-FFF2-40B4-BE49-F238E27FC236}">
                  <a16:creationId xmlns:a16="http://schemas.microsoft.com/office/drawing/2014/main" id="{1BD5F5F5-B0E7-5800-84DD-AFD42AB66A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8" y="2113"/>
              <a:ext cx="312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Aptos" panose="020B0004020202020204" pitchFamily="34" charset="0"/>
                </a:rPr>
                <a:t>7.70%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9" name="Rectangle 76">
              <a:extLst>
                <a:ext uri="{FF2B5EF4-FFF2-40B4-BE49-F238E27FC236}">
                  <a16:creationId xmlns:a16="http://schemas.microsoft.com/office/drawing/2014/main" id="{C1F70A69-51EC-E546-0CB4-1BF4D4CF0B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2" y="2113"/>
              <a:ext cx="312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/>
                  <a:latin typeface="Aptos" panose="020B0004020202020204" pitchFamily="34" charset="0"/>
                </a:rPr>
                <a:t>8.80%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0" name="Rectangle 77">
              <a:extLst>
                <a:ext uri="{FF2B5EF4-FFF2-40B4-BE49-F238E27FC236}">
                  <a16:creationId xmlns:a16="http://schemas.microsoft.com/office/drawing/2014/main" id="{C7720567-BD3A-8B36-6431-F5D7A78F86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" y="2239"/>
              <a:ext cx="672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/>
                  <a:latin typeface="Aptos" panose="020B0004020202020204" pitchFamily="34" charset="0"/>
                </a:rPr>
                <a:t>Postdoc Fringe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1" name="Rectangle 78">
              <a:extLst>
                <a:ext uri="{FF2B5EF4-FFF2-40B4-BE49-F238E27FC236}">
                  <a16:creationId xmlns:a16="http://schemas.microsoft.com/office/drawing/2014/main" id="{29011A20-B2A3-57BC-CD22-5F3B3F63F8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2239"/>
              <a:ext cx="363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/>
                  <a:latin typeface="Aptos" panose="020B0004020202020204" pitchFamily="34" charset="0"/>
                </a:rPr>
                <a:t>25.10%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2" name="Rectangle 79">
              <a:extLst>
                <a:ext uri="{FF2B5EF4-FFF2-40B4-BE49-F238E27FC236}">
                  <a16:creationId xmlns:a16="http://schemas.microsoft.com/office/drawing/2014/main" id="{0CB86D42-A5B6-1C3C-3EB4-7552DAE4E5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7" y="2239"/>
              <a:ext cx="363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/>
                  <a:latin typeface="Aptos" panose="020B0004020202020204" pitchFamily="34" charset="0"/>
                </a:rPr>
                <a:t>28.50%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3" name="Rectangle 80">
              <a:extLst>
                <a:ext uri="{FF2B5EF4-FFF2-40B4-BE49-F238E27FC236}">
                  <a16:creationId xmlns:a16="http://schemas.microsoft.com/office/drawing/2014/main" id="{976F0441-EBC7-11F8-5E6B-0D6072ECF1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1" y="2239"/>
              <a:ext cx="363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/>
                  <a:latin typeface="Aptos" panose="020B0004020202020204" pitchFamily="34" charset="0"/>
                </a:rPr>
                <a:t>25.10%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4" name="Rectangle 81">
              <a:extLst>
                <a:ext uri="{FF2B5EF4-FFF2-40B4-BE49-F238E27FC236}">
                  <a16:creationId xmlns:a16="http://schemas.microsoft.com/office/drawing/2014/main" id="{E026F0A5-0DE7-7A9F-C941-0336006EEF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" y="2365"/>
              <a:ext cx="3239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/>
                  <a:latin typeface="Aptos" panose="020B0004020202020204" pitchFamily="34" charset="0"/>
                </a:rPr>
                <a:t>RA/TA Fringe (only sponsored, university research, academic service centers)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5" name="Rectangle 82">
              <a:extLst>
                <a:ext uri="{FF2B5EF4-FFF2-40B4-BE49-F238E27FC236}">
                  <a16:creationId xmlns:a16="http://schemas.microsoft.com/office/drawing/2014/main" id="{CDD4D02B-E535-86FE-EBA9-D849868690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3" y="2365"/>
              <a:ext cx="312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/>
                  <a:latin typeface="Aptos" panose="020B0004020202020204" pitchFamily="34" charset="0"/>
                </a:rPr>
                <a:t>5.90%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6" name="Rectangle 83">
              <a:extLst>
                <a:ext uri="{FF2B5EF4-FFF2-40B4-BE49-F238E27FC236}">
                  <a16:creationId xmlns:a16="http://schemas.microsoft.com/office/drawing/2014/main" id="{BAB90FFC-3155-A1DE-07C9-9D0824F3D3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8" y="2365"/>
              <a:ext cx="312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/>
                  <a:latin typeface="Aptos" panose="020B0004020202020204" pitchFamily="34" charset="0"/>
                </a:rPr>
                <a:t>6.10%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7" name="Rectangle 84">
              <a:extLst>
                <a:ext uri="{FF2B5EF4-FFF2-40B4-BE49-F238E27FC236}">
                  <a16:creationId xmlns:a16="http://schemas.microsoft.com/office/drawing/2014/main" id="{AF0425F5-9A77-EDD9-3A33-C270A5476F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2" y="2365"/>
              <a:ext cx="312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/>
                  <a:latin typeface="Aptos" panose="020B0004020202020204" pitchFamily="34" charset="0"/>
                </a:rPr>
                <a:t>7.00%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8" name="Rectangle 85">
              <a:extLst>
                <a:ext uri="{FF2B5EF4-FFF2-40B4-BE49-F238E27FC236}">
                  <a16:creationId xmlns:a16="http://schemas.microsoft.com/office/drawing/2014/main" id="{EF99F8F0-F624-15EA-79EE-4542EE5B51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" y="2506"/>
              <a:ext cx="1453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/>
                  <a:latin typeface="Aptos" panose="020B0004020202020204" pitchFamily="34" charset="0"/>
                </a:rPr>
                <a:t>RA/TA Fringe (all other fund types)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" name="Rectangle 86">
              <a:extLst>
                <a:ext uri="{FF2B5EF4-FFF2-40B4-BE49-F238E27FC236}">
                  <a16:creationId xmlns:a16="http://schemas.microsoft.com/office/drawing/2014/main" id="{3F72EAA0-B2C0-E133-F336-8210625401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3" y="2491"/>
              <a:ext cx="69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/>
                  <a:latin typeface="Aptos" panose="020B0004020202020204" pitchFamily="34" charset="0"/>
                </a:rPr>
                <a:t>1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0" name="Rectangle 87">
              <a:extLst>
                <a:ext uri="{FF2B5EF4-FFF2-40B4-BE49-F238E27FC236}">
                  <a16:creationId xmlns:a16="http://schemas.microsoft.com/office/drawing/2014/main" id="{2A2E5123-1CF4-682A-7A26-925FC9ACD9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2491"/>
              <a:ext cx="363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/>
                  <a:latin typeface="Aptos" panose="020B0004020202020204" pitchFamily="34" charset="0"/>
                </a:rPr>
                <a:t>12.00%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1" name="Rectangle 88">
              <a:extLst>
                <a:ext uri="{FF2B5EF4-FFF2-40B4-BE49-F238E27FC236}">
                  <a16:creationId xmlns:a16="http://schemas.microsoft.com/office/drawing/2014/main" id="{0AB1D7CF-D1BE-FBDA-4E52-A0AE63670B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7" y="2491"/>
              <a:ext cx="363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/>
                  <a:latin typeface="Aptos" panose="020B0004020202020204" pitchFamily="34" charset="0"/>
                </a:rPr>
                <a:t>17.00%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2" name="Rectangle 89">
              <a:extLst>
                <a:ext uri="{FF2B5EF4-FFF2-40B4-BE49-F238E27FC236}">
                  <a16:creationId xmlns:a16="http://schemas.microsoft.com/office/drawing/2014/main" id="{3E166D20-DEE6-F48B-D82C-0D81178ADC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1" y="2491"/>
              <a:ext cx="363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/>
                  <a:latin typeface="Aptos" panose="020B0004020202020204" pitchFamily="34" charset="0"/>
                </a:rPr>
                <a:t>19.00%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3" name="Rectangle 90">
              <a:extLst>
                <a:ext uri="{FF2B5EF4-FFF2-40B4-BE49-F238E27FC236}">
                  <a16:creationId xmlns:a16="http://schemas.microsoft.com/office/drawing/2014/main" id="{F53C3D04-9489-B50F-EBFD-1FE54FCBCA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" y="2636"/>
              <a:ext cx="2104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/>
                  <a:latin typeface="Aptos" panose="020B0004020202020204" pitchFamily="34" charset="0"/>
                </a:rPr>
                <a:t>Graduate Stipend Health Insurance Program Rate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4" name="Rectangle 91">
              <a:extLst>
                <a:ext uri="{FF2B5EF4-FFF2-40B4-BE49-F238E27FC236}">
                  <a16:creationId xmlns:a16="http://schemas.microsoft.com/office/drawing/2014/main" id="{E4F468EB-38F6-469B-0105-1CC3D77201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2636"/>
              <a:ext cx="363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/>
                  <a:latin typeface="Aptos" panose="020B0004020202020204" pitchFamily="34" charset="0"/>
                </a:rPr>
                <a:t>12.00%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5" name="Rectangle 92">
              <a:extLst>
                <a:ext uri="{FF2B5EF4-FFF2-40B4-BE49-F238E27FC236}">
                  <a16:creationId xmlns:a16="http://schemas.microsoft.com/office/drawing/2014/main" id="{B0B79F4D-6D61-E778-51D2-C7984F6FFF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7" y="2636"/>
              <a:ext cx="363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/>
                  <a:latin typeface="Aptos" panose="020B0004020202020204" pitchFamily="34" charset="0"/>
                </a:rPr>
                <a:t>12.50%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6" name="Rectangle 93">
              <a:extLst>
                <a:ext uri="{FF2B5EF4-FFF2-40B4-BE49-F238E27FC236}">
                  <a16:creationId xmlns:a16="http://schemas.microsoft.com/office/drawing/2014/main" id="{1B9011F9-446E-3043-5CE3-C5710672AF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1" y="2636"/>
              <a:ext cx="363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/>
                  <a:latin typeface="Aptos" panose="020B0004020202020204" pitchFamily="34" charset="0"/>
                </a:rPr>
                <a:t>14.20%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7" name="Rectangle 94">
              <a:extLst>
                <a:ext uri="{FF2B5EF4-FFF2-40B4-BE49-F238E27FC236}">
                  <a16:creationId xmlns:a16="http://schemas.microsoft.com/office/drawing/2014/main" id="{C0AED59B-AC4D-0F88-9F81-09A3B47FC1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" y="2762"/>
              <a:ext cx="1903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/>
                  <a:latin typeface="Aptos" panose="020B0004020202020204" pitchFamily="34" charset="0"/>
                </a:rPr>
                <a:t>Supplemental Fringe Rate (TGP Portion Only)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8" name="Rectangle 95">
              <a:extLst>
                <a:ext uri="{FF2B5EF4-FFF2-40B4-BE49-F238E27FC236}">
                  <a16:creationId xmlns:a16="http://schemas.microsoft.com/office/drawing/2014/main" id="{C8A4E5B4-A2B9-948A-11FF-0E5EE23E7B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3" y="2762"/>
              <a:ext cx="312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/>
                  <a:latin typeface="Aptos" panose="020B0004020202020204" pitchFamily="34" charset="0"/>
                </a:rPr>
                <a:t>1.60%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9" name="Rectangle 96">
              <a:extLst>
                <a:ext uri="{FF2B5EF4-FFF2-40B4-BE49-F238E27FC236}">
                  <a16:creationId xmlns:a16="http://schemas.microsoft.com/office/drawing/2014/main" id="{6DE5869E-2A6D-3FA9-8195-7099C3F8CD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8" y="2762"/>
              <a:ext cx="312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/>
                  <a:latin typeface="Aptos" panose="020B0004020202020204" pitchFamily="34" charset="0"/>
                </a:rPr>
                <a:t>1.50%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0" name="Rectangle 97">
              <a:extLst>
                <a:ext uri="{FF2B5EF4-FFF2-40B4-BE49-F238E27FC236}">
                  <a16:creationId xmlns:a16="http://schemas.microsoft.com/office/drawing/2014/main" id="{479EFA64-90C4-F523-C2B6-26EED58E3D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2" y="2762"/>
              <a:ext cx="312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/>
                  <a:latin typeface="Aptos" panose="020B0004020202020204" pitchFamily="34" charset="0"/>
                </a:rPr>
                <a:t>1.55%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1" name="Rectangle 98">
              <a:extLst>
                <a:ext uri="{FF2B5EF4-FFF2-40B4-BE49-F238E27FC236}">
                  <a16:creationId xmlns:a16="http://schemas.microsoft.com/office/drawing/2014/main" id="{5A8F4B07-CC95-2DC1-30DF-55A775DE41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" y="2888"/>
              <a:ext cx="2047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/>
                  <a:latin typeface="Aptos" panose="020B0004020202020204" pitchFamily="34" charset="0"/>
                </a:rPr>
                <a:t>Supplemental Fringe Rate (Supplemental + TGP)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" name="Rectangle 99">
              <a:extLst>
                <a:ext uri="{FF2B5EF4-FFF2-40B4-BE49-F238E27FC236}">
                  <a16:creationId xmlns:a16="http://schemas.microsoft.com/office/drawing/2014/main" id="{D9F6F0FB-4809-CD36-6D1B-42E186E14A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3" y="2888"/>
              <a:ext cx="312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/>
                  <a:latin typeface="Aptos" panose="020B0004020202020204" pitchFamily="34" charset="0"/>
                </a:rPr>
                <a:t>2.20%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" name="Rectangle 100">
              <a:extLst>
                <a:ext uri="{FF2B5EF4-FFF2-40B4-BE49-F238E27FC236}">
                  <a16:creationId xmlns:a16="http://schemas.microsoft.com/office/drawing/2014/main" id="{9006C12F-DDF0-0AA2-CF44-D05E8731B0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8" y="2888"/>
              <a:ext cx="312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/>
                  <a:latin typeface="Aptos" panose="020B0004020202020204" pitchFamily="34" charset="0"/>
                </a:rPr>
                <a:t>2.80%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4" name="Rectangle 101">
              <a:extLst>
                <a:ext uri="{FF2B5EF4-FFF2-40B4-BE49-F238E27FC236}">
                  <a16:creationId xmlns:a16="http://schemas.microsoft.com/office/drawing/2014/main" id="{5158FD1E-EE70-F720-5C01-5AC69ACF8E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2" y="2888"/>
              <a:ext cx="312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/>
                  <a:latin typeface="Aptos" panose="020B0004020202020204" pitchFamily="34" charset="0"/>
                </a:rPr>
                <a:t>2.00%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5" name="Line 102">
              <a:extLst>
                <a:ext uri="{FF2B5EF4-FFF2-40B4-BE49-F238E27FC236}">
                  <a16:creationId xmlns:a16="http://schemas.microsoft.com/office/drawing/2014/main" id="{DBE8766A-CCAA-A9D5-BDC5-FC36453ABD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" y="350"/>
              <a:ext cx="0" cy="183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Rectangle 103">
              <a:extLst>
                <a:ext uri="{FF2B5EF4-FFF2-40B4-BE49-F238E27FC236}">
                  <a16:creationId xmlns:a16="http://schemas.microsoft.com/office/drawing/2014/main" id="{0C45E026-8DB7-67FB-F98F-896B8B0822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" y="350"/>
              <a:ext cx="3" cy="183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Line 104">
              <a:extLst>
                <a:ext uri="{FF2B5EF4-FFF2-40B4-BE49-F238E27FC236}">
                  <a16:creationId xmlns:a16="http://schemas.microsoft.com/office/drawing/2014/main" id="{B298E8D1-1260-0AC9-129C-D80DB30115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62" y="350"/>
              <a:ext cx="0" cy="183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Rectangle 105">
              <a:extLst>
                <a:ext uri="{FF2B5EF4-FFF2-40B4-BE49-F238E27FC236}">
                  <a16:creationId xmlns:a16="http://schemas.microsoft.com/office/drawing/2014/main" id="{11B7EC68-734D-23E4-0707-E899D78778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2" y="350"/>
              <a:ext cx="3" cy="183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Line 106">
              <a:extLst>
                <a:ext uri="{FF2B5EF4-FFF2-40B4-BE49-F238E27FC236}">
                  <a16:creationId xmlns:a16="http://schemas.microsoft.com/office/drawing/2014/main" id="{54047FD1-44E6-158C-104D-72E2C354D2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96" y="350"/>
              <a:ext cx="0" cy="183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Rectangle 107">
              <a:extLst>
                <a:ext uri="{FF2B5EF4-FFF2-40B4-BE49-F238E27FC236}">
                  <a16:creationId xmlns:a16="http://schemas.microsoft.com/office/drawing/2014/main" id="{11252A44-50F2-B109-AE0D-24B18658A9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6" y="350"/>
              <a:ext cx="3" cy="183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Line 108">
              <a:extLst>
                <a:ext uri="{FF2B5EF4-FFF2-40B4-BE49-F238E27FC236}">
                  <a16:creationId xmlns:a16="http://schemas.microsoft.com/office/drawing/2014/main" id="{7A3AB97B-CC74-856E-34E4-D3B5370776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1" y="350"/>
              <a:ext cx="0" cy="183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Rectangle 109">
              <a:extLst>
                <a:ext uri="{FF2B5EF4-FFF2-40B4-BE49-F238E27FC236}">
                  <a16:creationId xmlns:a16="http://schemas.microsoft.com/office/drawing/2014/main" id="{81DBF22A-3529-B2DE-1AFF-35BB25DC3F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1" y="350"/>
              <a:ext cx="3" cy="183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Line 110">
              <a:extLst>
                <a:ext uri="{FF2B5EF4-FFF2-40B4-BE49-F238E27FC236}">
                  <a16:creationId xmlns:a16="http://schemas.microsoft.com/office/drawing/2014/main" id="{3ABCCE8A-0B79-5529-6EDA-51777F70C8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65" y="350"/>
              <a:ext cx="0" cy="183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Rectangle 111">
              <a:extLst>
                <a:ext uri="{FF2B5EF4-FFF2-40B4-BE49-F238E27FC236}">
                  <a16:creationId xmlns:a16="http://schemas.microsoft.com/office/drawing/2014/main" id="{631B43F0-4DC7-CE34-C591-A9C12CA4AE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5" y="350"/>
              <a:ext cx="3" cy="183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Rectangle 112">
              <a:extLst>
                <a:ext uri="{FF2B5EF4-FFF2-40B4-BE49-F238E27FC236}">
                  <a16:creationId xmlns:a16="http://schemas.microsoft.com/office/drawing/2014/main" id="{82FD068D-3049-B99E-6266-265B5BBAA1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" y="533"/>
              <a:ext cx="6" cy="1015"/>
            </a:xfrm>
            <a:prstGeom prst="rect">
              <a:avLst/>
            </a:prstGeom>
            <a:solidFill>
              <a:srgbClr val="F2F1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Rectangle 113">
              <a:extLst>
                <a:ext uri="{FF2B5EF4-FFF2-40B4-BE49-F238E27FC236}">
                  <a16:creationId xmlns:a16="http://schemas.microsoft.com/office/drawing/2014/main" id="{073F9EC9-BAA7-2B5F-D680-D02D9D1D2E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9" y="539"/>
              <a:ext cx="6" cy="1009"/>
            </a:xfrm>
            <a:prstGeom prst="rect">
              <a:avLst/>
            </a:prstGeom>
            <a:solidFill>
              <a:srgbClr val="F2F1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Rectangle 114">
              <a:extLst>
                <a:ext uri="{FF2B5EF4-FFF2-40B4-BE49-F238E27FC236}">
                  <a16:creationId xmlns:a16="http://schemas.microsoft.com/office/drawing/2014/main" id="{67837C52-3491-D947-927B-F1FFA4791F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3" y="539"/>
              <a:ext cx="6" cy="1009"/>
            </a:xfrm>
            <a:prstGeom prst="rect">
              <a:avLst/>
            </a:prstGeom>
            <a:solidFill>
              <a:srgbClr val="F2F1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Rectangle 115">
              <a:extLst>
                <a:ext uri="{FF2B5EF4-FFF2-40B4-BE49-F238E27FC236}">
                  <a16:creationId xmlns:a16="http://schemas.microsoft.com/office/drawing/2014/main" id="{B3414700-22C8-9491-69EE-D3F89410AC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8" y="539"/>
              <a:ext cx="6" cy="1009"/>
            </a:xfrm>
            <a:prstGeom prst="rect">
              <a:avLst/>
            </a:prstGeom>
            <a:solidFill>
              <a:srgbClr val="F2F1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Rectangle 116">
              <a:extLst>
                <a:ext uri="{FF2B5EF4-FFF2-40B4-BE49-F238E27FC236}">
                  <a16:creationId xmlns:a16="http://schemas.microsoft.com/office/drawing/2014/main" id="{767709BA-DD3B-3663-0736-66EFF89EB8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2" y="539"/>
              <a:ext cx="6" cy="1009"/>
            </a:xfrm>
            <a:prstGeom prst="rect">
              <a:avLst/>
            </a:prstGeom>
            <a:solidFill>
              <a:srgbClr val="F2F1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Line 117">
              <a:extLst>
                <a:ext uri="{FF2B5EF4-FFF2-40B4-BE49-F238E27FC236}">
                  <a16:creationId xmlns:a16="http://schemas.microsoft.com/office/drawing/2014/main" id="{5BFA2743-083E-5DD1-9D13-A06168DECA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" y="1548"/>
              <a:ext cx="0" cy="307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Rectangle 118">
              <a:extLst>
                <a:ext uri="{FF2B5EF4-FFF2-40B4-BE49-F238E27FC236}">
                  <a16:creationId xmlns:a16="http://schemas.microsoft.com/office/drawing/2014/main" id="{E1CD7474-2407-A727-681F-3E6ED929D4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" y="1548"/>
              <a:ext cx="3" cy="307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Line 119">
              <a:extLst>
                <a:ext uri="{FF2B5EF4-FFF2-40B4-BE49-F238E27FC236}">
                  <a16:creationId xmlns:a16="http://schemas.microsoft.com/office/drawing/2014/main" id="{68BA1973-ED8A-4107-B570-CADC5608A8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62" y="1548"/>
              <a:ext cx="0" cy="307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Rectangle 120">
              <a:extLst>
                <a:ext uri="{FF2B5EF4-FFF2-40B4-BE49-F238E27FC236}">
                  <a16:creationId xmlns:a16="http://schemas.microsoft.com/office/drawing/2014/main" id="{B6514FE9-1486-A61C-4709-DD93856744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2" y="1548"/>
              <a:ext cx="3" cy="307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Line 121">
              <a:extLst>
                <a:ext uri="{FF2B5EF4-FFF2-40B4-BE49-F238E27FC236}">
                  <a16:creationId xmlns:a16="http://schemas.microsoft.com/office/drawing/2014/main" id="{9A4B71F6-C441-E2BD-C39A-3A03FE4E4E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96" y="1548"/>
              <a:ext cx="0" cy="307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Rectangle 122">
              <a:extLst>
                <a:ext uri="{FF2B5EF4-FFF2-40B4-BE49-F238E27FC236}">
                  <a16:creationId xmlns:a16="http://schemas.microsoft.com/office/drawing/2014/main" id="{96EBFC2B-1F7E-F629-958D-FB4CC55672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6" y="1548"/>
              <a:ext cx="3" cy="307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Line 123">
              <a:extLst>
                <a:ext uri="{FF2B5EF4-FFF2-40B4-BE49-F238E27FC236}">
                  <a16:creationId xmlns:a16="http://schemas.microsoft.com/office/drawing/2014/main" id="{DBF23EC9-47B9-B661-CC73-E4472EDB44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1" y="1548"/>
              <a:ext cx="0" cy="307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Rectangle 124">
              <a:extLst>
                <a:ext uri="{FF2B5EF4-FFF2-40B4-BE49-F238E27FC236}">
                  <a16:creationId xmlns:a16="http://schemas.microsoft.com/office/drawing/2014/main" id="{93574D9F-13F5-B21C-0A3E-55D504693C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1" y="1548"/>
              <a:ext cx="3" cy="307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Line 125">
              <a:extLst>
                <a:ext uri="{FF2B5EF4-FFF2-40B4-BE49-F238E27FC236}">
                  <a16:creationId xmlns:a16="http://schemas.microsoft.com/office/drawing/2014/main" id="{27796541-FBC7-3178-2834-8B4A2FFBB3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65" y="1548"/>
              <a:ext cx="0" cy="307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Rectangle 126">
              <a:extLst>
                <a:ext uri="{FF2B5EF4-FFF2-40B4-BE49-F238E27FC236}">
                  <a16:creationId xmlns:a16="http://schemas.microsoft.com/office/drawing/2014/main" id="{09F11456-A996-E233-40EE-4105B5BDC3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5" y="1548"/>
              <a:ext cx="3" cy="307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Rectangle 127">
              <a:extLst>
                <a:ext uri="{FF2B5EF4-FFF2-40B4-BE49-F238E27FC236}">
                  <a16:creationId xmlns:a16="http://schemas.microsoft.com/office/drawing/2014/main" id="{BD38C0EF-18D4-EC39-B726-959D5A4905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" y="1855"/>
              <a:ext cx="6" cy="1159"/>
            </a:xfrm>
            <a:prstGeom prst="rect">
              <a:avLst/>
            </a:prstGeom>
            <a:solidFill>
              <a:srgbClr val="F2F1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Rectangle 128">
              <a:extLst>
                <a:ext uri="{FF2B5EF4-FFF2-40B4-BE49-F238E27FC236}">
                  <a16:creationId xmlns:a16="http://schemas.microsoft.com/office/drawing/2014/main" id="{9D3AC57A-7A1D-178F-20C9-1AD33F7D8D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9" y="1861"/>
              <a:ext cx="6" cy="1153"/>
            </a:xfrm>
            <a:prstGeom prst="rect">
              <a:avLst/>
            </a:prstGeom>
            <a:solidFill>
              <a:srgbClr val="F2F1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Rectangle 129">
              <a:extLst>
                <a:ext uri="{FF2B5EF4-FFF2-40B4-BE49-F238E27FC236}">
                  <a16:creationId xmlns:a16="http://schemas.microsoft.com/office/drawing/2014/main" id="{80504A44-761A-AB02-5D93-7DE714F17E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3" y="1861"/>
              <a:ext cx="6" cy="1153"/>
            </a:xfrm>
            <a:prstGeom prst="rect">
              <a:avLst/>
            </a:prstGeom>
            <a:solidFill>
              <a:srgbClr val="F2F1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Rectangle 130">
              <a:extLst>
                <a:ext uri="{FF2B5EF4-FFF2-40B4-BE49-F238E27FC236}">
                  <a16:creationId xmlns:a16="http://schemas.microsoft.com/office/drawing/2014/main" id="{919E5270-26E4-CE6C-893F-40AADB59C2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8" y="1861"/>
              <a:ext cx="6" cy="1153"/>
            </a:xfrm>
            <a:prstGeom prst="rect">
              <a:avLst/>
            </a:prstGeom>
            <a:solidFill>
              <a:srgbClr val="F2F1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Rectangle 131">
              <a:extLst>
                <a:ext uri="{FF2B5EF4-FFF2-40B4-BE49-F238E27FC236}">
                  <a16:creationId xmlns:a16="http://schemas.microsoft.com/office/drawing/2014/main" id="{648F9109-7534-2208-78F4-F28ED7C3AC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2" y="1861"/>
              <a:ext cx="6" cy="1153"/>
            </a:xfrm>
            <a:prstGeom prst="rect">
              <a:avLst/>
            </a:prstGeom>
            <a:solidFill>
              <a:srgbClr val="F2F1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Line 132">
              <a:extLst>
                <a:ext uri="{FF2B5EF4-FFF2-40B4-BE49-F238E27FC236}">
                  <a16:creationId xmlns:a16="http://schemas.microsoft.com/office/drawing/2014/main" id="{96EB3A1C-C17C-7851-4BFF-0A32BA9BA2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" y="3014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Rectangle 133">
              <a:extLst>
                <a:ext uri="{FF2B5EF4-FFF2-40B4-BE49-F238E27FC236}">
                  <a16:creationId xmlns:a16="http://schemas.microsoft.com/office/drawing/2014/main" id="{2389DA90-DC9A-B845-D84A-AC795394D4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" y="3014"/>
              <a:ext cx="3" cy="3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Line 134">
              <a:extLst>
                <a:ext uri="{FF2B5EF4-FFF2-40B4-BE49-F238E27FC236}">
                  <a16:creationId xmlns:a16="http://schemas.microsoft.com/office/drawing/2014/main" id="{782C5D13-E64F-1E82-E821-F5B27B1100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62" y="3014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Rectangle 135">
              <a:extLst>
                <a:ext uri="{FF2B5EF4-FFF2-40B4-BE49-F238E27FC236}">
                  <a16:creationId xmlns:a16="http://schemas.microsoft.com/office/drawing/2014/main" id="{10C906A4-7FE2-FD2F-84C7-468B96A5DC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2" y="3014"/>
              <a:ext cx="3" cy="3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Line 136">
              <a:extLst>
                <a:ext uri="{FF2B5EF4-FFF2-40B4-BE49-F238E27FC236}">
                  <a16:creationId xmlns:a16="http://schemas.microsoft.com/office/drawing/2014/main" id="{B3826CB3-3ACD-3681-D1D8-11819CA23D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96" y="3014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Rectangle 137">
              <a:extLst>
                <a:ext uri="{FF2B5EF4-FFF2-40B4-BE49-F238E27FC236}">
                  <a16:creationId xmlns:a16="http://schemas.microsoft.com/office/drawing/2014/main" id="{70CEF58F-EFA7-B7C5-3C9B-71C7422290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6" y="3014"/>
              <a:ext cx="3" cy="3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Line 138">
              <a:extLst>
                <a:ext uri="{FF2B5EF4-FFF2-40B4-BE49-F238E27FC236}">
                  <a16:creationId xmlns:a16="http://schemas.microsoft.com/office/drawing/2014/main" id="{64CA621D-882A-FA8B-87DB-4FB532C9E6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1" y="3014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Rectangle 139">
              <a:extLst>
                <a:ext uri="{FF2B5EF4-FFF2-40B4-BE49-F238E27FC236}">
                  <a16:creationId xmlns:a16="http://schemas.microsoft.com/office/drawing/2014/main" id="{B0CBD7DD-506E-4ADC-7958-A1FDF44D73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1" y="3014"/>
              <a:ext cx="3" cy="3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Line 140">
              <a:extLst>
                <a:ext uri="{FF2B5EF4-FFF2-40B4-BE49-F238E27FC236}">
                  <a16:creationId xmlns:a16="http://schemas.microsoft.com/office/drawing/2014/main" id="{43D19472-C04F-E19D-B8EE-33BA9612F4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65" y="3014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Rectangle 141">
              <a:extLst>
                <a:ext uri="{FF2B5EF4-FFF2-40B4-BE49-F238E27FC236}">
                  <a16:creationId xmlns:a16="http://schemas.microsoft.com/office/drawing/2014/main" id="{96F39ABC-535D-CC1F-7844-1C6563C035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5" y="3014"/>
              <a:ext cx="3" cy="3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Line 142">
              <a:extLst>
                <a:ext uri="{FF2B5EF4-FFF2-40B4-BE49-F238E27FC236}">
                  <a16:creationId xmlns:a16="http://schemas.microsoft.com/office/drawing/2014/main" id="{50836E97-AB60-5289-8595-09AE2F2D02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" y="350"/>
              <a:ext cx="536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Rectangle 143">
              <a:extLst>
                <a:ext uri="{FF2B5EF4-FFF2-40B4-BE49-F238E27FC236}">
                  <a16:creationId xmlns:a16="http://schemas.microsoft.com/office/drawing/2014/main" id="{E8C577DA-7AA0-EFE3-7C59-78DEDBC9EB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" y="350"/>
              <a:ext cx="5364" cy="3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Rectangle 144">
              <a:extLst>
                <a:ext uri="{FF2B5EF4-FFF2-40B4-BE49-F238E27FC236}">
                  <a16:creationId xmlns:a16="http://schemas.microsoft.com/office/drawing/2014/main" id="{EFE510D2-B7CB-F6D6-38AC-055BCB02EB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" y="533"/>
              <a:ext cx="5361" cy="6"/>
            </a:xfrm>
            <a:prstGeom prst="rect">
              <a:avLst/>
            </a:prstGeom>
            <a:solidFill>
              <a:srgbClr val="F2F1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Rectangle 145">
              <a:extLst>
                <a:ext uri="{FF2B5EF4-FFF2-40B4-BE49-F238E27FC236}">
                  <a16:creationId xmlns:a16="http://schemas.microsoft.com/office/drawing/2014/main" id="{072D1412-245B-5688-0159-06A132EA7B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" y="659"/>
              <a:ext cx="5361" cy="6"/>
            </a:xfrm>
            <a:prstGeom prst="rect">
              <a:avLst/>
            </a:prstGeom>
            <a:solidFill>
              <a:srgbClr val="F2F1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Rectangle 146">
              <a:extLst>
                <a:ext uri="{FF2B5EF4-FFF2-40B4-BE49-F238E27FC236}">
                  <a16:creationId xmlns:a16="http://schemas.microsoft.com/office/drawing/2014/main" id="{05611377-E6CC-05E6-4FD7-C08276FE0F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" y="786"/>
              <a:ext cx="5361" cy="6"/>
            </a:xfrm>
            <a:prstGeom prst="rect">
              <a:avLst/>
            </a:prstGeom>
            <a:solidFill>
              <a:srgbClr val="F2F1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Rectangle 147">
              <a:extLst>
                <a:ext uri="{FF2B5EF4-FFF2-40B4-BE49-F238E27FC236}">
                  <a16:creationId xmlns:a16="http://schemas.microsoft.com/office/drawing/2014/main" id="{3443B500-F606-469D-AA29-D7DBFFFBFF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" y="912"/>
              <a:ext cx="5361" cy="6"/>
            </a:xfrm>
            <a:prstGeom prst="rect">
              <a:avLst/>
            </a:prstGeom>
            <a:solidFill>
              <a:srgbClr val="F2F1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Rectangle 148">
              <a:extLst>
                <a:ext uri="{FF2B5EF4-FFF2-40B4-BE49-F238E27FC236}">
                  <a16:creationId xmlns:a16="http://schemas.microsoft.com/office/drawing/2014/main" id="{DE8E3BD5-F814-3C6D-28BE-3CD7759078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" y="1038"/>
              <a:ext cx="5361" cy="6"/>
            </a:xfrm>
            <a:prstGeom prst="rect">
              <a:avLst/>
            </a:prstGeom>
            <a:solidFill>
              <a:srgbClr val="F2F1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Rectangle 149">
              <a:extLst>
                <a:ext uri="{FF2B5EF4-FFF2-40B4-BE49-F238E27FC236}">
                  <a16:creationId xmlns:a16="http://schemas.microsoft.com/office/drawing/2014/main" id="{BCB3BAFB-3B05-C583-9825-A707B16B0A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" y="1164"/>
              <a:ext cx="5361" cy="6"/>
            </a:xfrm>
            <a:prstGeom prst="rect">
              <a:avLst/>
            </a:prstGeom>
            <a:solidFill>
              <a:srgbClr val="F2F1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Rectangle 150">
              <a:extLst>
                <a:ext uri="{FF2B5EF4-FFF2-40B4-BE49-F238E27FC236}">
                  <a16:creationId xmlns:a16="http://schemas.microsoft.com/office/drawing/2014/main" id="{BBEFDF85-5720-2869-52A5-8D9DDE54D8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" y="1290"/>
              <a:ext cx="5361" cy="6"/>
            </a:xfrm>
            <a:prstGeom prst="rect">
              <a:avLst/>
            </a:prstGeom>
            <a:solidFill>
              <a:srgbClr val="F2F1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Rectangle 151">
              <a:extLst>
                <a:ext uri="{FF2B5EF4-FFF2-40B4-BE49-F238E27FC236}">
                  <a16:creationId xmlns:a16="http://schemas.microsoft.com/office/drawing/2014/main" id="{2475C40F-F94E-E8BB-65C2-536B2DCC6D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" y="1416"/>
              <a:ext cx="5361" cy="6"/>
            </a:xfrm>
            <a:prstGeom prst="rect">
              <a:avLst/>
            </a:prstGeom>
            <a:solidFill>
              <a:srgbClr val="F2F1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Rectangle 152">
              <a:extLst>
                <a:ext uri="{FF2B5EF4-FFF2-40B4-BE49-F238E27FC236}">
                  <a16:creationId xmlns:a16="http://schemas.microsoft.com/office/drawing/2014/main" id="{57F177CF-9527-23FF-53EF-51C682CFB1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" y="1542"/>
              <a:ext cx="5361" cy="6"/>
            </a:xfrm>
            <a:prstGeom prst="rect">
              <a:avLst/>
            </a:prstGeom>
            <a:solidFill>
              <a:srgbClr val="F2F1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Line 153">
              <a:extLst>
                <a:ext uri="{FF2B5EF4-FFF2-40B4-BE49-F238E27FC236}">
                  <a16:creationId xmlns:a16="http://schemas.microsoft.com/office/drawing/2014/main" id="{89B9D8CA-DD8B-3F0E-3FEC-0EB3511FBA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" y="1672"/>
              <a:ext cx="536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Rectangle 154">
              <a:extLst>
                <a:ext uri="{FF2B5EF4-FFF2-40B4-BE49-F238E27FC236}">
                  <a16:creationId xmlns:a16="http://schemas.microsoft.com/office/drawing/2014/main" id="{2E356508-2B1F-4EEB-71C7-4B63C65D4A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" y="1672"/>
              <a:ext cx="5364" cy="3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Rectangle 155">
              <a:extLst>
                <a:ext uri="{FF2B5EF4-FFF2-40B4-BE49-F238E27FC236}">
                  <a16:creationId xmlns:a16="http://schemas.microsoft.com/office/drawing/2014/main" id="{443E6487-7C6F-72D3-7416-8569D7DF13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" y="1855"/>
              <a:ext cx="5361" cy="6"/>
            </a:xfrm>
            <a:prstGeom prst="rect">
              <a:avLst/>
            </a:prstGeom>
            <a:solidFill>
              <a:srgbClr val="F2F1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Rectangle 156">
              <a:extLst>
                <a:ext uri="{FF2B5EF4-FFF2-40B4-BE49-F238E27FC236}">
                  <a16:creationId xmlns:a16="http://schemas.microsoft.com/office/drawing/2014/main" id="{5F98824A-BDC7-6EAE-C4BC-F3673F9A5A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" y="1981"/>
              <a:ext cx="5361" cy="6"/>
            </a:xfrm>
            <a:prstGeom prst="rect">
              <a:avLst/>
            </a:prstGeom>
            <a:solidFill>
              <a:srgbClr val="F2F1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57">
              <a:extLst>
                <a:ext uri="{FF2B5EF4-FFF2-40B4-BE49-F238E27FC236}">
                  <a16:creationId xmlns:a16="http://schemas.microsoft.com/office/drawing/2014/main" id="{216F2B9B-7899-CD7F-B163-4CDC8B855C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" y="2107"/>
              <a:ext cx="5361" cy="6"/>
            </a:xfrm>
            <a:prstGeom prst="rect">
              <a:avLst/>
            </a:prstGeom>
            <a:solidFill>
              <a:srgbClr val="F2F1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Rectangle 158">
              <a:extLst>
                <a:ext uri="{FF2B5EF4-FFF2-40B4-BE49-F238E27FC236}">
                  <a16:creationId xmlns:a16="http://schemas.microsoft.com/office/drawing/2014/main" id="{DE5BDBAD-179A-7E40-ECB0-52DB2572B8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" y="2233"/>
              <a:ext cx="5361" cy="6"/>
            </a:xfrm>
            <a:prstGeom prst="rect">
              <a:avLst/>
            </a:prstGeom>
            <a:solidFill>
              <a:srgbClr val="F2F1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Rectangle 159">
              <a:extLst>
                <a:ext uri="{FF2B5EF4-FFF2-40B4-BE49-F238E27FC236}">
                  <a16:creationId xmlns:a16="http://schemas.microsoft.com/office/drawing/2014/main" id="{B1E3F8EC-0AA3-6BC0-599D-38CEEAB396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" y="2359"/>
              <a:ext cx="5361" cy="6"/>
            </a:xfrm>
            <a:prstGeom prst="rect">
              <a:avLst/>
            </a:prstGeom>
            <a:solidFill>
              <a:srgbClr val="F2F1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Rectangle 160">
              <a:extLst>
                <a:ext uri="{FF2B5EF4-FFF2-40B4-BE49-F238E27FC236}">
                  <a16:creationId xmlns:a16="http://schemas.microsoft.com/office/drawing/2014/main" id="{70DE8855-D6F2-B338-A865-F12E0AC89A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" y="2485"/>
              <a:ext cx="5361" cy="6"/>
            </a:xfrm>
            <a:prstGeom prst="rect">
              <a:avLst/>
            </a:prstGeom>
            <a:solidFill>
              <a:srgbClr val="F2F1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Rectangle 161">
              <a:extLst>
                <a:ext uri="{FF2B5EF4-FFF2-40B4-BE49-F238E27FC236}">
                  <a16:creationId xmlns:a16="http://schemas.microsoft.com/office/drawing/2014/main" id="{7AD7B85A-F75C-5FEE-97B6-4A527F3B4E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" y="2630"/>
              <a:ext cx="5361" cy="6"/>
            </a:xfrm>
            <a:prstGeom prst="rect">
              <a:avLst/>
            </a:prstGeom>
            <a:solidFill>
              <a:srgbClr val="F2F1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Rectangle 162">
              <a:extLst>
                <a:ext uri="{FF2B5EF4-FFF2-40B4-BE49-F238E27FC236}">
                  <a16:creationId xmlns:a16="http://schemas.microsoft.com/office/drawing/2014/main" id="{159A48C1-04B5-4831-68C1-7679A91F60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" y="2756"/>
              <a:ext cx="5361" cy="6"/>
            </a:xfrm>
            <a:prstGeom prst="rect">
              <a:avLst/>
            </a:prstGeom>
            <a:solidFill>
              <a:srgbClr val="F2F1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163">
              <a:extLst>
                <a:ext uri="{FF2B5EF4-FFF2-40B4-BE49-F238E27FC236}">
                  <a16:creationId xmlns:a16="http://schemas.microsoft.com/office/drawing/2014/main" id="{46AF06BC-3836-1087-48C3-B657E20F24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" y="2882"/>
              <a:ext cx="5361" cy="6"/>
            </a:xfrm>
            <a:prstGeom prst="rect">
              <a:avLst/>
            </a:prstGeom>
            <a:solidFill>
              <a:srgbClr val="F2F1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Rectangle 164">
              <a:extLst>
                <a:ext uri="{FF2B5EF4-FFF2-40B4-BE49-F238E27FC236}">
                  <a16:creationId xmlns:a16="http://schemas.microsoft.com/office/drawing/2014/main" id="{48D759CA-60AC-4C39-B900-42A0D9AF4F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" y="3008"/>
              <a:ext cx="5361" cy="6"/>
            </a:xfrm>
            <a:prstGeom prst="rect">
              <a:avLst/>
            </a:prstGeom>
            <a:solidFill>
              <a:srgbClr val="F2F1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48136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6C7964-55EF-ADB5-CA62-4BA8F250F1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47E75-CF33-7E4C-8BCB-C2E9DFE81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797" y="121701"/>
            <a:ext cx="7707313" cy="488950"/>
          </a:xfrm>
        </p:spPr>
        <p:txBody>
          <a:bodyPr/>
          <a:lstStyle/>
          <a:p>
            <a:r>
              <a:rPr lang="en-US" dirty="0"/>
              <a:t>FY25 Planning Assumptions (Updated)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D959D1-D95D-B785-1437-530DA514E38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endParaRPr lang="en-US" spc="-25" dirty="0"/>
          </a:p>
        </p:txBody>
      </p:sp>
      <p:pic>
        <p:nvPicPr>
          <p:cNvPr id="168" name="Picture 167">
            <a:extLst>
              <a:ext uri="{FF2B5EF4-FFF2-40B4-BE49-F238E27FC236}">
                <a16:creationId xmlns:a16="http://schemas.microsoft.com/office/drawing/2014/main" id="{9A8446F2-04B6-BF26-B2BD-DB50C745ED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45" y="1296283"/>
            <a:ext cx="8510754" cy="132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382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135FB-AE74-59DE-EE0C-5D0E080C3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86E7B4-D6A6-3402-F251-93E1E89285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3FE1B3-FB0A-46B6-91D2-AE56BF23BA0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lang="en-US" spc="-25" smtClean="0"/>
              <a:t>8</a:t>
            </a:fld>
            <a:endParaRPr lang="en-US" spc="-25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996F33-9AE3-EB3A-ED49-43392AF0F2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362" y="155062"/>
            <a:ext cx="8656638" cy="470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171709"/>
      </p:ext>
    </p:extLst>
  </p:cSld>
  <p:clrMapOvr>
    <a:masterClrMapping/>
  </p:clrMapOvr>
</p:sld>
</file>

<file path=ppt/theme/theme1.xml><?xml version="1.0" encoding="utf-8"?>
<a:theme xmlns:a="http://schemas.openxmlformats.org/drawingml/2006/main" name="SU_Preso_16x9_v6">
  <a:themeElements>
    <a:clrScheme name="Stanford2">
      <a:dk1>
        <a:srgbClr val="000000"/>
      </a:dk1>
      <a:lt1>
        <a:srgbClr val="FFFFFF"/>
      </a:lt1>
      <a:dk2>
        <a:srgbClr val="DAD7CB"/>
      </a:dk2>
      <a:lt2>
        <a:srgbClr val="8C1515"/>
      </a:lt2>
      <a:accent1>
        <a:srgbClr val="8D3C1E"/>
      </a:accent1>
      <a:accent2>
        <a:srgbClr val="00505C"/>
      </a:accent2>
      <a:accent3>
        <a:srgbClr val="53284F"/>
      </a:accent3>
      <a:accent4>
        <a:srgbClr val="175E54"/>
      </a:accent4>
      <a:accent5>
        <a:srgbClr val="4D4F53"/>
      </a:accent5>
      <a:accent6>
        <a:srgbClr val="D2C295"/>
      </a:accent6>
      <a:hlink>
        <a:srgbClr val="A4001D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4490</TotalTime>
  <Words>419</Words>
  <Application>Microsoft Office PowerPoint</Application>
  <PresentationFormat>On-screen Show (16:9)</PresentationFormat>
  <Paragraphs>126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SourceSansPro-SemiBold</vt:lpstr>
      <vt:lpstr>Arial</vt:lpstr>
      <vt:lpstr>Wingdings</vt:lpstr>
      <vt:lpstr>Source Sans 3 Semibold</vt:lpstr>
      <vt:lpstr>Source Sans 3</vt:lpstr>
      <vt:lpstr>Sitka Subheading</vt:lpstr>
      <vt:lpstr>Calibri</vt:lpstr>
      <vt:lpstr>Aptos</vt:lpstr>
      <vt:lpstr>SU_Preso_16x9_v6</vt:lpstr>
      <vt:lpstr>PowerPoint Presentation</vt:lpstr>
      <vt:lpstr>Topics</vt:lpstr>
      <vt:lpstr>Thank you for completing the budget plan on time!</vt:lpstr>
      <vt:lpstr>Planning Context</vt:lpstr>
      <vt:lpstr>Priority for FY25 General Funds/Budget</vt:lpstr>
      <vt:lpstr>FY25 Budget Available for Salary Increases</vt:lpstr>
      <vt:lpstr>FY25 Planning Assumptions (Updated)</vt:lpstr>
      <vt:lpstr>FY25 Planning Assumptions (Updated)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Give this a try and utilize for the onboarding process or as a reference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VPDoR FY23 Booked Budget Process Kickoff Session</dc:title>
  <dc:creator>Serena Rao</dc:creator>
  <cp:lastModifiedBy>Xing Ding Chang</cp:lastModifiedBy>
  <cp:revision>151</cp:revision>
  <cp:lastPrinted>2023-08-29T17:11:14Z</cp:lastPrinted>
  <dcterms:created xsi:type="dcterms:W3CDTF">2020-04-05T21:18:33Z</dcterms:created>
  <dcterms:modified xsi:type="dcterms:W3CDTF">2024-04-09T00:58:54Z</dcterms:modified>
</cp:coreProperties>
</file>