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9"/>
  </p:notesMasterIdLst>
  <p:sldIdLst>
    <p:sldId id="319" r:id="rId2"/>
    <p:sldId id="328" r:id="rId3"/>
    <p:sldId id="340" r:id="rId4"/>
    <p:sldId id="341" r:id="rId5"/>
    <p:sldId id="344" r:id="rId6"/>
    <p:sldId id="342" r:id="rId7"/>
    <p:sldId id="343" r:id="rId8"/>
  </p:sldIdLst>
  <p:sldSz cx="9144000" cy="5143500" type="screen16x9"/>
  <p:notesSz cx="7010400" cy="9236075"/>
  <p:embeddedFontLst>
    <p:embeddedFont>
      <p:font typeface="Calibri" panose="020F0502020204030204" pitchFamily="34" charset="0"/>
      <p:regular r:id="rId10"/>
      <p:bold r:id="rId11"/>
      <p:italic r:id="rId12"/>
      <p:boldItalic r:id="rId13"/>
    </p:embeddedFont>
    <p:embeddedFont>
      <p:font typeface="Noto Sans Symbols" panose="020B0604020202020204" charset="0"/>
      <p:regular r:id="rId14"/>
    </p:embeddedFont>
    <p:embeddedFont>
      <p:font typeface="Source Sans Pro" panose="020B0503030403020204" pitchFamily="34" charset="0"/>
      <p:regular r:id="rId15"/>
      <p:bold r:id="rId16"/>
      <p:italic r:id="rId17"/>
      <p:boldItalic r:id="rId18"/>
    </p:embeddedFont>
    <p:embeddedFont>
      <p:font typeface="Source Sans Pro SemiBold" panose="020B06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7262CEF-37F4-4F14-8FED-441239D3FF12}">
          <p14:sldIdLst>
            <p14:sldId id="319"/>
            <p14:sldId id="328"/>
            <p14:sldId id="340"/>
            <p14:sldId id="341"/>
            <p14:sldId id="344"/>
            <p14:sldId id="342"/>
            <p14:sldId id="343"/>
          </p14:sldIdLst>
        </p14:section>
        <p14:section name="budget system" id="{B6AC1E19-7A70-4B1C-9095-20C82C9EC3F5}">
          <p14:sldIdLst/>
        </p14:section>
      </p14:sectionLst>
    </p:ext>
    <p:ext uri="{EFAFB233-063F-42B5-8137-9DF3F51BA10A}">
      <p15:sldGuideLst xmlns:p15="http://schemas.microsoft.com/office/powerpoint/2012/main">
        <p15:guide id="1" orient="horz" pos="468">
          <p15:clr>
            <a:srgbClr val="A4A3A4"/>
          </p15:clr>
        </p15:guide>
        <p15:guide id="2" pos="8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gQqZjjsd0HUznax4JQqSC5xHw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1A77A8-BB83-677C-094F-602993718BA6}" name="Neil Hamilton" initials="NH" userId="4M3tn1mZZeroN0yRQbNagGqhyNghTv9EmUl6gL1ucXQ=" providerId="None"/>
  <p188:author id="{1102BDE8-9068-51B2-2491-E42F288D8AA9}" name="Kulneet S Homidi" initials="KSH" userId="S::khomidi@stanford.edu::24ff6ed6-143d-4c57-b146-8e70860a56d8" providerId="AD"/>
  <p188:author id="{9B7234ED-5126-F32D-AEDD-9D1B451EE02D}" name="mark rickey" initials="mr" userId="oP7MN0jVhIBaIdjGueRrRKiD1btJwKJMocjuVIsl/Ew="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58" autoAdjust="0"/>
  </p:normalViewPr>
  <p:slideViewPr>
    <p:cSldViewPr snapToGrid="0">
      <p:cViewPr varScale="1">
        <p:scale>
          <a:sx n="76" d="100"/>
          <a:sy n="76" d="100"/>
        </p:scale>
        <p:origin x="928" y="56"/>
      </p:cViewPr>
      <p:guideLst>
        <p:guide orient="horz" pos="468"/>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57" Type="http://schemas.microsoft.com/office/2018/10/relationships/authors" Target="authors.xml"/><Relationship Id="rId10" Type="http://schemas.openxmlformats.org/officeDocument/2006/relationships/font" Target="fonts/font1.fntdata"/><Relationship Id="rId19" Type="http://schemas.openxmlformats.org/officeDocument/2006/relationships/font" Target="fonts/font10.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1804"/>
          </a:xfrm>
          <a:prstGeom prst="rect">
            <a:avLst/>
          </a:prstGeom>
          <a:noFill/>
          <a:ln>
            <a:noFill/>
          </a:ln>
        </p:spPr>
        <p:txBody>
          <a:bodyPr spcFirstLastPara="1" wrap="square" lIns="92815" tIns="46395" rIns="92815" bIns="4639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 name="Google Shape;4;n"/>
          <p:cNvSpPr txBox="1">
            <a:spLocks noGrp="1"/>
          </p:cNvSpPr>
          <p:nvPr>
            <p:ph type="dt" idx="10"/>
          </p:nvPr>
        </p:nvSpPr>
        <p:spPr>
          <a:xfrm>
            <a:off x="3970938" y="0"/>
            <a:ext cx="3037840" cy="461804"/>
          </a:xfrm>
          <a:prstGeom prst="rect">
            <a:avLst/>
          </a:prstGeom>
          <a:noFill/>
          <a:ln>
            <a:noFill/>
          </a:ln>
        </p:spPr>
        <p:txBody>
          <a:bodyPr spcFirstLastPara="1" wrap="square" lIns="92815" tIns="46395" rIns="92815" bIns="4639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 name="Google Shape;5;n"/>
          <p:cNvSpPr>
            <a:spLocks noGrp="1" noRot="1" noChangeAspect="1"/>
          </p:cNvSpPr>
          <p:nvPr>
            <p:ph type="sldImg" idx="3"/>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387136"/>
            <a:ext cx="5608320" cy="4156234"/>
          </a:xfrm>
          <a:prstGeom prst="rect">
            <a:avLst/>
          </a:prstGeom>
          <a:noFill/>
          <a:ln>
            <a:noFill/>
          </a:ln>
        </p:spPr>
        <p:txBody>
          <a:bodyPr spcFirstLastPara="1" wrap="square" lIns="92815" tIns="46395" rIns="92815" bIns="46395"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37840" cy="461804"/>
          </a:xfrm>
          <a:prstGeom prst="rect">
            <a:avLst/>
          </a:prstGeom>
          <a:noFill/>
          <a:ln>
            <a:noFill/>
          </a:ln>
        </p:spPr>
        <p:txBody>
          <a:bodyPr spcFirstLastPara="1" wrap="square" lIns="92815" tIns="46395" rIns="92815" bIns="4639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n"/>
          <p:cNvSpPr txBox="1">
            <a:spLocks noGrp="1"/>
          </p:cNvSpPr>
          <p:nvPr>
            <p:ph type="sldNum" idx="12"/>
          </p:nvPr>
        </p:nvSpPr>
        <p:spPr>
          <a:xfrm>
            <a:off x="3970938" y="8772668"/>
            <a:ext cx="3037840" cy="461804"/>
          </a:xfrm>
          <a:prstGeom prst="rect">
            <a:avLst/>
          </a:prstGeom>
          <a:noFill/>
          <a:ln>
            <a:noFill/>
          </a:ln>
        </p:spPr>
        <p:txBody>
          <a:bodyPr spcFirstLastPara="1" wrap="square" lIns="92815" tIns="46395" rIns="92815" bIns="46395"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434343"/>
                </a:solidFill>
                <a:latin typeface="SourceSansPro-SemiBold"/>
              </a:rPr>
              <a:t>Aging Transactions (60 days and over)</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524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Horizontal">
  <p:cSld name="Two Content Horizontal">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948777" y="908685"/>
            <a:ext cx="7707862"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7"/>
          <p:cNvSpPr txBox="1">
            <a:spLocks noGrp="1"/>
          </p:cNvSpPr>
          <p:nvPr>
            <p:ph type="body" idx="2"/>
          </p:nvPr>
        </p:nvSpPr>
        <p:spPr>
          <a:xfrm>
            <a:off x="949327" y="2841313"/>
            <a:ext cx="7707313"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949327" y="908686"/>
            <a:ext cx="3787775"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29"/>
          <p:cNvSpPr txBox="1">
            <a:spLocks noGrp="1"/>
          </p:cNvSpPr>
          <p:nvPr>
            <p:ph type="body" idx="2"/>
          </p:nvPr>
        </p:nvSpPr>
        <p:spPr>
          <a:xfrm>
            <a:off x="955677" y="2840613"/>
            <a:ext cx="3781425"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4876800" y="908686"/>
            <a:ext cx="3779838"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9"/>
          <p:cNvSpPr txBox="1">
            <a:spLocks noGrp="1"/>
          </p:cNvSpPr>
          <p:nvPr>
            <p:ph type="body" idx="4"/>
          </p:nvPr>
        </p:nvSpPr>
        <p:spPr>
          <a:xfrm>
            <a:off x="4876800" y="2840613"/>
            <a:ext cx="3779838"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7" y="908685"/>
            <a:ext cx="7700963" cy="3759042"/>
          </a:xfrm>
        </p:spPr>
        <p:txBody>
          <a:bodyPr/>
          <a:lstStyle>
            <a:lvl2pPr marL="0" indent="0">
              <a:buFont typeface="Arial"/>
              <a:buNone/>
              <a:defRPr baseline="0"/>
            </a:lvl2pPr>
            <a:lvl3pPr marL="344488" indent="0">
              <a:buNone/>
              <a:defRPr/>
            </a:lvl3pPr>
            <a:lvl4pPr marL="687387" indent="0">
              <a:buNone/>
              <a:defRPr/>
            </a:lvl4pPr>
            <a:lvl5pPr marL="1031875" indent="0">
              <a:buNone/>
              <a:defRPr/>
            </a:lvl5pPr>
          </a:lstStyle>
          <a:p>
            <a:pPr lvl="0"/>
            <a:r>
              <a:rPr lang="en-US"/>
              <a:t>Edit Master text styles</a:t>
            </a:r>
          </a:p>
        </p:txBody>
      </p:sp>
    </p:spTree>
    <p:extLst>
      <p:ext uri="{BB962C8B-B14F-4D97-AF65-F5344CB8AC3E}">
        <p14:creationId xmlns:p14="http://schemas.microsoft.com/office/powerpoint/2010/main" val="523845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62626"/>
                </a:solidFill>
                <a:latin typeface="Source Sans 3 Semibold"/>
                <a:cs typeface="Source Sans 3 Semibold"/>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Source Sans 3"/>
                <a:cs typeface="Source Sans 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10/24/2023</a:t>
            </a:fld>
            <a:endParaRPr lang="en-US"/>
          </a:p>
        </p:txBody>
      </p:sp>
      <p:sp>
        <p:nvSpPr>
          <p:cNvPr id="6" name="Holder 6"/>
          <p:cNvSpPr>
            <a:spLocks noGrp="1"/>
          </p:cNvSpPr>
          <p:nvPr>
            <p:ph type="sldNum" sz="quarter" idx="7"/>
          </p:nvPr>
        </p:nvSpPr>
        <p:spPr/>
        <p:txBody>
          <a:bodyPr lIns="0" tIns="0" rIns="0" bIns="0"/>
          <a:lstStyle>
            <a:lvl1pPr>
              <a:defRPr sz="1000" b="0" i="0">
                <a:solidFill>
                  <a:srgbClr val="262626"/>
                </a:solidFill>
                <a:latin typeface="Source Sans 3"/>
                <a:cs typeface="Source Sans 3"/>
              </a:defRPr>
            </a:lvl1pPr>
          </a:lstStyle>
          <a:p>
            <a:pPr marL="38100">
              <a:lnSpc>
                <a:spcPct val="100000"/>
              </a:lnSpc>
              <a:spcBef>
                <a:spcPts val="80"/>
              </a:spcBef>
            </a:pPr>
            <a:fld id="{81D60167-4931-47E6-BA6A-407CBD079E47}" type="slidenum">
              <a:rPr spc="-25" dirty="0"/>
              <a:t>‹#›</a:t>
            </a:fld>
            <a:endParaRPr spc="-25" dirty="0"/>
          </a:p>
        </p:txBody>
      </p:sp>
    </p:spTree>
    <p:extLst>
      <p:ext uri="{BB962C8B-B14F-4D97-AF65-F5344CB8AC3E}">
        <p14:creationId xmlns:p14="http://schemas.microsoft.com/office/powerpoint/2010/main" val="1940416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lvl1pPr marR="0" lvl="0"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6pPr>
            <a:lvl7pPr marR="0" lvl="6"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7pPr>
            <a:lvl8pPr marR="0" lvl="7"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8pPr>
            <a:lvl9pPr marR="0" lvl="8"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9pPr>
          </a:lstStyle>
          <a:p>
            <a:endParaRPr/>
          </a:p>
        </p:txBody>
      </p:sp>
      <p:sp>
        <p:nvSpPr>
          <p:cNvPr id="11" name="Google Shape;11;p21"/>
          <p:cNvSpPr txBox="1">
            <a:spLocks noGrp="1"/>
          </p:cNvSpPr>
          <p:nvPr>
            <p:ph type="body" idx="1"/>
          </p:nvPr>
        </p:nvSpPr>
        <p:spPr>
          <a:xfrm>
            <a:off x="949325" y="903288"/>
            <a:ext cx="7707313" cy="3763962"/>
          </a:xfrm>
          <a:prstGeom prst="rect">
            <a:avLst/>
          </a:prstGeom>
          <a:noFill/>
          <a:ln>
            <a:noFill/>
          </a:ln>
        </p:spPr>
        <p:txBody>
          <a:bodyPr spcFirstLastPara="1" wrap="square" lIns="0" tIns="45700" rIns="0"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lt2"/>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45186" algn="l" rtl="0">
              <a:lnSpc>
                <a:spcPct val="100000"/>
              </a:lnSpc>
              <a:spcBef>
                <a:spcPts val="360"/>
              </a:spcBef>
              <a:spcAft>
                <a:spcPts val="0"/>
              </a:spcAft>
              <a:buClr>
                <a:schemeClr val="lt2"/>
              </a:buClr>
              <a:buSzPts val="1836"/>
              <a:buFont typeface="Source Sans Pro"/>
              <a:buChar char="›"/>
              <a:defRPr sz="1800" b="0" i="0" u="none" strike="noStrike" cap="none">
                <a:solidFill>
                  <a:srgbClr val="595959"/>
                </a:solidFill>
                <a:latin typeface="Arial"/>
                <a:ea typeface="Arial"/>
                <a:cs typeface="Arial"/>
                <a:sym typeface="Arial"/>
              </a:defRPr>
            </a:lvl3pPr>
            <a:lvl4pPr marL="1828800" marR="0" lvl="3" indent="-342900" algn="l" rtl="0">
              <a:lnSpc>
                <a:spcPct val="100000"/>
              </a:lnSpc>
              <a:spcBef>
                <a:spcPts val="360"/>
              </a:spcBef>
              <a:spcAft>
                <a:spcPts val="0"/>
              </a:spcAft>
              <a:buClr>
                <a:schemeClr val="lt2"/>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100000"/>
              </a:lnSpc>
              <a:spcBef>
                <a:spcPts val="360"/>
              </a:spcBef>
              <a:spcAft>
                <a:spcPts val="0"/>
              </a:spcAft>
              <a:buClr>
                <a:schemeClr val="lt2"/>
              </a:buClr>
              <a:buSzPts val="1800"/>
              <a:buFont typeface="Source Sans Pro"/>
              <a:buChar char="–"/>
              <a:defRPr sz="18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21"/>
          <p:cNvSpPr/>
          <p:nvPr/>
        </p:nvSpPr>
        <p:spPr>
          <a:xfrm>
            <a:off x="0" y="0"/>
            <a:ext cx="457200" cy="5149850"/>
          </a:xfrm>
          <a:prstGeom prst="rect">
            <a:avLst/>
          </a:prstGeom>
          <a:solidFill>
            <a:srgbClr val="8C1515"/>
          </a:solidFill>
          <a:ln w="9525" cap="flat" cmpd="sng">
            <a:solidFill>
              <a:srgbClr val="8C15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 name="Google Shape;13;p21"/>
          <p:cNvPicPr preferRelativeResize="0"/>
          <p:nvPr/>
        </p:nvPicPr>
        <p:blipFill rotWithShape="1">
          <a:blip r:embed="rId6">
            <a:alphaModFix/>
          </a:blip>
          <a:srcRect/>
          <a:stretch/>
        </p:blipFill>
        <p:spPr>
          <a:xfrm>
            <a:off x="7343039" y="4667250"/>
            <a:ext cx="1805723" cy="472054"/>
          </a:xfrm>
          <a:prstGeom prst="rect">
            <a:avLst/>
          </a:prstGeom>
          <a:noFill/>
          <a:ln>
            <a:noFill/>
          </a:ln>
        </p:spPr>
      </p:pic>
      <p:sp>
        <p:nvSpPr>
          <p:cNvPr id="14" name="Google Shape;14;p21"/>
          <p:cNvSpPr txBox="1"/>
          <p:nvPr/>
        </p:nvSpPr>
        <p:spPr>
          <a:xfrm>
            <a:off x="60325" y="7938"/>
            <a:ext cx="457200" cy="457200"/>
          </a:xfrm>
          <a:prstGeom prst="rect">
            <a:avLst/>
          </a:prstGeom>
          <a:noFill/>
          <a:ln>
            <a:noFill/>
          </a:ln>
        </p:spPr>
        <p:txBody>
          <a:bodyPr spcFirstLastPara="1" wrap="square" lIns="45700" tIns="0" rIns="45700" bIns="0" anchor="ctr" anchorCtr="1">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fingate.stanford.edu/newsroom/employee-gift-policy-updated"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419CAD-8ACC-99EC-5B70-28A1A0D92895}"/>
              </a:ext>
            </a:extLst>
          </p:cNvPr>
          <p:cNvSpPr>
            <a:spLocks noGrp="1"/>
          </p:cNvSpPr>
          <p:nvPr>
            <p:ph type="body" idx="1"/>
          </p:nvPr>
        </p:nvSpPr>
        <p:spPr>
          <a:xfrm>
            <a:off x="1649817" y="1957039"/>
            <a:ext cx="6686463" cy="1311942"/>
          </a:xfrm>
        </p:spPr>
        <p:txBody>
          <a:bodyPr>
            <a:normAutofit/>
          </a:bodyPr>
          <a:lstStyle/>
          <a:p>
            <a:r>
              <a:rPr lang="en-US" sz="4400" b="1" dirty="0" err="1"/>
              <a:t>VPDoR</a:t>
            </a:r>
            <a:r>
              <a:rPr lang="en-US" sz="4400" b="1" dirty="0"/>
              <a:t> Finance Update </a:t>
            </a:r>
          </a:p>
        </p:txBody>
      </p:sp>
      <p:sp>
        <p:nvSpPr>
          <p:cNvPr id="4" name="Text Placeholder 3">
            <a:extLst>
              <a:ext uri="{FF2B5EF4-FFF2-40B4-BE49-F238E27FC236}">
                <a16:creationId xmlns:a16="http://schemas.microsoft.com/office/drawing/2014/main" id="{00203DBB-15F2-1696-7E32-70ABAAA1E92C}"/>
              </a:ext>
            </a:extLst>
          </p:cNvPr>
          <p:cNvSpPr>
            <a:spLocks noGrp="1"/>
          </p:cNvSpPr>
          <p:nvPr>
            <p:ph type="body" idx="2"/>
          </p:nvPr>
        </p:nvSpPr>
        <p:spPr>
          <a:xfrm>
            <a:off x="918847" y="3070860"/>
            <a:ext cx="7707313" cy="855540"/>
          </a:xfrm>
        </p:spPr>
        <p:txBody>
          <a:bodyPr>
            <a:normAutofit/>
          </a:bodyPr>
          <a:lstStyle/>
          <a:p>
            <a:pPr algn="ctr"/>
            <a:r>
              <a:rPr lang="en-US" sz="2400" dirty="0"/>
              <a:t>October 2023</a:t>
            </a:r>
          </a:p>
        </p:txBody>
      </p:sp>
    </p:spTree>
    <p:extLst>
      <p:ext uri="{BB962C8B-B14F-4D97-AF65-F5344CB8AC3E}">
        <p14:creationId xmlns:p14="http://schemas.microsoft.com/office/powerpoint/2010/main" val="61162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07F0-950D-C18B-CCE4-8B8076FCA94F}"/>
              </a:ext>
            </a:extLst>
          </p:cNvPr>
          <p:cNvSpPr>
            <a:spLocks noGrp="1"/>
          </p:cNvSpPr>
          <p:nvPr>
            <p:ph type="title"/>
          </p:nvPr>
        </p:nvSpPr>
        <p:spPr/>
        <p:txBody>
          <a:bodyPr/>
          <a:lstStyle/>
          <a:p>
            <a:r>
              <a:rPr lang="en-US" b="1" dirty="0">
                <a:solidFill>
                  <a:schemeClr val="tx1"/>
                </a:solidFill>
              </a:rPr>
              <a:t>Topics</a:t>
            </a:r>
          </a:p>
        </p:txBody>
      </p:sp>
      <p:sp>
        <p:nvSpPr>
          <p:cNvPr id="3" name="Content Placeholder 2">
            <a:extLst>
              <a:ext uri="{FF2B5EF4-FFF2-40B4-BE49-F238E27FC236}">
                <a16:creationId xmlns:a16="http://schemas.microsoft.com/office/drawing/2014/main" id="{6F300C88-5DF2-03F6-F0AD-533858F97866}"/>
              </a:ext>
            </a:extLst>
          </p:cNvPr>
          <p:cNvSpPr>
            <a:spLocks noGrp="1"/>
          </p:cNvSpPr>
          <p:nvPr>
            <p:ph sz="quarter" idx="10"/>
          </p:nvPr>
        </p:nvSpPr>
        <p:spPr/>
        <p:txBody>
          <a:bodyPr/>
          <a:lstStyle/>
          <a:p>
            <a:pPr marL="571500" indent="-342900">
              <a:buFont typeface="Wingdings" panose="05000000000000000000" pitchFamily="2" charset="2"/>
              <a:buChar char="v"/>
            </a:pPr>
            <a:r>
              <a:rPr lang="en-US" sz="2400" dirty="0"/>
              <a:t>Gift policy update</a:t>
            </a:r>
          </a:p>
          <a:p>
            <a:pPr marL="571500" indent="-342900">
              <a:buFont typeface="Wingdings" panose="05000000000000000000" pitchFamily="2" charset="2"/>
              <a:buChar char="v"/>
            </a:pPr>
            <a:r>
              <a:rPr lang="en-US" sz="2400" dirty="0" err="1"/>
              <a:t>Pcard</a:t>
            </a:r>
            <a:r>
              <a:rPr lang="en-US" sz="2400" dirty="0"/>
              <a:t>/</a:t>
            </a:r>
            <a:r>
              <a:rPr lang="en-US" sz="2400" dirty="0" err="1"/>
              <a:t>Tcard</a:t>
            </a:r>
            <a:r>
              <a:rPr lang="en-US" sz="2400" dirty="0"/>
              <a:t> suspension process update</a:t>
            </a:r>
          </a:p>
          <a:p>
            <a:endParaRPr lang="en-US" dirty="0"/>
          </a:p>
          <a:p>
            <a:endParaRPr lang="en-US" dirty="0"/>
          </a:p>
        </p:txBody>
      </p:sp>
    </p:spTree>
    <p:extLst>
      <p:ext uri="{BB962C8B-B14F-4D97-AF65-F5344CB8AC3E}">
        <p14:creationId xmlns:p14="http://schemas.microsoft.com/office/powerpoint/2010/main" val="30140653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F2BD-FADB-110A-07ED-2D9EB562EF4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412F80D-E761-13C3-8537-B3768899A7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B61CD5-5FAC-6248-0C6C-E5CD8FA474E0}"/>
              </a:ext>
            </a:extLst>
          </p:cNvPr>
          <p:cNvSpPr>
            <a:spLocks noGrp="1"/>
          </p:cNvSpPr>
          <p:nvPr>
            <p:ph type="sldNum" sz="quarter" idx="7"/>
          </p:nvPr>
        </p:nvSpPr>
        <p:spPr/>
        <p:txBody>
          <a:bodyPr/>
          <a:lstStyle/>
          <a:p>
            <a:pPr marL="38100">
              <a:lnSpc>
                <a:spcPct val="100000"/>
              </a:lnSpc>
              <a:spcBef>
                <a:spcPts val="80"/>
              </a:spcBef>
            </a:pPr>
            <a:fld id="{81D60167-4931-47E6-BA6A-407CBD079E47}" type="slidenum">
              <a:rPr lang="en-US" spc="-25" smtClean="0"/>
              <a:t>2</a:t>
            </a:fld>
            <a:endParaRPr lang="en-US" spc="-25" dirty="0"/>
          </a:p>
        </p:txBody>
      </p:sp>
      <p:pic>
        <p:nvPicPr>
          <p:cNvPr id="6" name="Picture 5">
            <a:extLst>
              <a:ext uri="{FF2B5EF4-FFF2-40B4-BE49-F238E27FC236}">
                <a16:creationId xmlns:a16="http://schemas.microsoft.com/office/drawing/2014/main" id="{D233B23E-290C-14E2-6854-EB8A1C533C87}"/>
              </a:ext>
            </a:extLst>
          </p:cNvPr>
          <p:cNvPicPr>
            <a:picLocks noChangeAspect="1"/>
          </p:cNvPicPr>
          <p:nvPr/>
        </p:nvPicPr>
        <p:blipFill>
          <a:blip r:embed="rId2"/>
          <a:stretch>
            <a:fillRect/>
          </a:stretch>
        </p:blipFill>
        <p:spPr>
          <a:xfrm>
            <a:off x="-36997" y="0"/>
            <a:ext cx="9133781" cy="5143500"/>
          </a:xfrm>
          <a:prstGeom prst="rect">
            <a:avLst/>
          </a:prstGeom>
        </p:spPr>
      </p:pic>
      <p:sp>
        <p:nvSpPr>
          <p:cNvPr id="7" name="Rectangle: Rounded Corners 6">
            <a:extLst>
              <a:ext uri="{FF2B5EF4-FFF2-40B4-BE49-F238E27FC236}">
                <a16:creationId xmlns:a16="http://schemas.microsoft.com/office/drawing/2014/main" id="{CE10D281-0571-77C3-5F75-32B8FA371EE6}"/>
              </a:ext>
            </a:extLst>
          </p:cNvPr>
          <p:cNvSpPr/>
          <p:nvPr/>
        </p:nvSpPr>
        <p:spPr>
          <a:xfrm>
            <a:off x="5615873" y="1909720"/>
            <a:ext cx="2314322" cy="226577"/>
          </a:xfrm>
          <a:prstGeom prst="roundRect">
            <a:avLst/>
          </a:prstGeom>
          <a:noFill/>
          <a:ln>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3EE647E-55F6-5E13-961C-F4213DC2B976}"/>
              </a:ext>
            </a:extLst>
          </p:cNvPr>
          <p:cNvSpPr/>
          <p:nvPr/>
        </p:nvSpPr>
        <p:spPr>
          <a:xfrm>
            <a:off x="5615874" y="2927758"/>
            <a:ext cx="3108676" cy="587229"/>
          </a:xfrm>
          <a:prstGeom prst="roundRect">
            <a:avLst/>
          </a:prstGeom>
          <a:noFill/>
          <a:ln>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75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8A26-247D-95F0-7A6F-DFAA17CE5CD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E597BDF-0E49-B351-8ABA-EEF133DE7A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2D1513-B052-1276-BA6A-587CB583D630}"/>
              </a:ext>
            </a:extLst>
          </p:cNvPr>
          <p:cNvSpPr>
            <a:spLocks noGrp="1"/>
          </p:cNvSpPr>
          <p:nvPr>
            <p:ph type="sldNum" sz="quarter" idx="7"/>
          </p:nvPr>
        </p:nvSpPr>
        <p:spPr/>
        <p:txBody>
          <a:bodyPr/>
          <a:lstStyle/>
          <a:p>
            <a:pPr marL="38100">
              <a:lnSpc>
                <a:spcPct val="100000"/>
              </a:lnSpc>
              <a:spcBef>
                <a:spcPts val="80"/>
              </a:spcBef>
            </a:pPr>
            <a:fld id="{81D60167-4931-47E6-BA6A-407CBD079E47}" type="slidenum">
              <a:rPr lang="en-US" spc="-25" smtClean="0"/>
              <a:t>3</a:t>
            </a:fld>
            <a:endParaRPr lang="en-US" spc="-25" dirty="0"/>
          </a:p>
        </p:txBody>
      </p:sp>
      <p:pic>
        <p:nvPicPr>
          <p:cNvPr id="6" name="Picture 5">
            <a:extLst>
              <a:ext uri="{FF2B5EF4-FFF2-40B4-BE49-F238E27FC236}">
                <a16:creationId xmlns:a16="http://schemas.microsoft.com/office/drawing/2014/main" id="{CBE34E46-BAA2-442F-56E9-61E2EAE31FCD}"/>
              </a:ext>
            </a:extLst>
          </p:cNvPr>
          <p:cNvPicPr>
            <a:picLocks noChangeAspect="1"/>
          </p:cNvPicPr>
          <p:nvPr/>
        </p:nvPicPr>
        <p:blipFill>
          <a:blip r:embed="rId2"/>
          <a:stretch>
            <a:fillRect/>
          </a:stretch>
        </p:blipFill>
        <p:spPr>
          <a:xfrm>
            <a:off x="0" y="182968"/>
            <a:ext cx="9144000" cy="4777563"/>
          </a:xfrm>
          <a:prstGeom prst="rect">
            <a:avLst/>
          </a:prstGeom>
        </p:spPr>
      </p:pic>
      <p:sp>
        <p:nvSpPr>
          <p:cNvPr id="7" name="Rectangle: Rounded Corners 6">
            <a:extLst>
              <a:ext uri="{FF2B5EF4-FFF2-40B4-BE49-F238E27FC236}">
                <a16:creationId xmlns:a16="http://schemas.microsoft.com/office/drawing/2014/main" id="{29F8E2E5-7F5E-A6D2-7834-4CBB75CC1E7A}"/>
              </a:ext>
            </a:extLst>
          </p:cNvPr>
          <p:cNvSpPr/>
          <p:nvPr/>
        </p:nvSpPr>
        <p:spPr>
          <a:xfrm>
            <a:off x="226828" y="3561311"/>
            <a:ext cx="8761228" cy="819303"/>
          </a:xfrm>
          <a:prstGeom prst="roundRect">
            <a:avLst/>
          </a:prstGeom>
          <a:noFill/>
          <a:ln>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26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9D28-1EEE-B394-B991-A12FE54D8911}"/>
              </a:ext>
            </a:extLst>
          </p:cNvPr>
          <p:cNvSpPr>
            <a:spLocks noGrp="1"/>
          </p:cNvSpPr>
          <p:nvPr>
            <p:ph type="title"/>
          </p:nvPr>
        </p:nvSpPr>
        <p:spPr/>
        <p:txBody>
          <a:bodyPr/>
          <a:lstStyle/>
          <a:p>
            <a:r>
              <a:rPr lang="en-US" dirty="0"/>
              <a:t>Taxable Gift Card Processing</a:t>
            </a:r>
          </a:p>
        </p:txBody>
      </p:sp>
      <p:sp>
        <p:nvSpPr>
          <p:cNvPr id="3" name="Text Placeholder 2">
            <a:extLst>
              <a:ext uri="{FF2B5EF4-FFF2-40B4-BE49-F238E27FC236}">
                <a16:creationId xmlns:a16="http://schemas.microsoft.com/office/drawing/2014/main" id="{248C7512-E9A3-F5A1-C14D-4366A3E0A9C6}"/>
              </a:ext>
            </a:extLst>
          </p:cNvPr>
          <p:cNvSpPr>
            <a:spLocks noGrp="1"/>
          </p:cNvSpPr>
          <p:nvPr>
            <p:ph type="body" idx="1"/>
          </p:nvPr>
        </p:nvSpPr>
        <p:spPr/>
        <p:txBody>
          <a:bodyPr>
            <a:normAutofit/>
          </a:bodyPr>
          <a:lstStyle/>
          <a:p>
            <a:r>
              <a:rPr lang="en-US" sz="1600" b="1" dirty="0">
                <a:latin typeface="+mn-lt"/>
              </a:rPr>
              <a:t>Tracking and reporting: </a:t>
            </a:r>
          </a:p>
          <a:p>
            <a:r>
              <a:rPr lang="en-US" sz="1600" dirty="0">
                <a:latin typeface="+mn-lt"/>
              </a:rPr>
              <a:t>The preparer of the transaction will need to include the recipient’s name and occasion for the gift in the transaction to allow for the value to be tax reported to the employee receiving the gift. Please refer to this </a:t>
            </a:r>
            <a:r>
              <a:rPr lang="en-US" sz="1800" u="sng" dirty="0" err="1">
                <a:solidFill>
                  <a:srgbClr val="0563C1"/>
                </a:solidFill>
                <a:effectLst/>
                <a:latin typeface="Calibri" panose="020F0502020204030204" pitchFamily="34" charset="0"/>
                <a:ea typeface="DengXian" panose="02010600030101010101" pitchFamily="2" charset="-122"/>
                <a:hlinkClick r:id="rId2"/>
              </a:rPr>
              <a:t>Fingate</a:t>
            </a:r>
            <a:r>
              <a:rPr lang="en-US" sz="1800" u="sng" dirty="0">
                <a:solidFill>
                  <a:srgbClr val="0563C1"/>
                </a:solidFill>
                <a:effectLst/>
                <a:latin typeface="Calibri" panose="020F0502020204030204" pitchFamily="34" charset="0"/>
                <a:ea typeface="DengXian" panose="02010600030101010101" pitchFamily="2" charset="-122"/>
                <a:hlinkClick r:id="rId2"/>
              </a:rPr>
              <a:t> news article</a:t>
            </a:r>
            <a:r>
              <a:rPr lang="en-US" sz="1800" dirty="0">
                <a:effectLst/>
                <a:latin typeface="Calibri" panose="020F0502020204030204" pitchFamily="34" charset="0"/>
                <a:ea typeface="DengXian" panose="02010600030101010101" pitchFamily="2" charset="-122"/>
              </a:rPr>
              <a:t> </a:t>
            </a:r>
            <a:r>
              <a:rPr lang="en-US" sz="1600" dirty="0" err="1">
                <a:latin typeface="+mn-lt"/>
              </a:rPr>
              <a:t>Fingate</a:t>
            </a:r>
            <a:r>
              <a:rPr lang="en-US" sz="1600" dirty="0">
                <a:latin typeface="+mn-lt"/>
              </a:rPr>
              <a:t> news article for the full information, specifically “How should gifts be tracked and reported?” section.</a:t>
            </a:r>
          </a:p>
          <a:p>
            <a:r>
              <a:rPr lang="en-US" sz="1600" b="1" dirty="0">
                <a:latin typeface="+mn-lt"/>
              </a:rPr>
              <a:t>Payroll process: </a:t>
            </a:r>
          </a:p>
          <a:p>
            <a:r>
              <a:rPr lang="en-US" sz="1600" dirty="0">
                <a:latin typeface="+mn-lt"/>
              </a:rPr>
              <a:t>Once the reimbursement for your purchase of gift card has been processed, this taxable transaction will be reported to payroll and associated FICA (OASDI and MED) taxes will be deducted from the recipient’s upcoming paycheck. Employees will not receive any special tax documents that include the gift card amount. </a:t>
            </a:r>
          </a:p>
          <a:p>
            <a:endParaRPr lang="en-US" sz="1600" dirty="0">
              <a:latin typeface="+mn-lt"/>
            </a:endParaRPr>
          </a:p>
          <a:p>
            <a:endParaRPr lang="en-US" dirty="0"/>
          </a:p>
        </p:txBody>
      </p:sp>
      <p:sp>
        <p:nvSpPr>
          <p:cNvPr id="4" name="Slide Number Placeholder 3">
            <a:extLst>
              <a:ext uri="{FF2B5EF4-FFF2-40B4-BE49-F238E27FC236}">
                <a16:creationId xmlns:a16="http://schemas.microsoft.com/office/drawing/2014/main" id="{7B3FC130-8BE5-739C-9E8E-8471F267C7C9}"/>
              </a:ext>
            </a:extLst>
          </p:cNvPr>
          <p:cNvSpPr>
            <a:spLocks noGrp="1"/>
          </p:cNvSpPr>
          <p:nvPr>
            <p:ph type="sldNum" sz="quarter" idx="7"/>
          </p:nvPr>
        </p:nvSpPr>
        <p:spPr/>
        <p:txBody>
          <a:bodyPr/>
          <a:lstStyle/>
          <a:p>
            <a:pPr marL="38100">
              <a:lnSpc>
                <a:spcPct val="100000"/>
              </a:lnSpc>
              <a:spcBef>
                <a:spcPts val="80"/>
              </a:spcBef>
            </a:pPr>
            <a:fld id="{81D60167-4931-47E6-BA6A-407CBD079E47}" type="slidenum">
              <a:rPr lang="en-US" spc="-25" smtClean="0"/>
              <a:t>4</a:t>
            </a:fld>
            <a:endParaRPr lang="en-US" spc="-25" dirty="0"/>
          </a:p>
        </p:txBody>
      </p:sp>
    </p:spTree>
    <p:extLst>
      <p:ext uri="{BB962C8B-B14F-4D97-AF65-F5344CB8AC3E}">
        <p14:creationId xmlns:p14="http://schemas.microsoft.com/office/powerpoint/2010/main" val="354248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E4B2-320E-7478-73FD-8FFA221AB59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2198920-462C-4C91-21AA-5726A22E47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AB7807-F728-6ACA-9F40-1F713506CAAE}"/>
              </a:ext>
            </a:extLst>
          </p:cNvPr>
          <p:cNvSpPr>
            <a:spLocks noGrp="1"/>
          </p:cNvSpPr>
          <p:nvPr>
            <p:ph type="sldNum" sz="quarter" idx="7"/>
          </p:nvPr>
        </p:nvSpPr>
        <p:spPr/>
        <p:txBody>
          <a:bodyPr/>
          <a:lstStyle/>
          <a:p>
            <a:pPr marL="38100">
              <a:lnSpc>
                <a:spcPct val="100000"/>
              </a:lnSpc>
              <a:spcBef>
                <a:spcPts val="80"/>
              </a:spcBef>
            </a:pPr>
            <a:fld id="{81D60167-4931-47E6-BA6A-407CBD079E47}" type="slidenum">
              <a:rPr lang="en-US" spc="-25" smtClean="0"/>
              <a:t>5</a:t>
            </a:fld>
            <a:endParaRPr lang="en-US" spc="-25" dirty="0"/>
          </a:p>
        </p:txBody>
      </p:sp>
      <p:pic>
        <p:nvPicPr>
          <p:cNvPr id="6" name="Picture 5">
            <a:extLst>
              <a:ext uri="{FF2B5EF4-FFF2-40B4-BE49-F238E27FC236}">
                <a16:creationId xmlns:a16="http://schemas.microsoft.com/office/drawing/2014/main" id="{15BDABB7-2A63-FD20-8C95-7A86D8CFB103}"/>
              </a:ext>
            </a:extLst>
          </p:cNvPr>
          <p:cNvPicPr>
            <a:picLocks noChangeAspect="1"/>
          </p:cNvPicPr>
          <p:nvPr/>
        </p:nvPicPr>
        <p:blipFill>
          <a:blip r:embed="rId3"/>
          <a:stretch>
            <a:fillRect/>
          </a:stretch>
        </p:blipFill>
        <p:spPr>
          <a:xfrm>
            <a:off x="0" y="222152"/>
            <a:ext cx="9144000" cy="4699196"/>
          </a:xfrm>
          <a:prstGeom prst="rect">
            <a:avLst/>
          </a:prstGeom>
        </p:spPr>
      </p:pic>
      <p:sp>
        <p:nvSpPr>
          <p:cNvPr id="7" name="Rectangle: Rounded Corners 6">
            <a:extLst>
              <a:ext uri="{FF2B5EF4-FFF2-40B4-BE49-F238E27FC236}">
                <a16:creationId xmlns:a16="http://schemas.microsoft.com/office/drawing/2014/main" id="{7BB362E0-6797-D3CA-686D-09DC5484BEF2}"/>
              </a:ext>
            </a:extLst>
          </p:cNvPr>
          <p:cNvSpPr/>
          <p:nvPr/>
        </p:nvSpPr>
        <p:spPr>
          <a:xfrm>
            <a:off x="487362" y="2560521"/>
            <a:ext cx="3645159" cy="693042"/>
          </a:xfrm>
          <a:prstGeom prst="roundRect">
            <a:avLst/>
          </a:prstGeom>
          <a:noFill/>
          <a:ln>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25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8BA46E-C97E-BDFB-23A3-0C6411082A53}"/>
              </a:ext>
            </a:extLst>
          </p:cNvPr>
          <p:cNvPicPr>
            <a:picLocks noChangeAspect="1"/>
          </p:cNvPicPr>
          <p:nvPr/>
        </p:nvPicPr>
        <p:blipFill>
          <a:blip r:embed="rId2"/>
          <a:stretch>
            <a:fillRect/>
          </a:stretch>
        </p:blipFill>
        <p:spPr>
          <a:xfrm>
            <a:off x="0" y="85032"/>
            <a:ext cx="9144000" cy="4837564"/>
          </a:xfrm>
          <a:prstGeom prst="rect">
            <a:avLst/>
          </a:prstGeom>
        </p:spPr>
      </p:pic>
      <p:sp>
        <p:nvSpPr>
          <p:cNvPr id="4" name="Slide Number Placeholder 3">
            <a:extLst>
              <a:ext uri="{FF2B5EF4-FFF2-40B4-BE49-F238E27FC236}">
                <a16:creationId xmlns:a16="http://schemas.microsoft.com/office/drawing/2014/main" id="{F1AB7807-F728-6ACA-9F40-1F713506CAAE}"/>
              </a:ext>
            </a:extLst>
          </p:cNvPr>
          <p:cNvSpPr>
            <a:spLocks noGrp="1"/>
          </p:cNvSpPr>
          <p:nvPr>
            <p:ph type="sldNum" sz="quarter" idx="7"/>
          </p:nvPr>
        </p:nvSpPr>
        <p:spPr/>
        <p:txBody>
          <a:bodyPr/>
          <a:lstStyle/>
          <a:p>
            <a:pPr marL="38100">
              <a:lnSpc>
                <a:spcPct val="100000"/>
              </a:lnSpc>
              <a:spcBef>
                <a:spcPts val="80"/>
              </a:spcBef>
            </a:pPr>
            <a:fld id="{81D60167-4931-47E6-BA6A-407CBD079E47}" type="slidenum">
              <a:rPr lang="en-US" spc="-25" smtClean="0"/>
              <a:t>6</a:t>
            </a:fld>
            <a:endParaRPr lang="en-US" spc="-25" dirty="0"/>
          </a:p>
        </p:txBody>
      </p:sp>
      <p:sp>
        <p:nvSpPr>
          <p:cNvPr id="8" name="Rectangle: Rounded Corners 7">
            <a:extLst>
              <a:ext uri="{FF2B5EF4-FFF2-40B4-BE49-F238E27FC236}">
                <a16:creationId xmlns:a16="http://schemas.microsoft.com/office/drawing/2014/main" id="{4CFFF111-F6BC-94F4-C251-29973E7D2930}"/>
              </a:ext>
            </a:extLst>
          </p:cNvPr>
          <p:cNvSpPr/>
          <p:nvPr/>
        </p:nvSpPr>
        <p:spPr>
          <a:xfrm>
            <a:off x="7145079" y="3375684"/>
            <a:ext cx="1942214" cy="1380614"/>
          </a:xfrm>
          <a:prstGeom prst="roundRect">
            <a:avLst/>
          </a:prstGeom>
          <a:noFill/>
          <a:ln>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2299"/>
      </p:ext>
    </p:extLst>
  </p:cSld>
  <p:clrMapOvr>
    <a:masterClrMapping/>
  </p:clrMapOvr>
</p:sld>
</file>

<file path=ppt/theme/theme1.xml><?xml version="1.0" encoding="utf-8"?>
<a:theme xmlns:a="http://schemas.openxmlformats.org/drawingml/2006/main"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3981</TotalTime>
  <Words>157</Words>
  <Application>Microsoft Office PowerPoint</Application>
  <PresentationFormat>On-screen Show (16:9)</PresentationFormat>
  <Paragraphs>17</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Source Sans 3 Semibold</vt:lpstr>
      <vt:lpstr>Source Sans Pro</vt:lpstr>
      <vt:lpstr>Arial</vt:lpstr>
      <vt:lpstr>Source Sans Pro SemiBold</vt:lpstr>
      <vt:lpstr>Source Sans 3</vt:lpstr>
      <vt:lpstr>Calibri</vt:lpstr>
      <vt:lpstr>SourceSansPro-SemiBold</vt:lpstr>
      <vt:lpstr>Wingdings</vt:lpstr>
      <vt:lpstr>Noto Sans Symbols</vt:lpstr>
      <vt:lpstr>SU_Preso_16x9_v6</vt:lpstr>
      <vt:lpstr>PowerPoint Presentation</vt:lpstr>
      <vt:lpstr>Topics</vt:lpstr>
      <vt:lpstr>PowerPoint Presentation</vt:lpstr>
      <vt:lpstr>PowerPoint Presentation</vt:lpstr>
      <vt:lpstr>Taxable Gift Card Processing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VPDoR FY23 Booked Budget Process Kickoff Session</dc:title>
  <dc:creator>Serena Rao</dc:creator>
  <cp:lastModifiedBy>Xing Ding Chang</cp:lastModifiedBy>
  <cp:revision>124</cp:revision>
  <cp:lastPrinted>2023-08-29T17:11:14Z</cp:lastPrinted>
  <dcterms:created xsi:type="dcterms:W3CDTF">2020-04-05T21:18:33Z</dcterms:created>
  <dcterms:modified xsi:type="dcterms:W3CDTF">2023-10-25T01:27:38Z</dcterms:modified>
</cp:coreProperties>
</file>