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7"/>
  </p:notesMasterIdLst>
  <p:sldIdLst>
    <p:sldId id="319" r:id="rId2"/>
    <p:sldId id="344" r:id="rId3"/>
    <p:sldId id="339" r:id="rId4"/>
    <p:sldId id="333" r:id="rId5"/>
    <p:sldId id="334" r:id="rId6"/>
  </p:sldIdLst>
  <p:sldSz cx="9144000" cy="5143500" type="screen16x9"/>
  <p:notesSz cx="7010400" cy="9236075"/>
  <p:embeddedFontLst>
    <p:embeddedFont>
      <p:font typeface="Arial Black" panose="020B0A04020102020204" pitchFamily="34" charset="0"/>
      <p:bold r:id="rId8"/>
    </p:embeddedFont>
    <p:embeddedFont>
      <p:font typeface="Calibri" panose="020F0502020204030204" pitchFamily="34" charset="0"/>
      <p:regular r:id="rId9"/>
      <p:bold r:id="rId10"/>
      <p:italic r:id="rId11"/>
      <p:boldItalic r:id="rId12"/>
    </p:embeddedFont>
    <p:embeddedFont>
      <p:font typeface="Noto Sans Symbols" panose="020B0604020202020204" charset="0"/>
      <p:regular r:id="rId13"/>
    </p:embeddedFont>
    <p:embeddedFont>
      <p:font typeface="Source Sans Pro" panose="020B0503030403020204" pitchFamily="34" charset="0"/>
      <p:regular r:id="rId14"/>
      <p:bold r:id="rId15"/>
      <p:italic r:id="rId16"/>
      <p:boldItalic r:id="rId17"/>
    </p:embeddedFont>
    <p:embeddedFont>
      <p:font typeface="Source Sans Pro SemiBold" panose="020B0603030403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7262CEF-37F4-4F14-8FED-441239D3FF12}">
          <p14:sldIdLst>
            <p14:sldId id="319"/>
          </p14:sldIdLst>
        </p14:section>
        <p14:section name="budget system" id="{B6AC1E19-7A70-4B1C-9095-20C82C9EC3F5}">
          <p14:sldIdLst>
            <p14:sldId id="344"/>
            <p14:sldId id="339"/>
            <p14:sldId id="333"/>
            <p14:sldId id="334"/>
          </p14:sldIdLst>
        </p14:section>
      </p14:sectionLst>
    </p:ext>
    <p:ext uri="{EFAFB233-063F-42B5-8137-9DF3F51BA10A}">
      <p15:sldGuideLst xmlns:p15="http://schemas.microsoft.com/office/powerpoint/2012/main">
        <p15:guide id="1" orient="horz" pos="468">
          <p15:clr>
            <a:srgbClr val="A4A3A4"/>
          </p15:clr>
        </p15:guide>
        <p15:guide id="2" pos="81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ggQqZjjsd0HUznax4JQqSC5xHwN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1A77A8-BB83-677C-094F-602993718BA6}" name="Neil Hamilton" initials="NH" userId="4M3tn1mZZeroN0yRQbNagGqhyNghTv9EmUl6gL1ucXQ=" providerId="None"/>
  <p188:author id="{1102BDE8-9068-51B2-2491-E42F288D8AA9}" name="Kulneet S Homidi" initials="KSH" userId="S::khomidi@stanford.edu::24ff6ed6-143d-4c57-b146-8e70860a56d8" providerId="AD"/>
  <p188:author id="{9B7234ED-5126-F32D-AEDD-9D1B451EE02D}" name="mark rickey" initials="mr" userId="oP7MN0jVhIBaIdjGueRrRKiD1btJwKJMocjuVIsl/Ew="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58" autoAdjust="0"/>
  </p:normalViewPr>
  <p:slideViewPr>
    <p:cSldViewPr snapToGrid="0">
      <p:cViewPr varScale="1">
        <p:scale>
          <a:sx n="76" d="100"/>
          <a:sy n="76" d="100"/>
        </p:scale>
        <p:origin x="928" y="52"/>
      </p:cViewPr>
      <p:guideLst>
        <p:guide orient="horz" pos="468"/>
        <p:guide pos="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8.fntdata"/><Relationship Id="rId57" Type="http://schemas.microsoft.com/office/2018/10/relationships/authors" Target="authors.xml"/><Relationship Id="rId10" Type="http://schemas.openxmlformats.org/officeDocument/2006/relationships/font" Target="fonts/font3.fntdata"/><Relationship Id="rId19" Type="http://schemas.openxmlformats.org/officeDocument/2006/relationships/font" Target="fonts/font12.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5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1804"/>
          </a:xfrm>
          <a:prstGeom prst="rect">
            <a:avLst/>
          </a:prstGeom>
          <a:noFill/>
          <a:ln>
            <a:noFill/>
          </a:ln>
        </p:spPr>
        <p:txBody>
          <a:bodyPr spcFirstLastPara="1" wrap="square" lIns="92815" tIns="46395" rIns="92815" bIns="4639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 name="Google Shape;4;n"/>
          <p:cNvSpPr txBox="1">
            <a:spLocks noGrp="1"/>
          </p:cNvSpPr>
          <p:nvPr>
            <p:ph type="dt" idx="10"/>
          </p:nvPr>
        </p:nvSpPr>
        <p:spPr>
          <a:xfrm>
            <a:off x="3970938" y="0"/>
            <a:ext cx="3037840" cy="461804"/>
          </a:xfrm>
          <a:prstGeom prst="rect">
            <a:avLst/>
          </a:prstGeom>
          <a:noFill/>
          <a:ln>
            <a:noFill/>
          </a:ln>
        </p:spPr>
        <p:txBody>
          <a:bodyPr spcFirstLastPara="1" wrap="square" lIns="92815" tIns="46395" rIns="92815" bIns="4639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 name="Google Shape;5;n"/>
          <p:cNvSpPr>
            <a:spLocks noGrp="1" noRot="1" noChangeAspect="1"/>
          </p:cNvSpPr>
          <p:nvPr>
            <p:ph type="sldImg" idx="3"/>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387136"/>
            <a:ext cx="5608320" cy="4156234"/>
          </a:xfrm>
          <a:prstGeom prst="rect">
            <a:avLst/>
          </a:prstGeom>
          <a:noFill/>
          <a:ln>
            <a:noFill/>
          </a:ln>
        </p:spPr>
        <p:txBody>
          <a:bodyPr spcFirstLastPara="1" wrap="square" lIns="92815" tIns="46395" rIns="92815" bIns="46395"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8"/>
            <a:ext cx="3037840" cy="461804"/>
          </a:xfrm>
          <a:prstGeom prst="rect">
            <a:avLst/>
          </a:prstGeom>
          <a:noFill/>
          <a:ln>
            <a:noFill/>
          </a:ln>
        </p:spPr>
        <p:txBody>
          <a:bodyPr spcFirstLastPara="1" wrap="square" lIns="92815" tIns="46395" rIns="92815" bIns="4639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 name="Google Shape;8;n"/>
          <p:cNvSpPr txBox="1">
            <a:spLocks noGrp="1"/>
          </p:cNvSpPr>
          <p:nvPr>
            <p:ph type="sldNum" idx="12"/>
          </p:nvPr>
        </p:nvSpPr>
        <p:spPr>
          <a:xfrm>
            <a:off x="3970938" y="8772668"/>
            <a:ext cx="3037840" cy="461804"/>
          </a:xfrm>
          <a:prstGeom prst="rect">
            <a:avLst/>
          </a:prstGeom>
          <a:noFill/>
          <a:ln>
            <a:noFill/>
          </a:ln>
        </p:spPr>
        <p:txBody>
          <a:bodyPr spcFirstLastPara="1" wrap="square" lIns="92815" tIns="46395" rIns="92815" bIns="46395"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lgn="l">
              <a:lnSpc>
                <a:spcPct val="150000"/>
              </a:lnSpc>
              <a:spcBef>
                <a:spcPts val="0"/>
              </a:spcBef>
              <a:spcAft>
                <a:spcPts val="0"/>
              </a:spcAft>
            </a:pPr>
            <a:r>
              <a:rPr lang="en-US" sz="1200" dirty="0">
                <a:solidFill>
                  <a:schemeClr val="tx1"/>
                </a:solidFill>
                <a:effectLst/>
              </a:rPr>
              <a:t>In FY23, the project team, along with five budget units, concluded its in-depth discovery and proof of concept stages, culminating in the selection of Oracle’s Cloud Enterprise Performance Management suite (EPM) to provide the technical solution. The project now moves to the implementation phase, which will span across the next two fiscal years. </a:t>
            </a:r>
          </a:p>
          <a:p>
            <a:pPr marL="0" marR="0" algn="l">
              <a:lnSpc>
                <a:spcPct val="125000"/>
              </a:lnSpc>
              <a:spcBef>
                <a:spcPts val="0"/>
              </a:spcBef>
              <a:spcAft>
                <a:spcPts val="0"/>
              </a:spcAft>
            </a:pPr>
            <a:br>
              <a:rPr lang="en-US" sz="1200" dirty="0">
                <a:solidFill>
                  <a:schemeClr val="tx1"/>
                </a:solidFill>
                <a:effectLst/>
              </a:rPr>
            </a:br>
            <a:r>
              <a:rPr lang="en-US" sz="1200" dirty="0">
                <a:solidFill>
                  <a:schemeClr val="tx1"/>
                </a:solidFill>
                <a:effectLst/>
              </a:rPr>
              <a:t>How to participate</a:t>
            </a:r>
          </a:p>
          <a:p>
            <a:pPr marL="0" marR="0" algn="l">
              <a:lnSpc>
                <a:spcPct val="150000"/>
              </a:lnSpc>
              <a:spcBef>
                <a:spcPts val="0"/>
              </a:spcBef>
              <a:spcAft>
                <a:spcPts val="0"/>
              </a:spcAft>
            </a:pPr>
            <a:r>
              <a:rPr lang="en-US" sz="1200" dirty="0">
                <a:solidFill>
                  <a:schemeClr val="tx1"/>
                </a:solidFill>
                <a:effectLst/>
              </a:rPr>
              <a:t>Starting in October, Workgroups include, but are not limited to: </a:t>
            </a:r>
          </a:p>
          <a:p>
            <a:pPr marL="0" marR="0" algn="l">
              <a:lnSpc>
                <a:spcPct val="150000"/>
              </a:lnSpc>
              <a:spcBef>
                <a:spcPts val="0"/>
              </a:spcBef>
              <a:spcAft>
                <a:spcPts val="0"/>
              </a:spcAft>
            </a:pPr>
            <a:r>
              <a:rPr lang="en-US" sz="1200" dirty="0">
                <a:solidFill>
                  <a:schemeClr val="tx1"/>
                </a:solidFill>
                <a:effectLst/>
              </a:rPr>
              <a:t>Participating in these workgroups will require a time commitment of about </a:t>
            </a:r>
            <a:r>
              <a:rPr lang="en-US" sz="1200" u="sng" dirty="0">
                <a:solidFill>
                  <a:schemeClr val="tx1"/>
                </a:solidFill>
                <a:effectLst/>
              </a:rPr>
              <a:t>15-17 hours </a:t>
            </a:r>
            <a:r>
              <a:rPr lang="en-US" sz="1200" dirty="0">
                <a:solidFill>
                  <a:schemeClr val="tx1"/>
                </a:solidFill>
                <a:effectLst/>
              </a:rPr>
              <a:t>over a specific period of time, usually two to three months. Participants will join the implementation vendor and other project team members in working sessions to provide input and test system functionality. </a:t>
            </a:r>
            <a:endParaRPr lang="en-US" sz="1200" dirty="0">
              <a:solidFill>
                <a:schemeClr val="tx1"/>
              </a:solidFill>
              <a:effectLst/>
              <a:latin typeface="Calibri" panose="020F0502020204030204" pitchFamily="34" charset="0"/>
              <a:ea typeface="DengXian" panose="02010600030101010101" pitchFamily="2" charset="-122"/>
            </a:endParaRPr>
          </a:p>
          <a:p>
            <a:pPr marL="0" marR="0" algn="l">
              <a:lnSpc>
                <a:spcPct val="150000"/>
              </a:lnSpc>
              <a:spcBef>
                <a:spcPts val="0"/>
              </a:spcBef>
              <a:spcAft>
                <a:spcPts val="0"/>
              </a:spcAft>
            </a:pPr>
            <a:endParaRPr lang="en-US" sz="1200" dirty="0">
              <a:solidFill>
                <a:schemeClr val="tx1"/>
              </a:solidFill>
              <a:effectLst/>
            </a:endParaRPr>
          </a:p>
          <a:p>
            <a:pPr marL="0" marR="0" algn="l">
              <a:lnSpc>
                <a:spcPct val="125000"/>
              </a:lnSpc>
              <a:spcBef>
                <a:spcPts val="0"/>
              </a:spcBef>
              <a:spcAft>
                <a:spcPts val="0"/>
              </a:spcAft>
            </a:pPr>
            <a:br>
              <a:rPr lang="en-US" sz="1200" dirty="0">
                <a:solidFill>
                  <a:schemeClr val="tx1"/>
                </a:solidFill>
                <a:effectLst/>
              </a:rPr>
            </a:br>
            <a:endParaRPr lang="en-US" sz="1200" dirty="0">
              <a:solidFill>
                <a:schemeClr val="tx1"/>
              </a:solidFill>
              <a:effectLst/>
              <a:latin typeface="Calibri" panose="020F0502020204030204" pitchFamily="34" charset="0"/>
              <a:ea typeface="DengXian" panose="02010600030101010101" pitchFamily="2" charset="-122"/>
            </a:endParaRPr>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7077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020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948776" y="359541"/>
            <a:ext cx="7707862" cy="488024"/>
          </a:xfrm>
          <a:prstGeom prst="rect">
            <a:avLst/>
          </a:prstGeom>
          <a:noFill/>
          <a:ln>
            <a:noFill/>
          </a:ln>
        </p:spPr>
        <p:txBody>
          <a:bodyPr spcFirstLastPara="1" wrap="square" lIns="0" tIns="45700" rIns="91425" bIns="45700" anchor="b" anchorCtr="0">
            <a:noAutofit/>
          </a:bodyPr>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955677" y="908685"/>
            <a:ext cx="7700963" cy="3759042"/>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360"/>
              </a:spcBef>
              <a:spcAft>
                <a:spcPts val="0"/>
              </a:spcAft>
              <a:buSzPts val="1800"/>
              <a:buFont typeface="Arial"/>
              <a:buNone/>
              <a:defRPr/>
            </a:lvl2pPr>
            <a:lvl3pPr marL="1371600" lvl="2" indent="-228600" algn="l">
              <a:lnSpc>
                <a:spcPct val="100000"/>
              </a:lnSpc>
              <a:spcBef>
                <a:spcPts val="360"/>
              </a:spcBef>
              <a:spcAft>
                <a:spcPts val="0"/>
              </a:spcAft>
              <a:buSzPts val="1836"/>
              <a:buNone/>
              <a:defRPr/>
            </a:lvl3pPr>
            <a:lvl4pPr marL="1828800" lvl="3" indent="-228600" algn="l">
              <a:lnSpc>
                <a:spcPct val="100000"/>
              </a:lnSpc>
              <a:spcBef>
                <a:spcPts val="360"/>
              </a:spcBef>
              <a:spcAft>
                <a:spcPts val="0"/>
              </a:spcAft>
              <a:buSzPts val="1800"/>
              <a:buNone/>
              <a:defRPr/>
            </a:lvl4pPr>
            <a:lvl5pPr marL="2286000" lvl="4" indent="-228600" algn="l">
              <a:lnSpc>
                <a:spcPct val="100000"/>
              </a:lnSpc>
              <a:spcBef>
                <a:spcPts val="360"/>
              </a:spcBef>
              <a:spcAft>
                <a:spcPts val="0"/>
              </a:spcAft>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Horizontal">
  <p:cSld name="Two Content Horizontal">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948776" y="359541"/>
            <a:ext cx="7707862" cy="488024"/>
          </a:xfrm>
          <a:prstGeom prst="rect">
            <a:avLst/>
          </a:prstGeom>
          <a:noFill/>
          <a:ln>
            <a:noFill/>
          </a:ln>
        </p:spPr>
        <p:txBody>
          <a:bodyPr spcFirstLastPara="1" wrap="square" lIns="0" tIns="45700" rIns="91425" bIns="45700" anchor="b" anchorCtr="0">
            <a:noAutofit/>
          </a:bodyPr>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948777" y="908685"/>
            <a:ext cx="7707862" cy="181660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 name="Google Shape;43;p27"/>
          <p:cNvSpPr txBox="1">
            <a:spLocks noGrp="1"/>
          </p:cNvSpPr>
          <p:nvPr>
            <p:ph type="body" idx="2"/>
          </p:nvPr>
        </p:nvSpPr>
        <p:spPr>
          <a:xfrm>
            <a:off x="949327" y="2841313"/>
            <a:ext cx="7707313" cy="181660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948776" y="359541"/>
            <a:ext cx="7707862" cy="488024"/>
          </a:xfrm>
          <a:prstGeom prst="rect">
            <a:avLst/>
          </a:prstGeom>
          <a:noFill/>
          <a:ln>
            <a:noFill/>
          </a:ln>
        </p:spPr>
        <p:txBody>
          <a:bodyPr spcFirstLastPara="1" wrap="square" lIns="0" tIns="45700" rIns="91425" bIns="45700" anchor="b" anchorCtr="0">
            <a:noAutofit/>
          </a:bodyPr>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949327" y="908686"/>
            <a:ext cx="3787775" cy="1823085"/>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29"/>
          <p:cNvSpPr txBox="1">
            <a:spLocks noGrp="1"/>
          </p:cNvSpPr>
          <p:nvPr>
            <p:ph type="body" idx="2"/>
          </p:nvPr>
        </p:nvSpPr>
        <p:spPr>
          <a:xfrm>
            <a:off x="955677" y="2840613"/>
            <a:ext cx="3781425" cy="1827114"/>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4876800" y="908686"/>
            <a:ext cx="3779838" cy="1823085"/>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 name="Google Shape;49;p29"/>
          <p:cNvSpPr txBox="1">
            <a:spLocks noGrp="1"/>
          </p:cNvSpPr>
          <p:nvPr>
            <p:ph type="body" idx="4"/>
          </p:nvPr>
        </p:nvSpPr>
        <p:spPr>
          <a:xfrm>
            <a:off x="4876800" y="2840613"/>
            <a:ext cx="3779838" cy="1827114"/>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262626"/>
                </a:solidFill>
                <a:latin typeface="Source Sans 3 Semibold"/>
                <a:cs typeface="Source Sans 3 Semibold"/>
              </a:defRPr>
            </a:lvl1pPr>
          </a:lstStyle>
          <a:p>
            <a:endParaRPr/>
          </a:p>
        </p:txBody>
      </p:sp>
      <p:sp>
        <p:nvSpPr>
          <p:cNvPr id="3" name="Holder 3"/>
          <p:cNvSpPr>
            <a:spLocks noGrp="1"/>
          </p:cNvSpPr>
          <p:nvPr>
            <p:ph type="body" idx="1"/>
          </p:nvPr>
        </p:nvSpPr>
        <p:spPr/>
        <p:txBody>
          <a:bodyPr lIns="0" tIns="0" rIns="0" bIns="0"/>
          <a:lstStyle>
            <a:lvl1pPr>
              <a:defRPr sz="1200" b="0" i="0">
                <a:solidFill>
                  <a:schemeClr val="tx1"/>
                </a:solidFill>
                <a:latin typeface="Source Sans 3"/>
                <a:cs typeface="Source Sans 3"/>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6" name="Holder 6"/>
          <p:cNvSpPr>
            <a:spLocks noGrp="1"/>
          </p:cNvSpPr>
          <p:nvPr>
            <p:ph type="sldNum" sz="quarter" idx="7"/>
          </p:nvPr>
        </p:nvSpPr>
        <p:spPr/>
        <p:txBody>
          <a:bodyPr lIns="0" tIns="0" rIns="0" bIns="0"/>
          <a:lstStyle>
            <a:lvl1pPr>
              <a:defRPr sz="1000" b="0" i="0">
                <a:solidFill>
                  <a:srgbClr val="262626"/>
                </a:solidFill>
                <a:latin typeface="Source Sans 3"/>
                <a:cs typeface="Source Sans 3"/>
              </a:defRPr>
            </a:lvl1pPr>
          </a:lstStyle>
          <a:p>
            <a:pPr marL="38100">
              <a:lnSpc>
                <a:spcPct val="100000"/>
              </a:lnSpc>
              <a:spcBef>
                <a:spcPts val="80"/>
              </a:spcBef>
            </a:pPr>
            <a:fld id="{81D60167-4931-47E6-BA6A-407CBD079E47}" type="slidenum">
              <a:rPr spc="-25" dirty="0"/>
              <a:t>‹#›</a:t>
            </a:fld>
            <a:endParaRPr spc="-25" dirty="0"/>
          </a:p>
        </p:txBody>
      </p:sp>
    </p:spTree>
    <p:extLst>
      <p:ext uri="{BB962C8B-B14F-4D97-AF65-F5344CB8AC3E}">
        <p14:creationId xmlns:p14="http://schemas.microsoft.com/office/powerpoint/2010/main" val="1940416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949325" y="358775"/>
            <a:ext cx="7707313" cy="488950"/>
          </a:xfrm>
          <a:prstGeom prst="rect">
            <a:avLst/>
          </a:prstGeom>
          <a:noFill/>
          <a:ln>
            <a:noFill/>
          </a:ln>
        </p:spPr>
        <p:txBody>
          <a:bodyPr spcFirstLastPara="1" wrap="square" lIns="0" tIns="45700" rIns="91425" bIns="45700" anchor="b" anchorCtr="0">
            <a:noAutofit/>
          </a:bodyPr>
          <a:lstStyle>
            <a:lvl1pPr marR="0" lvl="0"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Arial"/>
                <a:ea typeface="Arial"/>
                <a:cs typeface="Arial"/>
                <a:sym typeface="Arial"/>
              </a:defRPr>
            </a:lvl1pPr>
            <a:lvl2pPr marR="0" lvl="1"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Source Sans Pro SemiBold"/>
                <a:ea typeface="Source Sans Pro SemiBold"/>
                <a:cs typeface="Source Sans Pro SemiBold"/>
                <a:sym typeface="Source Sans Pro SemiBold"/>
              </a:defRPr>
            </a:lvl6pPr>
            <a:lvl7pPr marR="0" lvl="6"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Source Sans Pro SemiBold"/>
                <a:ea typeface="Source Sans Pro SemiBold"/>
                <a:cs typeface="Source Sans Pro SemiBold"/>
                <a:sym typeface="Source Sans Pro SemiBold"/>
              </a:defRPr>
            </a:lvl7pPr>
            <a:lvl8pPr marR="0" lvl="7"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Source Sans Pro SemiBold"/>
                <a:ea typeface="Source Sans Pro SemiBold"/>
                <a:cs typeface="Source Sans Pro SemiBold"/>
                <a:sym typeface="Source Sans Pro SemiBold"/>
              </a:defRPr>
            </a:lvl8pPr>
            <a:lvl9pPr marR="0" lvl="8"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Source Sans Pro SemiBold"/>
                <a:ea typeface="Source Sans Pro SemiBold"/>
                <a:cs typeface="Source Sans Pro SemiBold"/>
                <a:sym typeface="Source Sans Pro SemiBold"/>
              </a:defRPr>
            </a:lvl9pPr>
          </a:lstStyle>
          <a:p>
            <a:endParaRPr/>
          </a:p>
        </p:txBody>
      </p:sp>
      <p:sp>
        <p:nvSpPr>
          <p:cNvPr id="11" name="Google Shape;11;p21"/>
          <p:cNvSpPr txBox="1">
            <a:spLocks noGrp="1"/>
          </p:cNvSpPr>
          <p:nvPr>
            <p:ph type="body" idx="1"/>
          </p:nvPr>
        </p:nvSpPr>
        <p:spPr>
          <a:xfrm>
            <a:off x="949325" y="903288"/>
            <a:ext cx="7707313" cy="3763962"/>
          </a:xfrm>
          <a:prstGeom prst="rect">
            <a:avLst/>
          </a:prstGeom>
          <a:noFill/>
          <a:ln>
            <a:noFill/>
          </a:ln>
        </p:spPr>
        <p:txBody>
          <a:bodyPr spcFirstLastPara="1" wrap="square" lIns="0" tIns="45700" rIns="0"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lt2"/>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45186" algn="l" rtl="0">
              <a:lnSpc>
                <a:spcPct val="100000"/>
              </a:lnSpc>
              <a:spcBef>
                <a:spcPts val="360"/>
              </a:spcBef>
              <a:spcAft>
                <a:spcPts val="0"/>
              </a:spcAft>
              <a:buClr>
                <a:schemeClr val="lt2"/>
              </a:buClr>
              <a:buSzPts val="1836"/>
              <a:buFont typeface="Source Sans Pro"/>
              <a:buChar char="›"/>
              <a:defRPr sz="1800" b="0" i="0" u="none" strike="noStrike" cap="none">
                <a:solidFill>
                  <a:srgbClr val="595959"/>
                </a:solidFill>
                <a:latin typeface="Arial"/>
                <a:ea typeface="Arial"/>
                <a:cs typeface="Arial"/>
                <a:sym typeface="Arial"/>
              </a:defRPr>
            </a:lvl3pPr>
            <a:lvl4pPr marL="1828800" marR="0" lvl="3" indent="-342900" algn="l" rtl="0">
              <a:lnSpc>
                <a:spcPct val="100000"/>
              </a:lnSpc>
              <a:spcBef>
                <a:spcPts val="360"/>
              </a:spcBef>
              <a:spcAft>
                <a:spcPts val="0"/>
              </a:spcAft>
              <a:buClr>
                <a:schemeClr val="lt2"/>
              </a:buClr>
              <a:buSzPts val="1800"/>
              <a:buFont typeface="Arial"/>
              <a:buChar char="•"/>
              <a:defRPr sz="1800" b="0" i="0" u="none" strike="noStrike" cap="none">
                <a:solidFill>
                  <a:srgbClr val="595959"/>
                </a:solidFill>
                <a:latin typeface="Arial"/>
                <a:ea typeface="Arial"/>
                <a:cs typeface="Arial"/>
                <a:sym typeface="Arial"/>
              </a:defRPr>
            </a:lvl4pPr>
            <a:lvl5pPr marL="2286000" marR="0" lvl="4" indent="-342900" algn="l" rtl="0">
              <a:lnSpc>
                <a:spcPct val="100000"/>
              </a:lnSpc>
              <a:spcBef>
                <a:spcPts val="360"/>
              </a:spcBef>
              <a:spcAft>
                <a:spcPts val="0"/>
              </a:spcAft>
              <a:buClr>
                <a:schemeClr val="lt2"/>
              </a:buClr>
              <a:buSzPts val="1800"/>
              <a:buFont typeface="Source Sans Pro"/>
              <a:buChar char="–"/>
              <a:defRPr sz="1800" b="0" i="0" u="none" strike="noStrike" cap="none">
                <a:solidFill>
                  <a:srgbClr val="595959"/>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12" name="Google Shape;12;p21"/>
          <p:cNvSpPr/>
          <p:nvPr/>
        </p:nvSpPr>
        <p:spPr>
          <a:xfrm>
            <a:off x="0" y="0"/>
            <a:ext cx="457200" cy="5149850"/>
          </a:xfrm>
          <a:prstGeom prst="rect">
            <a:avLst/>
          </a:prstGeom>
          <a:solidFill>
            <a:srgbClr val="8C1515"/>
          </a:solidFill>
          <a:ln w="9525" cap="flat" cmpd="sng">
            <a:solidFill>
              <a:srgbClr val="8C15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 name="Google Shape;13;p21"/>
          <p:cNvPicPr preferRelativeResize="0"/>
          <p:nvPr/>
        </p:nvPicPr>
        <p:blipFill rotWithShape="1">
          <a:blip r:embed="rId6">
            <a:alphaModFix/>
          </a:blip>
          <a:srcRect/>
          <a:stretch/>
        </p:blipFill>
        <p:spPr>
          <a:xfrm>
            <a:off x="7343039" y="4667250"/>
            <a:ext cx="1805723" cy="472054"/>
          </a:xfrm>
          <a:prstGeom prst="rect">
            <a:avLst/>
          </a:prstGeom>
          <a:noFill/>
          <a:ln>
            <a:noFill/>
          </a:ln>
        </p:spPr>
      </p:pic>
      <p:sp>
        <p:nvSpPr>
          <p:cNvPr id="14" name="Google Shape;14;p21"/>
          <p:cNvSpPr txBox="1"/>
          <p:nvPr/>
        </p:nvSpPr>
        <p:spPr>
          <a:xfrm>
            <a:off x="60325" y="7938"/>
            <a:ext cx="457200" cy="457200"/>
          </a:xfrm>
          <a:prstGeom prst="rect">
            <a:avLst/>
          </a:prstGeom>
          <a:noFill/>
          <a:ln>
            <a:noFill/>
          </a:ln>
        </p:spPr>
        <p:txBody>
          <a:bodyPr spcFirstLastPara="1" wrap="square" lIns="45700" tIns="0" rIns="45700" bIns="0" anchor="ctr" anchorCtr="1">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Arial"/>
                <a:ea typeface="Arial"/>
                <a:cs typeface="Arial"/>
                <a:sym typeface="Arial"/>
              </a:rPr>
              <a:t>‹#›</a:t>
            </a:fld>
            <a:endParaRPr sz="10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 id="2147483656" r:id="rId3"/>
    <p:sldLayoutId id="2147483658"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419CAD-8ACC-99EC-5B70-28A1A0D92895}"/>
              </a:ext>
            </a:extLst>
          </p:cNvPr>
          <p:cNvSpPr>
            <a:spLocks noGrp="1"/>
          </p:cNvSpPr>
          <p:nvPr>
            <p:ph type="body" idx="1"/>
          </p:nvPr>
        </p:nvSpPr>
        <p:spPr>
          <a:xfrm>
            <a:off x="1649817" y="1957039"/>
            <a:ext cx="6686463" cy="1311942"/>
          </a:xfrm>
        </p:spPr>
        <p:txBody>
          <a:bodyPr>
            <a:normAutofit/>
          </a:bodyPr>
          <a:lstStyle/>
          <a:p>
            <a:r>
              <a:rPr lang="en-US" sz="4400" b="1" dirty="0" err="1"/>
              <a:t>VPDoR</a:t>
            </a:r>
            <a:r>
              <a:rPr lang="en-US" sz="4400" b="1" dirty="0"/>
              <a:t> Finance Update </a:t>
            </a:r>
          </a:p>
        </p:txBody>
      </p:sp>
      <p:sp>
        <p:nvSpPr>
          <p:cNvPr id="4" name="Text Placeholder 3">
            <a:extLst>
              <a:ext uri="{FF2B5EF4-FFF2-40B4-BE49-F238E27FC236}">
                <a16:creationId xmlns:a16="http://schemas.microsoft.com/office/drawing/2014/main" id="{00203DBB-15F2-1696-7E32-70ABAAA1E92C}"/>
              </a:ext>
            </a:extLst>
          </p:cNvPr>
          <p:cNvSpPr>
            <a:spLocks noGrp="1"/>
          </p:cNvSpPr>
          <p:nvPr>
            <p:ph type="body" idx="2"/>
          </p:nvPr>
        </p:nvSpPr>
        <p:spPr>
          <a:xfrm>
            <a:off x="918847" y="3070860"/>
            <a:ext cx="7707313" cy="855540"/>
          </a:xfrm>
        </p:spPr>
        <p:txBody>
          <a:bodyPr>
            <a:normAutofit/>
          </a:bodyPr>
          <a:lstStyle/>
          <a:p>
            <a:pPr algn="ctr"/>
            <a:r>
              <a:rPr lang="en-US" sz="2400" dirty="0"/>
              <a:t>October 2023</a:t>
            </a:r>
          </a:p>
        </p:txBody>
      </p:sp>
    </p:spTree>
    <p:extLst>
      <p:ext uri="{BB962C8B-B14F-4D97-AF65-F5344CB8AC3E}">
        <p14:creationId xmlns:p14="http://schemas.microsoft.com/office/powerpoint/2010/main" val="61162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F72D10D-96CE-452C-0E5B-8860DF77FBF8}"/>
              </a:ext>
            </a:extLst>
          </p:cNvPr>
          <p:cNvSpPr>
            <a:spLocks noGrp="1"/>
          </p:cNvSpPr>
          <p:nvPr>
            <p:ph type="body" idx="1"/>
          </p:nvPr>
        </p:nvSpPr>
        <p:spPr>
          <a:xfrm>
            <a:off x="293614" y="2130803"/>
            <a:ext cx="8791663" cy="2536923"/>
          </a:xfrm>
        </p:spPr>
        <p:txBody>
          <a:bodyPr>
            <a:normAutofit/>
          </a:bodyPr>
          <a:lstStyle/>
          <a:p>
            <a:pPr algn="ctr"/>
            <a:r>
              <a:rPr lang="en-US" sz="3200" dirty="0">
                <a:latin typeface="Arial Black" panose="020B0A04020102020204" pitchFamily="34" charset="0"/>
              </a:rPr>
              <a:t>Cardinal Planning &amp; Budgeting </a:t>
            </a:r>
          </a:p>
          <a:p>
            <a:pPr algn="ctr"/>
            <a:r>
              <a:rPr lang="en-US" sz="3200" dirty="0">
                <a:latin typeface="Arial Black" panose="020B0A04020102020204" pitchFamily="34" charset="0"/>
              </a:rPr>
              <a:t>System Update</a:t>
            </a:r>
          </a:p>
        </p:txBody>
      </p:sp>
    </p:spTree>
    <p:extLst>
      <p:ext uri="{BB962C8B-B14F-4D97-AF65-F5344CB8AC3E}">
        <p14:creationId xmlns:p14="http://schemas.microsoft.com/office/powerpoint/2010/main" val="365009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12E21-8925-D6F9-57DD-9DCD0489203E}"/>
              </a:ext>
            </a:extLst>
          </p:cNvPr>
          <p:cNvSpPr>
            <a:spLocks noGrp="1"/>
          </p:cNvSpPr>
          <p:nvPr>
            <p:ph type="title"/>
          </p:nvPr>
        </p:nvSpPr>
        <p:spPr>
          <a:xfrm>
            <a:off x="718343" y="564338"/>
            <a:ext cx="8177564" cy="488950"/>
          </a:xfrm>
        </p:spPr>
        <p:txBody>
          <a:bodyPr/>
          <a:lstStyle/>
          <a:p>
            <a:r>
              <a:rPr lang="en-US" sz="3200" dirty="0"/>
              <a:t>Cardinal Planning &amp; Budgeting System </a:t>
            </a:r>
            <a:br>
              <a:rPr lang="en-US" sz="3200" dirty="0"/>
            </a:br>
            <a:r>
              <a:rPr lang="en-US" sz="3200" dirty="0"/>
              <a:t>Design, Build, Test </a:t>
            </a:r>
            <a:endParaRPr lang="en-US" dirty="0"/>
          </a:p>
        </p:txBody>
      </p:sp>
      <p:sp>
        <p:nvSpPr>
          <p:cNvPr id="4" name="Slide Number Placeholder 3">
            <a:extLst>
              <a:ext uri="{FF2B5EF4-FFF2-40B4-BE49-F238E27FC236}">
                <a16:creationId xmlns:a16="http://schemas.microsoft.com/office/drawing/2014/main" id="{93C8BAE7-421E-6186-65D1-F62137AA5237}"/>
              </a:ext>
            </a:extLst>
          </p:cNvPr>
          <p:cNvSpPr>
            <a:spLocks noGrp="1"/>
          </p:cNvSpPr>
          <p:nvPr>
            <p:ph type="sldNum" sz="quarter" idx="7"/>
          </p:nvPr>
        </p:nvSpPr>
        <p:spPr/>
        <p:txBody>
          <a:bodyPr/>
          <a:lstStyle/>
          <a:p>
            <a:pPr marL="38100">
              <a:lnSpc>
                <a:spcPct val="100000"/>
              </a:lnSpc>
              <a:spcBef>
                <a:spcPts val="80"/>
              </a:spcBef>
            </a:pPr>
            <a:fld id="{81D60167-4931-47E6-BA6A-407CBD079E47}" type="slidenum">
              <a:rPr lang="en-US" spc="-25" smtClean="0"/>
              <a:t>2</a:t>
            </a:fld>
            <a:endParaRPr lang="en-US" spc="-25" dirty="0"/>
          </a:p>
        </p:txBody>
      </p:sp>
      <p:pic>
        <p:nvPicPr>
          <p:cNvPr id="6" name="Picture 5">
            <a:extLst>
              <a:ext uri="{FF2B5EF4-FFF2-40B4-BE49-F238E27FC236}">
                <a16:creationId xmlns:a16="http://schemas.microsoft.com/office/drawing/2014/main" id="{66DA46E7-7015-CAF2-003C-D7E614D0B570}"/>
              </a:ext>
            </a:extLst>
          </p:cNvPr>
          <p:cNvPicPr>
            <a:picLocks noChangeAspect="1"/>
          </p:cNvPicPr>
          <p:nvPr/>
        </p:nvPicPr>
        <p:blipFill>
          <a:blip r:embed="rId2"/>
          <a:stretch>
            <a:fillRect/>
          </a:stretch>
        </p:blipFill>
        <p:spPr>
          <a:xfrm>
            <a:off x="53358" y="1172544"/>
            <a:ext cx="9090642" cy="2938712"/>
          </a:xfrm>
          <a:prstGeom prst="rect">
            <a:avLst/>
          </a:prstGeom>
        </p:spPr>
      </p:pic>
    </p:spTree>
    <p:extLst>
      <p:ext uri="{BB962C8B-B14F-4D97-AF65-F5344CB8AC3E}">
        <p14:creationId xmlns:p14="http://schemas.microsoft.com/office/powerpoint/2010/main" val="422574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583B96-7B21-D724-C451-F6A90A0D9284}"/>
              </a:ext>
            </a:extLst>
          </p:cNvPr>
          <p:cNvSpPr>
            <a:spLocks noGrp="1"/>
          </p:cNvSpPr>
          <p:nvPr>
            <p:ph type="title"/>
          </p:nvPr>
        </p:nvSpPr>
        <p:spPr/>
        <p:txBody>
          <a:bodyPr/>
          <a:lstStyle/>
          <a:p>
            <a:r>
              <a:rPr lang="en-US" sz="2400" dirty="0">
                <a:effectLst/>
                <a:latin typeface="Calibri" panose="020F0502020204030204" pitchFamily="34" charset="0"/>
                <a:ea typeface="Times New Roman" panose="02020603050405020304" pitchFamily="18" charset="0"/>
              </a:rPr>
              <a:t>Workgroup participation timeline: Phase 1A</a:t>
            </a:r>
            <a:endParaRPr lang="en-US" dirty="0"/>
          </a:p>
        </p:txBody>
      </p:sp>
      <p:sp>
        <p:nvSpPr>
          <p:cNvPr id="4" name="Slide Number Placeholder 3">
            <a:extLst>
              <a:ext uri="{FF2B5EF4-FFF2-40B4-BE49-F238E27FC236}">
                <a16:creationId xmlns:a16="http://schemas.microsoft.com/office/drawing/2014/main" id="{37B67266-210E-19AB-48A5-244D7902981A}"/>
              </a:ext>
            </a:extLst>
          </p:cNvPr>
          <p:cNvSpPr>
            <a:spLocks noGrp="1"/>
          </p:cNvSpPr>
          <p:nvPr>
            <p:ph type="sldNum" sz="quarter" idx="4294967295"/>
          </p:nvPr>
        </p:nvSpPr>
        <p:spPr>
          <a:xfrm>
            <a:off x="0" y="0"/>
            <a:ext cx="0" cy="0"/>
          </a:xfrm>
        </p:spPr>
        <p:txBody>
          <a:bodyPr/>
          <a:lstStyle/>
          <a:p>
            <a:pPr marL="38100">
              <a:lnSpc>
                <a:spcPct val="100000"/>
              </a:lnSpc>
              <a:spcBef>
                <a:spcPts val="80"/>
              </a:spcBef>
            </a:pPr>
            <a:fld id="{81D60167-4931-47E6-BA6A-407CBD079E47}" type="slidenum">
              <a:rPr lang="en-US" spc="-25" smtClean="0"/>
              <a:t>3</a:t>
            </a:fld>
            <a:endParaRPr lang="en-US" spc="-25" dirty="0"/>
          </a:p>
        </p:txBody>
      </p:sp>
      <p:pic>
        <p:nvPicPr>
          <p:cNvPr id="3" name="Picture 2" descr="A screenshot of a computer&#10;&#10;Description automatically generated">
            <a:extLst>
              <a:ext uri="{FF2B5EF4-FFF2-40B4-BE49-F238E27FC236}">
                <a16:creationId xmlns:a16="http://schemas.microsoft.com/office/drawing/2014/main" id="{079FFCA2-C825-2E63-DD5F-8184DC50A297}"/>
              </a:ext>
            </a:extLst>
          </p:cNvPr>
          <p:cNvPicPr>
            <a:picLocks noChangeAspect="1"/>
          </p:cNvPicPr>
          <p:nvPr/>
        </p:nvPicPr>
        <p:blipFill>
          <a:blip r:embed="rId3"/>
          <a:stretch>
            <a:fillRect/>
          </a:stretch>
        </p:blipFill>
        <p:spPr>
          <a:xfrm>
            <a:off x="521935" y="883231"/>
            <a:ext cx="8698791" cy="3244187"/>
          </a:xfrm>
          <a:prstGeom prst="rect">
            <a:avLst/>
          </a:prstGeom>
        </p:spPr>
      </p:pic>
      <p:sp>
        <p:nvSpPr>
          <p:cNvPr id="2" name="Star: 5 Points 1">
            <a:extLst>
              <a:ext uri="{FF2B5EF4-FFF2-40B4-BE49-F238E27FC236}">
                <a16:creationId xmlns:a16="http://schemas.microsoft.com/office/drawing/2014/main" id="{D02CD47C-5AC1-59B1-E6B5-1A6FAF72F4B3}"/>
              </a:ext>
            </a:extLst>
          </p:cNvPr>
          <p:cNvSpPr/>
          <p:nvPr/>
        </p:nvSpPr>
        <p:spPr>
          <a:xfrm>
            <a:off x="4296870" y="1982548"/>
            <a:ext cx="186117" cy="210393"/>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D7F00D4D-4002-3CB1-35EB-879AC57F2305}"/>
              </a:ext>
            </a:extLst>
          </p:cNvPr>
          <p:cNvSpPr/>
          <p:nvPr/>
        </p:nvSpPr>
        <p:spPr>
          <a:xfrm>
            <a:off x="4478941" y="2252916"/>
            <a:ext cx="186117" cy="210393"/>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F6F56841-DFD4-6B85-717D-87ED57C5CFC8}"/>
              </a:ext>
            </a:extLst>
          </p:cNvPr>
          <p:cNvSpPr/>
          <p:nvPr/>
        </p:nvSpPr>
        <p:spPr>
          <a:xfrm>
            <a:off x="6003350" y="3097843"/>
            <a:ext cx="186117" cy="210393"/>
          </a:xfrm>
          <a:prstGeom prst="star5">
            <a:avLst>
              <a:gd name="adj" fmla="val 22145"/>
              <a:gd name="hf" fmla="val 105146"/>
              <a:gd name="vf" fmla="val 110557"/>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324F5A3-3660-854B-1806-5E44789021DA}"/>
              </a:ext>
            </a:extLst>
          </p:cNvPr>
          <p:cNvSpPr txBox="1"/>
          <p:nvPr/>
        </p:nvSpPr>
        <p:spPr>
          <a:xfrm>
            <a:off x="1111556" y="4187393"/>
            <a:ext cx="6556744" cy="646331"/>
          </a:xfrm>
          <a:prstGeom prst="rect">
            <a:avLst/>
          </a:prstGeom>
          <a:noFill/>
        </p:spPr>
        <p:txBody>
          <a:bodyPr wrap="square" rtlCol="0">
            <a:spAutoFit/>
          </a:bodyPr>
          <a:lstStyle/>
          <a:p>
            <a:r>
              <a:rPr lang="en-US" sz="1800" dirty="0"/>
              <a:t>Various schools will participate in each workstream</a:t>
            </a:r>
          </a:p>
          <a:p>
            <a:r>
              <a:rPr lang="en-US" sz="1800" dirty="0"/>
              <a:t>VPDoR will participate in workstreams with yellow stars</a:t>
            </a:r>
          </a:p>
        </p:txBody>
      </p:sp>
    </p:spTree>
    <p:extLst>
      <p:ext uri="{BB962C8B-B14F-4D97-AF65-F5344CB8AC3E}">
        <p14:creationId xmlns:p14="http://schemas.microsoft.com/office/powerpoint/2010/main" val="100070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1A7F-7281-AA19-F7E5-67FF4520190B}"/>
              </a:ext>
            </a:extLst>
          </p:cNvPr>
          <p:cNvSpPr>
            <a:spLocks noGrp="1"/>
          </p:cNvSpPr>
          <p:nvPr>
            <p:ph type="title"/>
          </p:nvPr>
        </p:nvSpPr>
        <p:spPr/>
        <p:txBody>
          <a:bodyPr/>
          <a:lstStyle/>
          <a:p>
            <a:r>
              <a:rPr lang="en-US" dirty="0">
                <a:effectLst/>
                <a:latin typeface="Calibri" panose="020F0502020204030204" pitchFamily="34" charset="0"/>
                <a:ea typeface="Times New Roman" panose="02020603050405020304" pitchFamily="18" charset="0"/>
              </a:rPr>
              <a:t>Workgroup participation timeline: Phase 1B</a:t>
            </a:r>
            <a:endParaRPr lang="en-US" dirty="0"/>
          </a:p>
        </p:txBody>
      </p:sp>
      <p:pic>
        <p:nvPicPr>
          <p:cNvPr id="4" name="Picture 3" descr="A screenshot of a computer&#10;&#10;Description automatically generated">
            <a:extLst>
              <a:ext uri="{FF2B5EF4-FFF2-40B4-BE49-F238E27FC236}">
                <a16:creationId xmlns:a16="http://schemas.microsoft.com/office/drawing/2014/main" id="{AB682BBD-8C33-4477-7660-91537F019AE2}"/>
              </a:ext>
            </a:extLst>
          </p:cNvPr>
          <p:cNvPicPr>
            <a:picLocks noChangeAspect="1"/>
          </p:cNvPicPr>
          <p:nvPr/>
        </p:nvPicPr>
        <p:blipFill>
          <a:blip r:embed="rId3"/>
          <a:stretch>
            <a:fillRect/>
          </a:stretch>
        </p:blipFill>
        <p:spPr>
          <a:xfrm>
            <a:off x="505721" y="916553"/>
            <a:ext cx="8480453" cy="2777589"/>
          </a:xfrm>
          <a:prstGeom prst="rect">
            <a:avLst/>
          </a:prstGeom>
        </p:spPr>
      </p:pic>
      <p:sp>
        <p:nvSpPr>
          <p:cNvPr id="3" name="Star: 5 Points 2">
            <a:extLst>
              <a:ext uri="{FF2B5EF4-FFF2-40B4-BE49-F238E27FC236}">
                <a16:creationId xmlns:a16="http://schemas.microsoft.com/office/drawing/2014/main" id="{DE1ADB61-FE47-2CA1-70CC-16F33ED44152}"/>
              </a:ext>
            </a:extLst>
          </p:cNvPr>
          <p:cNvSpPr/>
          <p:nvPr/>
        </p:nvSpPr>
        <p:spPr>
          <a:xfrm>
            <a:off x="5906339" y="1917002"/>
            <a:ext cx="186117" cy="210393"/>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23C2BAC-BDBA-610A-DDA0-B556652CE933}"/>
              </a:ext>
            </a:extLst>
          </p:cNvPr>
          <p:cNvSpPr txBox="1"/>
          <p:nvPr/>
        </p:nvSpPr>
        <p:spPr>
          <a:xfrm>
            <a:off x="850406" y="3645624"/>
            <a:ext cx="7904601" cy="1169551"/>
          </a:xfrm>
          <a:prstGeom prst="rect">
            <a:avLst/>
          </a:prstGeom>
          <a:noFill/>
        </p:spPr>
        <p:txBody>
          <a:bodyPr wrap="square">
            <a:spAutoFit/>
          </a:bodyPr>
          <a:lstStyle/>
          <a:p>
            <a:r>
              <a:rPr lang="en-US" b="1" dirty="0"/>
              <a:t>Workforce Planning May to September (not confirmed)</a:t>
            </a:r>
          </a:p>
          <a:p>
            <a:r>
              <a:rPr lang="en-US" dirty="0"/>
              <a:t>Department user engagement is required. </a:t>
            </a:r>
          </a:p>
          <a:p>
            <a:r>
              <a:rPr lang="en-US" dirty="0"/>
              <a:t>Minimum participation - one or two requirements gathering sessions (2 hours each) at the beginning and one or two testing sessions (2 hours each) at the end of the workgroup. Total of 4-8 hours. </a:t>
            </a:r>
          </a:p>
        </p:txBody>
      </p:sp>
    </p:spTree>
    <p:extLst>
      <p:ext uri="{BB962C8B-B14F-4D97-AF65-F5344CB8AC3E}">
        <p14:creationId xmlns:p14="http://schemas.microsoft.com/office/powerpoint/2010/main" val="880605315"/>
      </p:ext>
    </p:extLst>
  </p:cSld>
  <p:clrMapOvr>
    <a:masterClrMapping/>
  </p:clrMapOvr>
</p:sld>
</file>

<file path=ppt/theme/theme1.xml><?xml version="1.0" encoding="utf-8"?>
<a:theme xmlns:a="http://schemas.openxmlformats.org/drawingml/2006/main" name="SU_Preso_16x9_v6">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4042</TotalTime>
  <Words>236</Words>
  <Application>Microsoft Office PowerPoint</Application>
  <PresentationFormat>On-screen Show (16:9)</PresentationFormat>
  <Paragraphs>22</Paragraphs>
  <Slides>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Noto Sans Symbols</vt:lpstr>
      <vt:lpstr>Arial</vt:lpstr>
      <vt:lpstr>Source Sans 3 Semibold</vt:lpstr>
      <vt:lpstr>Calibri</vt:lpstr>
      <vt:lpstr>Source Sans 3</vt:lpstr>
      <vt:lpstr>Source Sans Pro SemiBold</vt:lpstr>
      <vt:lpstr>Arial Black</vt:lpstr>
      <vt:lpstr>Source Sans Pro</vt:lpstr>
      <vt:lpstr>SU_Preso_16x9_v6</vt:lpstr>
      <vt:lpstr>PowerPoint Presentation</vt:lpstr>
      <vt:lpstr>PowerPoint Presentation</vt:lpstr>
      <vt:lpstr>Cardinal Planning &amp; Budgeting System  Design, Build, Test </vt:lpstr>
      <vt:lpstr>Workgroup participation timeline: Phase 1A</vt:lpstr>
      <vt:lpstr>Workgroup participation timeline: Phase 1B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VPDoR FY23 Booked Budget Process Kickoff Session</dc:title>
  <dc:creator>Serena Rao</dc:creator>
  <cp:lastModifiedBy>Xing Ding Chang</cp:lastModifiedBy>
  <cp:revision>124</cp:revision>
  <cp:lastPrinted>2023-08-29T17:11:14Z</cp:lastPrinted>
  <dcterms:created xsi:type="dcterms:W3CDTF">2020-04-05T21:18:33Z</dcterms:created>
  <dcterms:modified xsi:type="dcterms:W3CDTF">2023-10-30T20:36:54Z</dcterms:modified>
</cp:coreProperties>
</file>