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1"/>
  </p:notesMasterIdLst>
  <p:sldIdLst>
    <p:sldId id="257" r:id="rId2"/>
    <p:sldId id="402" r:id="rId3"/>
    <p:sldId id="455" r:id="rId4"/>
    <p:sldId id="398" r:id="rId5"/>
    <p:sldId id="261" r:id="rId6"/>
    <p:sldId id="451" r:id="rId7"/>
    <p:sldId id="405" r:id="rId8"/>
    <p:sldId id="260" r:id="rId9"/>
    <p:sldId id="263" r:id="rId10"/>
    <p:sldId id="460" r:id="rId11"/>
    <p:sldId id="461" r:id="rId12"/>
    <p:sldId id="456" r:id="rId13"/>
    <p:sldId id="453" r:id="rId14"/>
    <p:sldId id="418" r:id="rId15"/>
    <p:sldId id="458" r:id="rId16"/>
    <p:sldId id="448" r:id="rId17"/>
    <p:sldId id="319" r:id="rId18"/>
    <p:sldId id="462" r:id="rId19"/>
    <p:sldId id="357" r:id="rId20"/>
    <p:sldId id="358" r:id="rId21"/>
    <p:sldId id="359" r:id="rId22"/>
    <p:sldId id="360" r:id="rId23"/>
    <p:sldId id="361" r:id="rId24"/>
    <p:sldId id="467" r:id="rId25"/>
    <p:sldId id="464" r:id="rId26"/>
    <p:sldId id="465" r:id="rId27"/>
    <p:sldId id="468" r:id="rId28"/>
    <p:sldId id="469" r:id="rId29"/>
    <p:sldId id="463"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1348"/>
    <p:restoredTop sz="96327"/>
  </p:normalViewPr>
  <p:slideViewPr>
    <p:cSldViewPr snapToGrid="0">
      <p:cViewPr varScale="1">
        <p:scale>
          <a:sx n="109" d="100"/>
          <a:sy n="109" d="100"/>
        </p:scale>
        <p:origin x="216" y="6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9:35:02.819"/>
    </inkml:context>
    <inkml:brush xml:id="br0">
      <inkml:brushProperty name="width" value="0.025" units="cm"/>
      <inkml:brushProperty name="height" value="0.025" units="cm"/>
    </inkml:brush>
  </inkml:definitions>
  <inkml:trace contextRef="#ctx0" brushRef="#br0">0 0 24575,'0'0'0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9:35:02.819"/>
    </inkml:context>
    <inkml:brush xml:id="br0">
      <inkml:brushProperty name="width" value="0.025" units="cm"/>
      <inkml:brushProperty name="height" value="0.025" units="cm"/>
    </inkml:brush>
  </inkml:definitions>
  <inkml:trace contextRef="#ctx0" brushRef="#br0">0 0 24575,'0'0'0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9:35:04.271"/>
    </inkml:context>
    <inkml:brush xml:id="br0">
      <inkml:brushProperty name="width" value="0.025" units="cm"/>
      <inkml:brushProperty name="height" value="0.025" units="cm"/>
    </inkml:brush>
  </inkml:definitions>
  <inkml:trace contextRef="#ctx0" brushRef="#br0">1 1 24575,'0'0'0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9:35:17.289"/>
    </inkml:context>
    <inkml:brush xml:id="br0">
      <inkml:brushProperty name="width" value="0.025" units="cm"/>
      <inkml:brushProperty name="height" value="0.025" units="cm"/>
    </inkml:brush>
  </inkml:definitions>
  <inkml:trace contextRef="#ctx0" brushRef="#br0">0 1 24575,'0'0'0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9:35:04.271"/>
    </inkml:context>
    <inkml:brush xml:id="br0">
      <inkml:brushProperty name="width" value="0.025" units="cm"/>
      <inkml:brushProperty name="height" value="0.025" units="cm"/>
    </inkml:brush>
  </inkml:definitions>
  <inkml:trace contextRef="#ctx0" brushRef="#br0">1 1 24575,'0'0'0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9:35:17.289"/>
    </inkml:context>
    <inkml:brush xml:id="br0">
      <inkml:brushProperty name="width" value="0.025" units="cm"/>
      <inkml:brushProperty name="height" value="0.025" units="cm"/>
    </inkml:brush>
  </inkml:definitions>
  <inkml:trace contextRef="#ctx0" brushRef="#br0">0 1 24575,'0'0'0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9:35:02.819"/>
    </inkml:context>
    <inkml:brush xml:id="br0">
      <inkml:brushProperty name="width" value="0.025" units="cm"/>
      <inkml:brushProperty name="height" value="0.025" units="cm"/>
    </inkml:brush>
  </inkml:definitions>
  <inkml:trace contextRef="#ctx0" brushRef="#br0">0 0 24575,'0'0'0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9:35:04.271"/>
    </inkml:context>
    <inkml:brush xml:id="br0">
      <inkml:brushProperty name="width" value="0.025" units="cm"/>
      <inkml:brushProperty name="height" value="0.025" units="cm"/>
    </inkml:brush>
  </inkml:definitions>
  <inkml:trace contextRef="#ctx0" brushRef="#br0">1 1 24575,'0'0'0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9:35:17.289"/>
    </inkml:context>
    <inkml:brush xml:id="br0">
      <inkml:brushProperty name="width" value="0.025" units="cm"/>
      <inkml:brushProperty name="height" value="0.025" units="cm"/>
    </inkml:brush>
  </inkml:definitions>
  <inkml:trace contextRef="#ctx0" brushRef="#br0">0 1 24575,'0'0'0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9:35:02.819"/>
    </inkml:context>
    <inkml:brush xml:id="br0">
      <inkml:brushProperty name="width" value="0.025" units="cm"/>
      <inkml:brushProperty name="height" value="0.025" units="cm"/>
    </inkml:brush>
  </inkml:definitions>
  <inkml:trace contextRef="#ctx0" brushRef="#br0">0 0 24575,'0'0'0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9:35:04.271"/>
    </inkml:context>
    <inkml:brush xml:id="br0">
      <inkml:brushProperty name="width" value="0.025" units="cm"/>
      <inkml:brushProperty name="height" value="0.025" units="cm"/>
    </inkml:brush>
  </inkml:definitions>
  <inkml:trace contextRef="#ctx0" brushRef="#br0">1 1 24575,'0'0'0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9:35:17.289"/>
    </inkml:context>
    <inkml:brush xml:id="br0">
      <inkml:brushProperty name="width" value="0.025" units="cm"/>
      <inkml:brushProperty name="height" value="0.025" units="cm"/>
    </inkml:brush>
  </inkml:definitions>
  <inkml:trace contextRef="#ctx0" brushRef="#br0">0 1 24575,'0'0'0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BB9785-D554-2F45-8D58-C9D0F48EB7A7}" type="datetimeFigureOut">
              <a:rPr lang="en-US" smtClean="0"/>
              <a:t>1/31/23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973B80-8681-1545-B90C-19C3727DF7B0}" type="slidenum">
              <a:rPr lang="en-US" smtClean="0"/>
              <a:t>‹#›</a:t>
            </a:fld>
            <a:endParaRPr lang="en-US"/>
          </a:p>
        </p:txBody>
      </p:sp>
    </p:spTree>
    <p:extLst>
      <p:ext uri="{BB962C8B-B14F-4D97-AF65-F5344CB8AC3E}">
        <p14:creationId xmlns:p14="http://schemas.microsoft.com/office/powerpoint/2010/main" val="2252502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b862a1ac02_2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6" name="Google Shape;186;gb862a1ac02_2_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0"/>
        <p:cNvGrpSpPr/>
        <p:nvPr/>
      </p:nvGrpSpPr>
      <p:grpSpPr>
        <a:xfrm>
          <a:off x="0" y="0"/>
          <a:ext cx="0" cy="0"/>
          <a:chOff x="0" y="0"/>
          <a:chExt cx="0" cy="0"/>
        </a:xfrm>
      </p:grpSpPr>
      <p:sp>
        <p:nvSpPr>
          <p:cNvPr id="671" name="Google Shape;671;gb862a1ac02_2_5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2" name="Google Shape;672;gb862a1ac02_2_55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73" name="Google Shape;673;gb862a1ac02_2_55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17</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5323D10-4F0C-9F49-8A43-E1D42BCBDDE1}"/>
              </a:ext>
            </a:extLst>
          </p:cNvPr>
          <p:cNvSpPr/>
          <p:nvPr/>
        </p:nvSpPr>
        <p:spPr>
          <a:xfrm>
            <a:off x="0" y="4625933"/>
            <a:ext cx="12192000" cy="2232068"/>
          </a:xfrm>
          <a:prstGeom prst="rect">
            <a:avLst/>
          </a:prstGeom>
          <a:solidFill>
            <a:srgbClr val="F0F4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a:endParaRPr lang="en-US" sz="6400" dirty="0">
              <a:solidFill>
                <a:schemeClr val="tx1"/>
              </a:solidFill>
              <a:latin typeface="Source Sans Pro" panose="020B0503030403020204" pitchFamily="34" charset="77"/>
            </a:endParaRPr>
          </a:p>
        </p:txBody>
      </p:sp>
      <p:sp>
        <p:nvSpPr>
          <p:cNvPr id="10" name="Rectangle 9"/>
          <p:cNvSpPr/>
          <p:nvPr/>
        </p:nvSpPr>
        <p:spPr bwMode="ltGray">
          <a:xfrm>
            <a:off x="2" y="-10244"/>
            <a:ext cx="12191997" cy="4636176"/>
          </a:xfrm>
          <a:prstGeom prst="rect">
            <a:avLst/>
          </a:prstGeom>
          <a:solidFill>
            <a:srgbClr val="2626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prstClr val="white"/>
              </a:solidFill>
              <a:latin typeface="Calibri"/>
            </a:endParaRPr>
          </a:p>
        </p:txBody>
      </p:sp>
      <p:sp>
        <p:nvSpPr>
          <p:cNvPr id="2" name="Title 1"/>
          <p:cNvSpPr>
            <a:spLocks noGrp="1"/>
          </p:cNvSpPr>
          <p:nvPr>
            <p:ph type="ctrTitle"/>
          </p:nvPr>
        </p:nvSpPr>
        <p:spPr bwMode="gray">
          <a:xfrm>
            <a:off x="1705662" y="1296932"/>
            <a:ext cx="8780679" cy="769826"/>
          </a:xfrm>
        </p:spPr>
        <p:txBody>
          <a:bodyPr wrap="square" anchor="ctr" anchorCtr="0">
            <a:spAutoFit/>
          </a:bodyPr>
          <a:lstStyle>
            <a:lvl1pPr algn="ctr">
              <a:lnSpc>
                <a:spcPct val="90000"/>
              </a:lnSpc>
              <a:defRPr sz="4800" b="0" i="0">
                <a:ln>
                  <a:noFill/>
                </a:ln>
                <a:solidFill>
                  <a:srgbClr val="EDF2F3"/>
                </a:solidFill>
                <a:effectLst/>
                <a:latin typeface="Fjord One" panose="02060503050500050A03" pitchFamily="18" charset="77"/>
                <a:ea typeface="Fjord One" panose="02060503050500050A03" pitchFamily="18" charset="77"/>
                <a:cs typeface="Fjord One" panose="02060503050500050A03" pitchFamily="18" charset="77"/>
              </a:defRPr>
            </a:lvl1pPr>
          </a:lstStyle>
          <a:p>
            <a:r>
              <a:rPr lang="en-US"/>
              <a:t>Click to edit Master title style</a:t>
            </a:r>
            <a:endParaRPr lang="en-US" dirty="0"/>
          </a:p>
        </p:txBody>
      </p:sp>
      <p:sp>
        <p:nvSpPr>
          <p:cNvPr id="3" name="Subtitle 2"/>
          <p:cNvSpPr>
            <a:spLocks noGrp="1"/>
          </p:cNvSpPr>
          <p:nvPr>
            <p:ph type="subTitle" idx="1"/>
          </p:nvPr>
        </p:nvSpPr>
        <p:spPr bwMode="gray">
          <a:xfrm>
            <a:off x="1827582" y="2773713"/>
            <a:ext cx="8536839" cy="543995"/>
          </a:xfrm>
        </p:spPr>
        <p:txBody>
          <a:bodyPr wrap="square" anchor="t" anchorCtr="0">
            <a:spAutoFit/>
          </a:bodyPr>
          <a:lstStyle>
            <a:lvl1pPr marL="0" indent="0" algn="ctr">
              <a:lnSpc>
                <a:spcPct val="90000"/>
              </a:lnSpc>
              <a:spcBef>
                <a:spcPts val="0"/>
              </a:spcBef>
              <a:buNone/>
              <a:defRPr sz="3200" b="0" i="0">
                <a:solidFill>
                  <a:srgbClr val="FFFFFF"/>
                </a:solidFill>
                <a:effectLst/>
                <a:latin typeface="Fjord One" panose="02060503050500050A03" pitchFamily="18" charset="77"/>
                <a:ea typeface="Fjord One" panose="02060503050500050A03" pitchFamily="18" charset="77"/>
                <a:cs typeface="Fjord One" panose="02060503050500050A03" pitchFamily="18" charset="77"/>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US" dirty="0"/>
          </a:p>
        </p:txBody>
      </p:sp>
      <p:pic>
        <p:nvPicPr>
          <p:cNvPr id="17" name="Picture 16">
            <a:extLst>
              <a:ext uri="{FF2B5EF4-FFF2-40B4-BE49-F238E27FC236}">
                <a16:creationId xmlns:a16="http://schemas.microsoft.com/office/drawing/2014/main" id="{93ABC900-F956-0C4F-8B60-C664D59AEC4B}"/>
              </a:ext>
            </a:extLst>
          </p:cNvPr>
          <p:cNvPicPr>
            <a:picLocks noChangeAspect="1"/>
          </p:cNvPicPr>
          <p:nvPr/>
        </p:nvPicPr>
        <p:blipFill>
          <a:blip r:embed="rId2"/>
          <a:stretch>
            <a:fillRect/>
          </a:stretch>
        </p:blipFill>
        <p:spPr>
          <a:xfrm>
            <a:off x="2725478" y="4696866"/>
            <a:ext cx="6741045" cy="1797612"/>
          </a:xfrm>
          <a:prstGeom prst="rect">
            <a:avLst/>
          </a:prstGeom>
        </p:spPr>
      </p:pic>
    </p:spTree>
    <p:extLst>
      <p:ext uri="{BB962C8B-B14F-4D97-AF65-F5344CB8AC3E}">
        <p14:creationId xmlns:p14="http://schemas.microsoft.com/office/powerpoint/2010/main" val="1525410652"/>
      </p:ext>
    </p:extLst>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3A2FC09-FEF3-7349-9D41-FE0F720A259A}"/>
              </a:ext>
            </a:extLst>
          </p:cNvPr>
          <p:cNvSpPr>
            <a:spLocks noGrp="1"/>
          </p:cNvSpPr>
          <p:nvPr>
            <p:ph type="dt" sz="half" idx="10"/>
          </p:nvPr>
        </p:nvSpPr>
        <p:spPr>
          <a:xfrm>
            <a:off x="838200" y="6356351"/>
            <a:ext cx="2743200" cy="366183"/>
          </a:xfrm>
          <a:prstGeom prst="rect">
            <a:avLst/>
          </a:prstGeom>
        </p:spPr>
        <p:txBody>
          <a:bodyPr/>
          <a:lstStyle/>
          <a:p>
            <a:fld id="{FCCE30BA-9865-FF42-A30D-D6109FA0C4B6}" type="datetimeFigureOut">
              <a:rPr lang="en-US" smtClean="0"/>
              <a:t>1/31/23</a:t>
            </a:fld>
            <a:endParaRPr lang="en-US"/>
          </a:p>
        </p:txBody>
      </p:sp>
      <p:sp>
        <p:nvSpPr>
          <p:cNvPr id="3" name="Footer Placeholder 2">
            <a:extLst>
              <a:ext uri="{FF2B5EF4-FFF2-40B4-BE49-F238E27FC236}">
                <a16:creationId xmlns:a16="http://schemas.microsoft.com/office/drawing/2014/main" id="{2E1D10B9-BECB-8242-AA90-834AA653BD33}"/>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8BF6E1A7-9462-A84E-85EE-910D56AEA1C4}"/>
              </a:ext>
            </a:extLst>
          </p:cNvPr>
          <p:cNvSpPr>
            <a:spLocks noGrp="1"/>
          </p:cNvSpPr>
          <p:nvPr>
            <p:ph type="sldNum" sz="quarter" idx="12"/>
          </p:nvPr>
        </p:nvSpPr>
        <p:spPr/>
        <p:txBody>
          <a:bodyPr/>
          <a:lstStyle/>
          <a:p>
            <a:fld id="{D3519F40-AAE1-A24B-9AC9-27B26EFAC49D}" type="slidenum">
              <a:rPr lang="en-US" smtClean="0"/>
              <a:t>‹#›</a:t>
            </a:fld>
            <a:endParaRPr lang="en-US"/>
          </a:p>
        </p:txBody>
      </p:sp>
    </p:spTree>
    <p:extLst>
      <p:ext uri="{BB962C8B-B14F-4D97-AF65-F5344CB8AC3E}">
        <p14:creationId xmlns:p14="http://schemas.microsoft.com/office/powerpoint/2010/main" val="3270656618"/>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B2AAA-6935-224E-97F6-EFA455F3E135}"/>
              </a:ext>
            </a:extLst>
          </p:cNvPr>
          <p:cNvSpPr>
            <a:spLocks noGrp="1"/>
          </p:cNvSpPr>
          <p:nvPr>
            <p:ph type="title"/>
          </p:nvPr>
        </p:nvSpPr>
        <p:spPr>
          <a:xfrm>
            <a:off x="840318" y="900160"/>
            <a:ext cx="3932767" cy="1157240"/>
          </a:xfrm>
        </p:spPr>
        <p:txBody>
          <a:bodyPr anchor="b"/>
          <a:lstStyle>
            <a:lvl1pPr>
              <a:defRPr sz="3733"/>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F881A6F-0D01-C24D-985B-F528BA6A04C7}"/>
              </a:ext>
            </a:extLst>
          </p:cNvPr>
          <p:cNvSpPr>
            <a:spLocks noGrp="1"/>
          </p:cNvSpPr>
          <p:nvPr>
            <p:ph idx="1"/>
          </p:nvPr>
        </p:nvSpPr>
        <p:spPr>
          <a:xfrm>
            <a:off x="5183717" y="988485"/>
            <a:ext cx="6172200" cy="4872567"/>
          </a:xfrm>
        </p:spPr>
        <p:txBody>
          <a:bodyPr/>
          <a:lstStyle>
            <a:lvl1pPr>
              <a:defRPr sz="4267"/>
            </a:lvl1pPr>
            <a:lvl2pPr>
              <a:defRPr sz="3733"/>
            </a:lvl2pPr>
            <a:lvl3pPr>
              <a:defRPr sz="3200"/>
            </a:lvl3pPr>
            <a:lvl4pPr>
              <a:defRPr sz="2667">
                <a:latin typeface="Source Sans Pro" panose="020B0503030403020204" pitchFamily="34" charset="0"/>
                <a:ea typeface="Source Sans Pro" panose="020B0503030403020204" pitchFamily="34" charset="0"/>
              </a:defRPr>
            </a:lvl4pPr>
            <a:lvl5pPr>
              <a:defRPr sz="2667">
                <a:latin typeface="Source Sans Pro" panose="020B0503030403020204" pitchFamily="34" charset="0"/>
                <a:ea typeface="Source Sans Pro" panose="020B0503030403020204" pitchFamily="34" charset="0"/>
              </a:defRPr>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5BF645D7-FBF9-0242-A19D-38E6FA2E4A26}"/>
              </a:ext>
            </a:extLst>
          </p:cNvPr>
          <p:cNvSpPr>
            <a:spLocks noGrp="1"/>
          </p:cNvSpPr>
          <p:nvPr>
            <p:ph type="body" sz="half" idx="2"/>
          </p:nvPr>
        </p:nvSpPr>
        <p:spPr>
          <a:xfrm>
            <a:off x="840318" y="2057400"/>
            <a:ext cx="3932767" cy="381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a:extLst>
              <a:ext uri="{FF2B5EF4-FFF2-40B4-BE49-F238E27FC236}">
                <a16:creationId xmlns:a16="http://schemas.microsoft.com/office/drawing/2014/main" id="{64A3AF59-B39E-2D46-ABF6-3A9DF42EFE90}"/>
              </a:ext>
            </a:extLst>
          </p:cNvPr>
          <p:cNvSpPr>
            <a:spLocks noGrp="1"/>
          </p:cNvSpPr>
          <p:nvPr>
            <p:ph type="dt" sz="half" idx="10"/>
          </p:nvPr>
        </p:nvSpPr>
        <p:spPr>
          <a:xfrm>
            <a:off x="838200" y="6356351"/>
            <a:ext cx="2743200" cy="366183"/>
          </a:xfrm>
          <a:prstGeom prst="rect">
            <a:avLst/>
          </a:prstGeom>
        </p:spPr>
        <p:txBody>
          <a:bodyPr/>
          <a:lstStyle/>
          <a:p>
            <a:fld id="{FCCE30BA-9865-FF42-A30D-D6109FA0C4B6}" type="datetimeFigureOut">
              <a:rPr lang="en-US" smtClean="0"/>
              <a:t>1/31/23</a:t>
            </a:fld>
            <a:endParaRPr lang="en-US"/>
          </a:p>
        </p:txBody>
      </p:sp>
      <p:sp>
        <p:nvSpPr>
          <p:cNvPr id="6" name="Footer Placeholder 5">
            <a:extLst>
              <a:ext uri="{FF2B5EF4-FFF2-40B4-BE49-F238E27FC236}">
                <a16:creationId xmlns:a16="http://schemas.microsoft.com/office/drawing/2014/main" id="{5856F050-AD37-844B-BD83-CA3A6BF2250A}"/>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C492845-B6A7-BE47-A74A-33E02F375EDC}"/>
              </a:ext>
            </a:extLst>
          </p:cNvPr>
          <p:cNvSpPr>
            <a:spLocks noGrp="1"/>
          </p:cNvSpPr>
          <p:nvPr>
            <p:ph type="sldNum" sz="quarter" idx="12"/>
          </p:nvPr>
        </p:nvSpPr>
        <p:spPr/>
        <p:txBody>
          <a:bodyPr/>
          <a:lstStyle/>
          <a:p>
            <a:fld id="{D3519F40-AAE1-A24B-9AC9-27B26EFAC49D}" type="slidenum">
              <a:rPr lang="en-US" smtClean="0"/>
              <a:t>‹#›</a:t>
            </a:fld>
            <a:endParaRPr lang="en-US"/>
          </a:p>
        </p:txBody>
      </p:sp>
    </p:spTree>
    <p:extLst>
      <p:ext uri="{BB962C8B-B14F-4D97-AF65-F5344CB8AC3E}">
        <p14:creationId xmlns:p14="http://schemas.microsoft.com/office/powerpoint/2010/main" val="982112730"/>
      </p:ext>
    </p:extLst>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F6D64-ED2E-5648-9AA6-9FD1A4240F3F}"/>
              </a:ext>
            </a:extLst>
          </p:cNvPr>
          <p:cNvSpPr>
            <a:spLocks noGrp="1"/>
          </p:cNvSpPr>
          <p:nvPr>
            <p:ph type="title"/>
          </p:nvPr>
        </p:nvSpPr>
        <p:spPr>
          <a:xfrm>
            <a:off x="840318" y="900160"/>
            <a:ext cx="3932767" cy="1157240"/>
          </a:xfrm>
        </p:spPr>
        <p:txBody>
          <a:bodyPr anchor="b"/>
          <a:lstStyle>
            <a:lvl1pPr>
              <a:defRPr sz="3733"/>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A17692FC-F652-D444-AB9F-C226A83406C0}"/>
              </a:ext>
            </a:extLst>
          </p:cNvPr>
          <p:cNvSpPr>
            <a:spLocks noGrp="1"/>
          </p:cNvSpPr>
          <p:nvPr>
            <p:ph type="pic" idx="1"/>
          </p:nvPr>
        </p:nvSpPr>
        <p:spPr>
          <a:xfrm>
            <a:off x="5183717" y="988485"/>
            <a:ext cx="6172200" cy="4872567"/>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323C0527-BBDE-4241-91DE-4B1FF6DE4156}"/>
              </a:ext>
            </a:extLst>
          </p:cNvPr>
          <p:cNvSpPr>
            <a:spLocks noGrp="1"/>
          </p:cNvSpPr>
          <p:nvPr>
            <p:ph type="body" sz="half" idx="2"/>
          </p:nvPr>
        </p:nvSpPr>
        <p:spPr>
          <a:xfrm>
            <a:off x="840318" y="2057400"/>
            <a:ext cx="3932767" cy="381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a:extLst>
              <a:ext uri="{FF2B5EF4-FFF2-40B4-BE49-F238E27FC236}">
                <a16:creationId xmlns:a16="http://schemas.microsoft.com/office/drawing/2014/main" id="{75CAC030-33D4-6B47-B483-87A28716FB3F}"/>
              </a:ext>
            </a:extLst>
          </p:cNvPr>
          <p:cNvSpPr>
            <a:spLocks noGrp="1"/>
          </p:cNvSpPr>
          <p:nvPr>
            <p:ph type="dt" sz="half" idx="10"/>
          </p:nvPr>
        </p:nvSpPr>
        <p:spPr>
          <a:xfrm>
            <a:off x="838200" y="6356351"/>
            <a:ext cx="2743200" cy="366183"/>
          </a:xfrm>
          <a:prstGeom prst="rect">
            <a:avLst/>
          </a:prstGeom>
        </p:spPr>
        <p:txBody>
          <a:bodyPr/>
          <a:lstStyle/>
          <a:p>
            <a:fld id="{FCCE30BA-9865-FF42-A30D-D6109FA0C4B6}" type="datetimeFigureOut">
              <a:rPr lang="en-US" smtClean="0"/>
              <a:t>1/31/23</a:t>
            </a:fld>
            <a:endParaRPr lang="en-US"/>
          </a:p>
        </p:txBody>
      </p:sp>
      <p:sp>
        <p:nvSpPr>
          <p:cNvPr id="6" name="Footer Placeholder 5">
            <a:extLst>
              <a:ext uri="{FF2B5EF4-FFF2-40B4-BE49-F238E27FC236}">
                <a16:creationId xmlns:a16="http://schemas.microsoft.com/office/drawing/2014/main" id="{EAE11F8C-54E9-4243-8DA9-A5FACD61F0D1}"/>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27CAAE4-957A-FF40-8DCA-A642F6DBA54A}"/>
              </a:ext>
            </a:extLst>
          </p:cNvPr>
          <p:cNvSpPr>
            <a:spLocks noGrp="1"/>
          </p:cNvSpPr>
          <p:nvPr>
            <p:ph type="sldNum" sz="quarter" idx="12"/>
          </p:nvPr>
        </p:nvSpPr>
        <p:spPr/>
        <p:txBody>
          <a:bodyPr/>
          <a:lstStyle/>
          <a:p>
            <a:fld id="{D3519F40-AAE1-A24B-9AC9-27B26EFAC49D}" type="slidenum">
              <a:rPr lang="en-US" smtClean="0"/>
              <a:t>‹#›</a:t>
            </a:fld>
            <a:endParaRPr lang="en-US"/>
          </a:p>
        </p:txBody>
      </p:sp>
    </p:spTree>
    <p:extLst>
      <p:ext uri="{BB962C8B-B14F-4D97-AF65-F5344CB8AC3E}">
        <p14:creationId xmlns:p14="http://schemas.microsoft.com/office/powerpoint/2010/main" val="3516212632"/>
      </p:ext>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9B73A-4810-B840-AD91-168562BBAB3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571F5FA-BA0C-7841-B34D-3AC5848D8B41}"/>
              </a:ext>
            </a:extLst>
          </p:cNvPr>
          <p:cNvSpPr>
            <a:spLocks noGrp="1"/>
          </p:cNvSpPr>
          <p:nvPr>
            <p:ph type="body" orient="vert" idx="1"/>
          </p:nvPr>
        </p:nvSpPr>
        <p:spPr/>
        <p:txBody>
          <a:bodyPr vert="eaVert"/>
          <a:lstStyle>
            <a:lvl4pPr>
              <a:defRPr lang="en-US" sz="2400" b="0" i="0" kern="1200" dirty="0" smtClean="0">
                <a:solidFill>
                  <a:srgbClr val="262626"/>
                </a:solidFill>
                <a:latin typeface="Source Sans Pro" charset="0"/>
                <a:ea typeface="Source Sans Pro" charset="0"/>
                <a:cs typeface="Source Sans Pro" charset="0"/>
              </a:defRPr>
            </a:lvl4pPr>
            <a:lvl5pPr>
              <a:defRPr lang="en-US" sz="2400" b="0" i="0" kern="1200" dirty="0">
                <a:solidFill>
                  <a:srgbClr val="262626"/>
                </a:solidFill>
                <a:latin typeface="Source Sans Pro" charset="0"/>
                <a:ea typeface="Source Sans Pro" charset="0"/>
                <a:cs typeface="Source Sans Pro"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CEB1656-19C7-914F-B5D6-E0AE799AAF64}"/>
              </a:ext>
            </a:extLst>
          </p:cNvPr>
          <p:cNvSpPr>
            <a:spLocks noGrp="1"/>
          </p:cNvSpPr>
          <p:nvPr>
            <p:ph type="dt" sz="half" idx="10"/>
          </p:nvPr>
        </p:nvSpPr>
        <p:spPr>
          <a:xfrm>
            <a:off x="838200" y="6356351"/>
            <a:ext cx="2743200" cy="366183"/>
          </a:xfrm>
          <a:prstGeom prst="rect">
            <a:avLst/>
          </a:prstGeom>
        </p:spPr>
        <p:txBody>
          <a:bodyPr/>
          <a:lstStyle/>
          <a:p>
            <a:fld id="{FCCE30BA-9865-FF42-A30D-D6109FA0C4B6}" type="datetimeFigureOut">
              <a:rPr lang="en-US" smtClean="0"/>
              <a:t>1/31/23</a:t>
            </a:fld>
            <a:endParaRPr lang="en-US"/>
          </a:p>
        </p:txBody>
      </p:sp>
      <p:sp>
        <p:nvSpPr>
          <p:cNvPr id="5" name="Footer Placeholder 4">
            <a:extLst>
              <a:ext uri="{FF2B5EF4-FFF2-40B4-BE49-F238E27FC236}">
                <a16:creationId xmlns:a16="http://schemas.microsoft.com/office/drawing/2014/main" id="{14E94B8E-50C8-C74B-BF08-D1DFEF6F93C0}"/>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05AA991-8ECF-A342-B556-9EF7A1E980E4}"/>
              </a:ext>
            </a:extLst>
          </p:cNvPr>
          <p:cNvSpPr>
            <a:spLocks noGrp="1"/>
          </p:cNvSpPr>
          <p:nvPr>
            <p:ph type="sldNum" sz="quarter" idx="12"/>
          </p:nvPr>
        </p:nvSpPr>
        <p:spPr/>
        <p:txBody>
          <a:bodyPr/>
          <a:lstStyle/>
          <a:p>
            <a:fld id="{D3519F40-AAE1-A24B-9AC9-27B26EFAC49D}" type="slidenum">
              <a:rPr lang="en-US" smtClean="0"/>
              <a:t>‹#›</a:t>
            </a:fld>
            <a:endParaRPr lang="en-US"/>
          </a:p>
        </p:txBody>
      </p:sp>
    </p:spTree>
    <p:extLst>
      <p:ext uri="{BB962C8B-B14F-4D97-AF65-F5344CB8AC3E}">
        <p14:creationId xmlns:p14="http://schemas.microsoft.com/office/powerpoint/2010/main" val="3027370887"/>
      </p:ext>
    </p:extLst>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C9762AA-0AC7-8143-BBE8-5CA629829993}"/>
              </a:ext>
            </a:extLst>
          </p:cNvPr>
          <p:cNvSpPr>
            <a:spLocks noGrp="1"/>
          </p:cNvSpPr>
          <p:nvPr>
            <p:ph type="title" orient="vert"/>
          </p:nvPr>
        </p:nvSpPr>
        <p:spPr>
          <a:xfrm>
            <a:off x="8724901" y="366185"/>
            <a:ext cx="1383071" cy="5810249"/>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9298C124-4C65-5947-8B5F-50EB20744FFC}"/>
              </a:ext>
            </a:extLst>
          </p:cNvPr>
          <p:cNvSpPr>
            <a:spLocks noGrp="1"/>
          </p:cNvSpPr>
          <p:nvPr>
            <p:ph type="body" orient="vert" idx="1"/>
          </p:nvPr>
        </p:nvSpPr>
        <p:spPr>
          <a:xfrm>
            <a:off x="838201" y="366185"/>
            <a:ext cx="7683500" cy="5810249"/>
          </a:xfrm>
        </p:spPr>
        <p:txBody>
          <a:bodyPr vert="eaVert"/>
          <a:lstStyle>
            <a:lvl4pPr>
              <a:defRPr lang="en-US" sz="2400" b="0" i="0" kern="1200" dirty="0" smtClean="0">
                <a:solidFill>
                  <a:srgbClr val="262626"/>
                </a:solidFill>
                <a:latin typeface="Source Sans Pro" charset="0"/>
                <a:ea typeface="Source Sans Pro" charset="0"/>
                <a:cs typeface="Source Sans Pro" charset="0"/>
              </a:defRPr>
            </a:lvl4pPr>
            <a:lvl5pPr>
              <a:defRPr lang="en-US" sz="2400" b="0" i="0" kern="1200" dirty="0">
                <a:solidFill>
                  <a:srgbClr val="262626"/>
                </a:solidFill>
                <a:latin typeface="Source Sans Pro" charset="0"/>
                <a:ea typeface="Source Sans Pro" charset="0"/>
                <a:cs typeface="Source Sans Pro"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6BA093A-1D95-7644-A961-C339720A0CF8}"/>
              </a:ext>
            </a:extLst>
          </p:cNvPr>
          <p:cNvSpPr>
            <a:spLocks noGrp="1"/>
          </p:cNvSpPr>
          <p:nvPr>
            <p:ph type="dt" sz="half" idx="10"/>
          </p:nvPr>
        </p:nvSpPr>
        <p:spPr>
          <a:xfrm>
            <a:off x="838200" y="6356351"/>
            <a:ext cx="2743200" cy="366183"/>
          </a:xfrm>
          <a:prstGeom prst="rect">
            <a:avLst/>
          </a:prstGeom>
        </p:spPr>
        <p:txBody>
          <a:bodyPr/>
          <a:lstStyle/>
          <a:p>
            <a:fld id="{FCCE30BA-9865-FF42-A30D-D6109FA0C4B6}" type="datetimeFigureOut">
              <a:rPr lang="en-US" smtClean="0"/>
              <a:t>1/31/23</a:t>
            </a:fld>
            <a:endParaRPr lang="en-US"/>
          </a:p>
        </p:txBody>
      </p:sp>
      <p:sp>
        <p:nvSpPr>
          <p:cNvPr id="5" name="Footer Placeholder 4">
            <a:extLst>
              <a:ext uri="{FF2B5EF4-FFF2-40B4-BE49-F238E27FC236}">
                <a16:creationId xmlns:a16="http://schemas.microsoft.com/office/drawing/2014/main" id="{BF7354CB-E76E-0F41-8758-FEF8E0998A78}"/>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2AA9162-51CE-B144-A7E1-E7E3D5BF0B29}"/>
              </a:ext>
            </a:extLst>
          </p:cNvPr>
          <p:cNvSpPr>
            <a:spLocks noGrp="1"/>
          </p:cNvSpPr>
          <p:nvPr>
            <p:ph type="sldNum" sz="quarter" idx="12"/>
          </p:nvPr>
        </p:nvSpPr>
        <p:spPr/>
        <p:txBody>
          <a:bodyPr/>
          <a:lstStyle/>
          <a:p>
            <a:fld id="{D3519F40-AAE1-A24B-9AC9-27B26EFAC49D}" type="slidenum">
              <a:rPr lang="en-US" smtClean="0"/>
              <a:t>‹#›</a:t>
            </a:fld>
            <a:endParaRPr lang="en-US"/>
          </a:p>
        </p:txBody>
      </p:sp>
    </p:spTree>
    <p:extLst>
      <p:ext uri="{BB962C8B-B14F-4D97-AF65-F5344CB8AC3E}">
        <p14:creationId xmlns:p14="http://schemas.microsoft.com/office/powerpoint/2010/main" val="1052571903"/>
      </p:ext>
    </p:extLst>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p:cSld name="2_Title and Content">
    <p:spTree>
      <p:nvGrpSpPr>
        <p:cNvPr id="1" name="Shape 65"/>
        <p:cNvGrpSpPr/>
        <p:nvPr/>
      </p:nvGrpSpPr>
      <p:grpSpPr>
        <a:xfrm>
          <a:off x="0" y="0"/>
          <a:ext cx="0" cy="0"/>
          <a:chOff x="0" y="0"/>
          <a:chExt cx="0" cy="0"/>
        </a:xfrm>
      </p:grpSpPr>
      <p:sp>
        <p:nvSpPr>
          <p:cNvPr id="66" name="Google Shape;66;p16"/>
          <p:cNvSpPr txBox="1">
            <a:spLocks noGrp="1"/>
          </p:cNvSpPr>
          <p:nvPr>
            <p:ph type="title"/>
          </p:nvPr>
        </p:nvSpPr>
        <p:spPr>
          <a:xfrm>
            <a:off x="406400" y="436961"/>
            <a:ext cx="8534400" cy="683288"/>
          </a:xfrm>
          <a:prstGeom prst="rect">
            <a:avLst/>
          </a:prstGeom>
          <a:noFill/>
          <a:ln>
            <a:noFill/>
          </a:ln>
        </p:spPr>
        <p:txBody>
          <a:bodyPr spcFirstLastPara="1" wrap="square" lIns="91425" tIns="45700" rIns="91425" bIns="45700" anchor="b" anchorCtr="0">
            <a:spAutoFit/>
          </a:bodyPr>
          <a:lstStyle>
            <a:lvl1pPr lvl="0" algn="l">
              <a:lnSpc>
                <a:spcPct val="90000"/>
              </a:lnSpc>
              <a:spcBef>
                <a:spcPts val="0"/>
              </a:spcBef>
              <a:spcAft>
                <a:spcPts val="0"/>
              </a:spcAft>
              <a:buClr>
                <a:schemeClr val="accent1"/>
              </a:buClr>
              <a:buSzPts val="3200"/>
              <a:buFont typeface="Fjord One"/>
              <a:buNone/>
              <a:defRPr>
                <a:latin typeface="Fjord One"/>
                <a:ea typeface="Fjord One"/>
                <a:cs typeface="Fjord One"/>
                <a:sym typeface="Fjord 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6"/>
          <p:cNvSpPr txBox="1">
            <a:spLocks noGrp="1"/>
          </p:cNvSpPr>
          <p:nvPr>
            <p:ph type="body" idx="1"/>
          </p:nvPr>
        </p:nvSpPr>
        <p:spPr>
          <a:xfrm>
            <a:off x="406400" y="1561260"/>
            <a:ext cx="11379200" cy="4386921"/>
          </a:xfrm>
          <a:prstGeom prst="rect">
            <a:avLst/>
          </a:prstGeom>
          <a:noFill/>
          <a:ln>
            <a:noFill/>
          </a:ln>
        </p:spPr>
        <p:txBody>
          <a:bodyPr spcFirstLastPara="1" wrap="square" lIns="91425" tIns="45700" rIns="91425" bIns="45700" anchor="t" anchorCtr="0">
            <a:normAutofit/>
          </a:bodyPr>
          <a:lstStyle>
            <a:lvl1pPr marL="609585" lvl="0" indent="-491054" algn="l">
              <a:lnSpc>
                <a:spcPct val="90000"/>
              </a:lnSpc>
              <a:spcBef>
                <a:spcPts val="533"/>
              </a:spcBef>
              <a:spcAft>
                <a:spcPts val="0"/>
              </a:spcAft>
              <a:buClr>
                <a:srgbClr val="262626"/>
              </a:buClr>
              <a:buSzPts val="2200"/>
              <a:buChar char="•"/>
              <a:defRPr>
                <a:solidFill>
                  <a:srgbClr val="262626"/>
                </a:solidFill>
                <a:latin typeface="Source Sans Pro"/>
                <a:ea typeface="Source Sans Pro"/>
                <a:cs typeface="Source Sans Pro"/>
                <a:sym typeface="Source Sans Pro"/>
              </a:defRPr>
            </a:lvl1pPr>
            <a:lvl2pPr marL="1219170" lvl="1" indent="-457189" algn="l">
              <a:lnSpc>
                <a:spcPct val="90000"/>
              </a:lnSpc>
              <a:spcBef>
                <a:spcPts val="533"/>
              </a:spcBef>
              <a:spcAft>
                <a:spcPts val="0"/>
              </a:spcAft>
              <a:buClr>
                <a:srgbClr val="262626"/>
              </a:buClr>
              <a:buSzPts val="1800"/>
              <a:buChar char="–"/>
              <a:defRPr>
                <a:solidFill>
                  <a:srgbClr val="262626"/>
                </a:solidFill>
                <a:latin typeface="Source Sans Pro"/>
                <a:ea typeface="Source Sans Pro"/>
                <a:cs typeface="Source Sans Pro"/>
                <a:sym typeface="Source Sans Pro"/>
              </a:defRPr>
            </a:lvl2pPr>
            <a:lvl3pPr marL="1828754" lvl="2" indent="-426708" algn="l">
              <a:lnSpc>
                <a:spcPct val="90000"/>
              </a:lnSpc>
              <a:spcBef>
                <a:spcPts val="533"/>
              </a:spcBef>
              <a:spcAft>
                <a:spcPts val="0"/>
              </a:spcAft>
              <a:buClr>
                <a:srgbClr val="262626"/>
              </a:buClr>
              <a:buSzPts val="1440"/>
              <a:buChar char="•"/>
              <a:defRPr>
                <a:solidFill>
                  <a:srgbClr val="262626"/>
                </a:solidFill>
                <a:latin typeface="Source Sans Pro"/>
                <a:ea typeface="Source Sans Pro"/>
                <a:cs typeface="Source Sans Pro"/>
                <a:sym typeface="Source Sans Pro"/>
              </a:defRPr>
            </a:lvl3pPr>
            <a:lvl4pPr marL="2438339" lvl="3" indent="-457189" algn="l">
              <a:spcBef>
                <a:spcPts val="533"/>
              </a:spcBef>
              <a:spcAft>
                <a:spcPts val="0"/>
              </a:spcAft>
              <a:buClr>
                <a:schemeClr val="dk1"/>
              </a:buClr>
              <a:buSzPts val="1800"/>
              <a:buChar char="–"/>
              <a:defRPr/>
            </a:lvl4pPr>
            <a:lvl5pPr marL="3047924" lvl="4" indent="-457189" algn="l">
              <a:spcBef>
                <a:spcPts val="480"/>
              </a:spcBef>
              <a:spcAft>
                <a:spcPts val="0"/>
              </a:spcAft>
              <a:buClr>
                <a:schemeClr val="dk1"/>
              </a:buClr>
              <a:buSzPts val="1800"/>
              <a:buChar char="»"/>
              <a:defRPr/>
            </a:lvl5pPr>
            <a:lvl6pPr marL="3657509" lvl="5" indent="-457189" algn="l">
              <a:spcBef>
                <a:spcPts val="480"/>
              </a:spcBef>
              <a:spcAft>
                <a:spcPts val="0"/>
              </a:spcAft>
              <a:buClr>
                <a:schemeClr val="dk1"/>
              </a:buClr>
              <a:buSzPts val="1800"/>
              <a:buChar char="•"/>
              <a:defRPr/>
            </a:lvl6pPr>
            <a:lvl7pPr marL="4267093" lvl="6" indent="-457189" algn="l">
              <a:spcBef>
                <a:spcPts val="480"/>
              </a:spcBef>
              <a:spcAft>
                <a:spcPts val="0"/>
              </a:spcAft>
              <a:buClr>
                <a:schemeClr val="dk1"/>
              </a:buClr>
              <a:buSzPts val="1800"/>
              <a:buChar char="•"/>
              <a:defRPr/>
            </a:lvl7pPr>
            <a:lvl8pPr marL="4876678" lvl="7" indent="-457189" algn="l">
              <a:spcBef>
                <a:spcPts val="480"/>
              </a:spcBef>
              <a:spcAft>
                <a:spcPts val="0"/>
              </a:spcAft>
              <a:buClr>
                <a:schemeClr val="dk1"/>
              </a:buClr>
              <a:buSzPts val="1800"/>
              <a:buChar char="•"/>
              <a:defRPr/>
            </a:lvl8pPr>
            <a:lvl9pPr marL="5486263" lvl="8" indent="-457189" algn="l">
              <a:spcBef>
                <a:spcPts val="480"/>
              </a:spcBef>
              <a:spcAft>
                <a:spcPts val="0"/>
              </a:spcAft>
              <a:buClr>
                <a:schemeClr val="dk1"/>
              </a:buClr>
              <a:buSzPts val="1800"/>
              <a:buChar char="•"/>
              <a:defRPr/>
            </a:lvl9pPr>
          </a:lstStyle>
          <a:p>
            <a:endParaRPr/>
          </a:p>
        </p:txBody>
      </p:sp>
      <p:sp>
        <p:nvSpPr>
          <p:cNvPr id="68" name="Google Shape;68;p16"/>
          <p:cNvSpPr txBox="1"/>
          <p:nvPr/>
        </p:nvSpPr>
        <p:spPr>
          <a:xfrm>
            <a:off x="10418131" y="851977"/>
            <a:ext cx="246221" cy="455455"/>
          </a:xfrm>
          <a:prstGeom prst="rect">
            <a:avLst/>
          </a:prstGeom>
          <a:noFill/>
          <a:ln>
            <a:noFill/>
          </a:ln>
        </p:spPr>
        <p:txBody>
          <a:bodyPr spcFirstLastPara="1" wrap="square" lIns="121900" tIns="60933" rIns="121900" bIns="60933" anchor="t" anchorCtr="0">
            <a:spAutoFit/>
          </a:bodyPr>
          <a:lstStyle/>
          <a:p>
            <a:pPr marL="0" marR="0" lvl="0" indent="0" algn="l" rtl="0">
              <a:lnSpc>
                <a:spcPct val="90000"/>
              </a:lnSpc>
              <a:spcBef>
                <a:spcPts val="0"/>
              </a:spcBef>
              <a:spcAft>
                <a:spcPts val="0"/>
              </a:spcAft>
              <a:buNone/>
            </a:pPr>
            <a:endParaRPr sz="2400">
              <a:solidFill>
                <a:srgbClr val="696253"/>
              </a:solidFill>
              <a:latin typeface="Calibri"/>
              <a:ea typeface="Calibri"/>
              <a:cs typeface="Calibri"/>
              <a:sym typeface="Calibri"/>
            </a:endParaRPr>
          </a:p>
        </p:txBody>
      </p:sp>
      <p:sp>
        <p:nvSpPr>
          <p:cNvPr id="69" name="Google Shape;69;p16"/>
          <p:cNvSpPr txBox="1">
            <a:spLocks noGrp="1"/>
          </p:cNvSpPr>
          <p:nvPr>
            <p:ph type="sldNum" idx="12"/>
          </p:nvPr>
        </p:nvSpPr>
        <p:spPr>
          <a:xfrm>
            <a:off x="406400" y="6309149"/>
            <a:ext cx="938111" cy="366183"/>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326304173"/>
      </p:ext>
    </p:extLst>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6400" y="425572"/>
            <a:ext cx="8534400" cy="694677"/>
          </a:xfrm>
        </p:spPr>
        <p:txBody>
          <a:bodyPr/>
          <a:lstStyle>
            <a:lvl1pPr>
              <a:defRPr>
                <a:latin typeface="Fjord One" panose="02060503050500050A03" pitchFamily="18" charset="77"/>
              </a:defRPr>
            </a:lvl1pPr>
          </a:lstStyle>
          <a:p>
            <a:r>
              <a:rPr lang="en-US"/>
              <a:t>Click to edit Master title style</a:t>
            </a:r>
            <a:endParaRPr lang="en-US" dirty="0"/>
          </a:p>
        </p:txBody>
      </p:sp>
      <p:sp>
        <p:nvSpPr>
          <p:cNvPr id="4" name="Text Placeholder 3"/>
          <p:cNvSpPr>
            <a:spLocks noGrp="1"/>
          </p:cNvSpPr>
          <p:nvPr>
            <p:ph type="body" sz="quarter" idx="10"/>
          </p:nvPr>
        </p:nvSpPr>
        <p:spPr>
          <a:xfrm>
            <a:off x="406400" y="1561260"/>
            <a:ext cx="11379200" cy="4386921"/>
          </a:xfrm>
        </p:spPr>
        <p:txBody>
          <a:bodyPr/>
          <a:lstStyle>
            <a:lvl1pPr>
              <a:defRPr>
                <a:solidFill>
                  <a:srgbClr val="262626"/>
                </a:solidFill>
                <a:latin typeface="Source Sans Pro" charset="0"/>
                <a:ea typeface="Source Sans Pro" charset="0"/>
                <a:cs typeface="Source Sans Pro" charset="0"/>
              </a:defRPr>
            </a:lvl1pPr>
            <a:lvl2pPr>
              <a:defRPr>
                <a:solidFill>
                  <a:srgbClr val="262626"/>
                </a:solidFill>
                <a:latin typeface="Source Sans Pro" charset="0"/>
                <a:ea typeface="Source Sans Pro" charset="0"/>
                <a:cs typeface="Source Sans Pro" charset="0"/>
              </a:defRPr>
            </a:lvl2pPr>
            <a:lvl3pPr>
              <a:defRPr>
                <a:solidFill>
                  <a:srgbClr val="262626"/>
                </a:solidFill>
                <a:latin typeface="Source Sans Pro" charset="0"/>
                <a:ea typeface="Source Sans Pro" charset="0"/>
                <a:cs typeface="Source Sans Pro" charset="0"/>
              </a:defRPr>
            </a:lvl3pPr>
          </a:lstStyle>
          <a:p>
            <a:pPr lvl="0"/>
            <a:r>
              <a:rPr lang="en-US"/>
              <a:t>Click to edit Master text styles</a:t>
            </a:r>
          </a:p>
          <a:p>
            <a:pPr lvl="1"/>
            <a:r>
              <a:rPr lang="en-US"/>
              <a:t>Second level</a:t>
            </a:r>
          </a:p>
          <a:p>
            <a:pPr lvl="2"/>
            <a:r>
              <a:rPr lang="en-US"/>
              <a:t>Third level</a:t>
            </a:r>
          </a:p>
        </p:txBody>
      </p:sp>
      <p:sp>
        <p:nvSpPr>
          <p:cNvPr id="3" name="TextBox 2"/>
          <p:cNvSpPr txBox="1"/>
          <p:nvPr/>
        </p:nvSpPr>
        <p:spPr>
          <a:xfrm>
            <a:off x="10418131" y="851976"/>
            <a:ext cx="184731" cy="424732"/>
          </a:xfrm>
          <a:prstGeom prst="rect">
            <a:avLst/>
          </a:prstGeom>
          <a:noFill/>
        </p:spPr>
        <p:txBody>
          <a:bodyPr wrap="none" rtlCol="0">
            <a:spAutoFit/>
          </a:bodyPr>
          <a:lstStyle/>
          <a:p>
            <a:pPr>
              <a:lnSpc>
                <a:spcPct val="90000"/>
              </a:lnSpc>
            </a:pPr>
            <a:endParaRPr lang="en-US" sz="2400" dirty="0">
              <a:solidFill>
                <a:srgbClr val="696253"/>
              </a:solidFill>
              <a:latin typeface="Calibri"/>
            </a:endParaRPr>
          </a:p>
        </p:txBody>
      </p:sp>
      <p:sp>
        <p:nvSpPr>
          <p:cNvPr id="5" name="Slide Number Placeholder 4">
            <a:extLst>
              <a:ext uri="{FF2B5EF4-FFF2-40B4-BE49-F238E27FC236}">
                <a16:creationId xmlns:a16="http://schemas.microsoft.com/office/drawing/2014/main" id="{7B2710B9-4BF6-6949-98D4-A877E8088E32}"/>
              </a:ext>
            </a:extLst>
          </p:cNvPr>
          <p:cNvSpPr>
            <a:spLocks noGrp="1"/>
          </p:cNvSpPr>
          <p:nvPr>
            <p:ph type="sldNum" sz="quarter" idx="11"/>
          </p:nvPr>
        </p:nvSpPr>
        <p:spPr/>
        <p:txBody>
          <a:bodyPr/>
          <a:lstStyle/>
          <a:p>
            <a:fld id="{D3519F40-AAE1-A24B-9AC9-27B26EFAC49D}" type="slidenum">
              <a:rPr lang="en-US" smtClean="0"/>
              <a:t>‹#›</a:t>
            </a:fld>
            <a:endParaRPr lang="en-US"/>
          </a:p>
        </p:txBody>
      </p:sp>
    </p:spTree>
    <p:extLst>
      <p:ext uri="{BB962C8B-B14F-4D97-AF65-F5344CB8AC3E}">
        <p14:creationId xmlns:p14="http://schemas.microsoft.com/office/powerpoint/2010/main" val="2025592323"/>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BD7F2-9578-0F40-9087-FC1D32AF52C7}"/>
              </a:ext>
            </a:extLst>
          </p:cNvPr>
          <p:cNvSpPr>
            <a:spLocks noGrp="1"/>
          </p:cNvSpPr>
          <p:nvPr>
            <p:ph type="ctrTitle"/>
          </p:nvPr>
        </p:nvSpPr>
        <p:spPr>
          <a:xfrm>
            <a:off x="1524000" y="1121833"/>
            <a:ext cx="9144000" cy="2387600"/>
          </a:xfrm>
        </p:spPr>
        <p:txBody>
          <a:bodyPr anchor="b"/>
          <a:lstStyle>
            <a:lvl1pPr algn="ctr">
              <a:defRPr sz="8000">
                <a:latin typeface="Fjord One" panose="02060503050500050A03" pitchFamily="18" charset="77"/>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D9B7C3B-8E52-B44B-8AB2-A513112DB1BC}"/>
              </a:ext>
            </a:extLst>
          </p:cNvPr>
          <p:cNvSpPr>
            <a:spLocks noGrp="1"/>
          </p:cNvSpPr>
          <p:nvPr>
            <p:ph type="subTitle" idx="1"/>
          </p:nvPr>
        </p:nvSpPr>
        <p:spPr>
          <a:xfrm>
            <a:off x="1524000" y="3602568"/>
            <a:ext cx="9144000" cy="1655233"/>
          </a:xfrm>
        </p:spPr>
        <p:txBody>
          <a:bodyPr/>
          <a:lstStyle>
            <a:lvl1pPr marL="0" indent="0" algn="ctr">
              <a:buNone/>
              <a:defRPr sz="3200">
                <a:latin typeface="Fjord One" panose="02060503050500050A03" pitchFamily="18" charset="77"/>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848C4F42-016B-C946-AFF4-1C2589238350}"/>
              </a:ext>
            </a:extLst>
          </p:cNvPr>
          <p:cNvSpPr>
            <a:spLocks noGrp="1"/>
          </p:cNvSpPr>
          <p:nvPr>
            <p:ph type="dt" sz="half" idx="10"/>
          </p:nvPr>
        </p:nvSpPr>
        <p:spPr>
          <a:xfrm>
            <a:off x="838200" y="6356351"/>
            <a:ext cx="2743200" cy="366183"/>
          </a:xfrm>
          <a:prstGeom prst="rect">
            <a:avLst/>
          </a:prstGeom>
        </p:spPr>
        <p:txBody>
          <a:bodyPr/>
          <a:lstStyle>
            <a:lvl1pPr>
              <a:defRPr>
                <a:latin typeface="Source Sans Pro" panose="020B0503030403020204" pitchFamily="34" charset="0"/>
                <a:ea typeface="Source Sans Pro" panose="020B0503030403020204" pitchFamily="34" charset="0"/>
              </a:defRPr>
            </a:lvl1pPr>
          </a:lstStyle>
          <a:p>
            <a:fld id="{FCCE30BA-9865-FF42-A30D-D6109FA0C4B6}" type="datetimeFigureOut">
              <a:rPr lang="en-US" smtClean="0"/>
              <a:t>1/31/23</a:t>
            </a:fld>
            <a:endParaRPr lang="en-US"/>
          </a:p>
        </p:txBody>
      </p:sp>
      <p:sp>
        <p:nvSpPr>
          <p:cNvPr id="5" name="Footer Placeholder 4">
            <a:extLst>
              <a:ext uri="{FF2B5EF4-FFF2-40B4-BE49-F238E27FC236}">
                <a16:creationId xmlns:a16="http://schemas.microsoft.com/office/drawing/2014/main" id="{CC7A2E8F-1E43-EF42-8EEC-22D1D69E01C6}"/>
              </a:ext>
            </a:extLst>
          </p:cNvPr>
          <p:cNvSpPr>
            <a:spLocks noGrp="1"/>
          </p:cNvSpPr>
          <p:nvPr>
            <p:ph type="ftr" sz="quarter" idx="11"/>
          </p:nvPr>
        </p:nvSpPr>
        <p:spPr>
          <a:xfrm>
            <a:off x="4038601" y="6356351"/>
            <a:ext cx="3468511" cy="366183"/>
          </a:xfrm>
          <a:prstGeom prst="rect">
            <a:avLst/>
          </a:prstGeom>
        </p:spPr>
        <p:txBody>
          <a:bodyPr/>
          <a:lstStyle>
            <a:lvl1pPr>
              <a:defRPr>
                <a:latin typeface="Source Sans Pro" panose="020B0503030403020204" pitchFamily="34" charset="0"/>
                <a:ea typeface="Source Sans Pro" panose="020B0503030403020204" pitchFamily="34" charset="0"/>
              </a:defRPr>
            </a:lvl1pPr>
          </a:lstStyle>
          <a:p>
            <a:endParaRPr lang="en-US"/>
          </a:p>
        </p:txBody>
      </p:sp>
      <p:sp>
        <p:nvSpPr>
          <p:cNvPr id="6" name="Slide Number Placeholder 5">
            <a:extLst>
              <a:ext uri="{FF2B5EF4-FFF2-40B4-BE49-F238E27FC236}">
                <a16:creationId xmlns:a16="http://schemas.microsoft.com/office/drawing/2014/main" id="{D875FB61-95C2-5E47-9563-38A993155B78}"/>
              </a:ext>
            </a:extLst>
          </p:cNvPr>
          <p:cNvSpPr>
            <a:spLocks noGrp="1"/>
          </p:cNvSpPr>
          <p:nvPr>
            <p:ph type="sldNum" sz="quarter" idx="12"/>
          </p:nvPr>
        </p:nvSpPr>
        <p:spPr>
          <a:xfrm>
            <a:off x="406400" y="6366299"/>
            <a:ext cx="431800" cy="366183"/>
          </a:xfrm>
        </p:spPr>
        <p:txBody>
          <a:bodyPr/>
          <a:lstStyle/>
          <a:p>
            <a:fld id="{D3519F40-AAE1-A24B-9AC9-27B26EFAC49D}" type="slidenum">
              <a:rPr lang="en-US" smtClean="0"/>
              <a:t>‹#›</a:t>
            </a:fld>
            <a:endParaRPr lang="en-US"/>
          </a:p>
        </p:txBody>
      </p:sp>
    </p:spTree>
    <p:extLst>
      <p:ext uri="{BB962C8B-B14F-4D97-AF65-F5344CB8AC3E}">
        <p14:creationId xmlns:p14="http://schemas.microsoft.com/office/powerpoint/2010/main" val="1908454424"/>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177EB-E25C-9047-AD2C-48EA68CA8C10}"/>
              </a:ext>
            </a:extLst>
          </p:cNvPr>
          <p:cNvSpPr>
            <a:spLocks noGrp="1"/>
          </p:cNvSpPr>
          <p:nvPr>
            <p:ph type="title"/>
          </p:nvPr>
        </p:nvSpPr>
        <p:spPr/>
        <p:txBody>
          <a:bodyPr/>
          <a:lstStyle>
            <a:lvl1pPr>
              <a:defRPr>
                <a:latin typeface="Fjord One" panose="02060503050500050A03" pitchFamily="18" charset="77"/>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F18F393-9988-2A49-95BE-F5D4DDA32ECD}"/>
              </a:ext>
            </a:extLst>
          </p:cNvPr>
          <p:cNvSpPr>
            <a:spLocks noGrp="1"/>
          </p:cNvSpPr>
          <p:nvPr>
            <p:ph idx="1"/>
          </p:nvPr>
        </p:nvSpPr>
        <p:spPr/>
        <p:txBody>
          <a:bodyPr/>
          <a:lstStyle>
            <a:lvl4pPr algn="l" rtl="0" eaLnBrk="1" latinLnBrk="0" hangingPunct="1">
              <a:lnSpc>
                <a:spcPct val="90000"/>
              </a:lnSpc>
              <a:spcBef>
                <a:spcPts val="0"/>
              </a:spcBef>
              <a:spcAft>
                <a:spcPts val="533"/>
              </a:spcAft>
              <a:buFont typeface="Arial"/>
              <a:defRPr lang="en-US" sz="2400" b="0" i="0" kern="1200" dirty="0" smtClean="0">
                <a:solidFill>
                  <a:srgbClr val="262626"/>
                </a:solidFill>
                <a:latin typeface="Source Sans Pro" charset="0"/>
                <a:ea typeface="Source Sans Pro" charset="0"/>
                <a:cs typeface="Source Sans Pro" charset="0"/>
              </a:defRPr>
            </a:lvl4pPr>
            <a:lvl5pPr algn="l" rtl="0" eaLnBrk="1" latinLnBrk="0" hangingPunct="1">
              <a:lnSpc>
                <a:spcPct val="90000"/>
              </a:lnSpc>
              <a:spcBef>
                <a:spcPts val="0"/>
              </a:spcBef>
              <a:spcAft>
                <a:spcPts val="533"/>
              </a:spcAft>
              <a:buFont typeface="Arial"/>
              <a:defRPr lang="en-US" sz="2400" b="0" i="0" kern="1200" dirty="0">
                <a:solidFill>
                  <a:srgbClr val="262626"/>
                </a:solidFill>
                <a:latin typeface="Source Sans Pro" charset="0"/>
                <a:ea typeface="Source Sans Pro" charset="0"/>
                <a:cs typeface="Source Sans Pro"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4CDE352-A610-FE49-A686-68A70B8C2DE9}"/>
              </a:ext>
            </a:extLst>
          </p:cNvPr>
          <p:cNvSpPr>
            <a:spLocks noGrp="1"/>
          </p:cNvSpPr>
          <p:nvPr>
            <p:ph type="dt" sz="half" idx="10"/>
          </p:nvPr>
        </p:nvSpPr>
        <p:spPr>
          <a:xfrm>
            <a:off x="838200" y="6356351"/>
            <a:ext cx="2743200" cy="366183"/>
          </a:xfrm>
          <a:prstGeom prst="rect">
            <a:avLst/>
          </a:prstGeom>
        </p:spPr>
        <p:txBody>
          <a:bodyPr/>
          <a:lstStyle/>
          <a:p>
            <a:fld id="{FCCE30BA-9865-FF42-A30D-D6109FA0C4B6}" type="datetimeFigureOut">
              <a:rPr lang="en-US" smtClean="0"/>
              <a:t>1/31/23</a:t>
            </a:fld>
            <a:endParaRPr lang="en-US"/>
          </a:p>
        </p:txBody>
      </p:sp>
      <p:sp>
        <p:nvSpPr>
          <p:cNvPr id="5" name="Footer Placeholder 4">
            <a:extLst>
              <a:ext uri="{FF2B5EF4-FFF2-40B4-BE49-F238E27FC236}">
                <a16:creationId xmlns:a16="http://schemas.microsoft.com/office/drawing/2014/main" id="{E8648A40-4074-9F47-B952-3B3E59D81141}"/>
              </a:ext>
            </a:extLst>
          </p:cNvPr>
          <p:cNvSpPr>
            <a:spLocks noGrp="1"/>
          </p:cNvSpPr>
          <p:nvPr>
            <p:ph type="ftr" sz="quarter" idx="11"/>
          </p:nvPr>
        </p:nvSpPr>
        <p:spPr>
          <a:xfrm>
            <a:off x="4038601" y="6356351"/>
            <a:ext cx="3536244" cy="366183"/>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D862910-B409-B84A-A60A-4684BB02F452}"/>
              </a:ext>
            </a:extLst>
          </p:cNvPr>
          <p:cNvSpPr>
            <a:spLocks noGrp="1"/>
          </p:cNvSpPr>
          <p:nvPr>
            <p:ph type="sldNum" sz="quarter" idx="12"/>
          </p:nvPr>
        </p:nvSpPr>
        <p:spPr>
          <a:xfrm>
            <a:off x="381001" y="6356351"/>
            <a:ext cx="457200" cy="366183"/>
          </a:xfrm>
        </p:spPr>
        <p:txBody>
          <a:bodyPr/>
          <a:lstStyle/>
          <a:p>
            <a:fld id="{D3519F40-AAE1-A24B-9AC9-27B26EFAC49D}" type="slidenum">
              <a:rPr lang="en-US" smtClean="0"/>
              <a:t>‹#›</a:t>
            </a:fld>
            <a:endParaRPr lang="en-US"/>
          </a:p>
        </p:txBody>
      </p:sp>
    </p:spTree>
    <p:extLst>
      <p:ext uri="{BB962C8B-B14F-4D97-AF65-F5344CB8AC3E}">
        <p14:creationId xmlns:p14="http://schemas.microsoft.com/office/powerpoint/2010/main" val="2431083006"/>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F0105-E8F0-634A-BF8D-E9D6B203A9CE}"/>
              </a:ext>
            </a:extLst>
          </p:cNvPr>
          <p:cNvSpPr>
            <a:spLocks noGrp="1"/>
          </p:cNvSpPr>
          <p:nvPr>
            <p:ph type="title"/>
          </p:nvPr>
        </p:nvSpPr>
        <p:spPr>
          <a:xfrm>
            <a:off x="831851" y="2234050"/>
            <a:ext cx="10515600" cy="2329484"/>
          </a:xfrm>
        </p:spPr>
        <p:txBody>
          <a:bodyPr anchor="b"/>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0924D3F-6F46-4848-88B6-4E3B6021F6B0}"/>
              </a:ext>
            </a:extLst>
          </p:cNvPr>
          <p:cNvSpPr>
            <a:spLocks noGrp="1"/>
          </p:cNvSpPr>
          <p:nvPr>
            <p:ph type="body" idx="1"/>
          </p:nvPr>
        </p:nvSpPr>
        <p:spPr>
          <a:xfrm>
            <a:off x="831851" y="4588934"/>
            <a:ext cx="10515600" cy="1500717"/>
          </a:xfrm>
        </p:spPr>
        <p:txBody>
          <a:bodyPr/>
          <a:lstStyle>
            <a:lvl1pPr marL="0" indent="0">
              <a:buNone/>
              <a:defRPr sz="3200">
                <a:solidFill>
                  <a:schemeClr val="tx1">
                    <a:tint val="75000"/>
                  </a:schemeClr>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7E6FBD2-E90B-9F40-9A87-2C90374B12F7}"/>
              </a:ext>
            </a:extLst>
          </p:cNvPr>
          <p:cNvSpPr>
            <a:spLocks noGrp="1"/>
          </p:cNvSpPr>
          <p:nvPr>
            <p:ph type="dt" sz="half" idx="10"/>
          </p:nvPr>
        </p:nvSpPr>
        <p:spPr>
          <a:xfrm>
            <a:off x="838200" y="6356351"/>
            <a:ext cx="2743200" cy="366183"/>
          </a:xfrm>
          <a:prstGeom prst="rect">
            <a:avLst/>
          </a:prstGeom>
        </p:spPr>
        <p:txBody>
          <a:bodyPr/>
          <a:lstStyle/>
          <a:p>
            <a:fld id="{FCCE30BA-9865-FF42-A30D-D6109FA0C4B6}" type="datetimeFigureOut">
              <a:rPr lang="en-US" smtClean="0"/>
              <a:t>1/31/23</a:t>
            </a:fld>
            <a:endParaRPr lang="en-US"/>
          </a:p>
        </p:txBody>
      </p:sp>
      <p:sp>
        <p:nvSpPr>
          <p:cNvPr id="5" name="Footer Placeholder 4">
            <a:extLst>
              <a:ext uri="{FF2B5EF4-FFF2-40B4-BE49-F238E27FC236}">
                <a16:creationId xmlns:a16="http://schemas.microsoft.com/office/drawing/2014/main" id="{C9C3C390-027B-2A41-BA08-6775B6C48F8D}"/>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A96F99B-4786-F341-B223-A7666A9035BA}"/>
              </a:ext>
            </a:extLst>
          </p:cNvPr>
          <p:cNvSpPr>
            <a:spLocks noGrp="1"/>
          </p:cNvSpPr>
          <p:nvPr>
            <p:ph type="sldNum" sz="quarter" idx="12"/>
          </p:nvPr>
        </p:nvSpPr>
        <p:spPr/>
        <p:txBody>
          <a:bodyPr/>
          <a:lstStyle/>
          <a:p>
            <a:fld id="{D3519F40-AAE1-A24B-9AC9-27B26EFAC49D}" type="slidenum">
              <a:rPr lang="en-US" smtClean="0"/>
              <a:t>‹#›</a:t>
            </a:fld>
            <a:endParaRPr lang="en-US"/>
          </a:p>
        </p:txBody>
      </p:sp>
    </p:spTree>
    <p:extLst>
      <p:ext uri="{BB962C8B-B14F-4D97-AF65-F5344CB8AC3E}">
        <p14:creationId xmlns:p14="http://schemas.microsoft.com/office/powerpoint/2010/main" val="667998675"/>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0B559-81A4-7E4C-B8EF-E79D410DE7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DFCA6FE-6BFA-F447-9175-6DAF66DBB7E8}"/>
              </a:ext>
            </a:extLst>
          </p:cNvPr>
          <p:cNvSpPr>
            <a:spLocks noGrp="1"/>
          </p:cNvSpPr>
          <p:nvPr>
            <p:ph sz="half" idx="1"/>
          </p:nvPr>
        </p:nvSpPr>
        <p:spPr>
          <a:xfrm>
            <a:off x="838200" y="1826685"/>
            <a:ext cx="5156200" cy="4235449"/>
          </a:xfrm>
        </p:spPr>
        <p:txBody>
          <a:bodyPr/>
          <a:lstStyle>
            <a:lvl4pPr algn="l" rtl="0" eaLnBrk="1" latinLnBrk="0" hangingPunct="1">
              <a:lnSpc>
                <a:spcPct val="90000"/>
              </a:lnSpc>
              <a:spcBef>
                <a:spcPts val="0"/>
              </a:spcBef>
              <a:spcAft>
                <a:spcPts val="533"/>
              </a:spcAft>
              <a:buFont typeface="Arial"/>
              <a:defRPr lang="en-US" sz="2400" b="0" i="0" kern="1200" dirty="0" smtClean="0">
                <a:solidFill>
                  <a:srgbClr val="262626"/>
                </a:solidFill>
                <a:latin typeface="Source Sans Pro" charset="0"/>
                <a:ea typeface="Source Sans Pro" charset="0"/>
                <a:cs typeface="Source Sans Pro" charset="0"/>
              </a:defRPr>
            </a:lvl4pPr>
            <a:lvl5pPr algn="l" rtl="0" eaLnBrk="1" latinLnBrk="0" hangingPunct="1">
              <a:lnSpc>
                <a:spcPct val="90000"/>
              </a:lnSpc>
              <a:spcBef>
                <a:spcPts val="0"/>
              </a:spcBef>
              <a:spcAft>
                <a:spcPts val="533"/>
              </a:spcAft>
              <a:buFont typeface="Arial"/>
              <a:defRPr lang="en-US" sz="2400" b="0" i="0" kern="1200" dirty="0">
                <a:solidFill>
                  <a:srgbClr val="262626"/>
                </a:solidFill>
                <a:latin typeface="Source Sans Pro" charset="0"/>
                <a:ea typeface="Source Sans Pro" charset="0"/>
                <a:cs typeface="Source Sans Pro"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8D6D0706-6869-E24D-B8D5-5C2224F3413B}"/>
              </a:ext>
            </a:extLst>
          </p:cNvPr>
          <p:cNvSpPr>
            <a:spLocks noGrp="1"/>
          </p:cNvSpPr>
          <p:nvPr>
            <p:ph sz="half" idx="2"/>
          </p:nvPr>
        </p:nvSpPr>
        <p:spPr>
          <a:xfrm>
            <a:off x="6197600" y="1826685"/>
            <a:ext cx="5156200" cy="4235449"/>
          </a:xfrm>
        </p:spPr>
        <p:txBody>
          <a:bodyPr/>
          <a:lstStyle>
            <a:lvl4pPr>
              <a:defRPr lang="en-US" sz="2400" b="0" i="0" kern="1200" dirty="0" smtClean="0">
                <a:solidFill>
                  <a:srgbClr val="262626"/>
                </a:solidFill>
                <a:latin typeface="Source Sans Pro" charset="0"/>
                <a:ea typeface="Source Sans Pro" charset="0"/>
                <a:cs typeface="Source Sans Pro" charset="0"/>
              </a:defRPr>
            </a:lvl4pPr>
            <a:lvl5pPr>
              <a:defRPr lang="en-US" sz="2400" b="0" i="0" kern="1200" dirty="0">
                <a:solidFill>
                  <a:srgbClr val="262626"/>
                </a:solidFill>
                <a:latin typeface="Source Sans Pro" charset="0"/>
                <a:ea typeface="Source Sans Pro" charset="0"/>
                <a:cs typeface="Source Sans Pro"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3EA7ABAA-20FD-C843-B9A0-BAF21BCB7437}"/>
              </a:ext>
            </a:extLst>
          </p:cNvPr>
          <p:cNvSpPr>
            <a:spLocks noGrp="1"/>
          </p:cNvSpPr>
          <p:nvPr>
            <p:ph type="dt" sz="half" idx="10"/>
          </p:nvPr>
        </p:nvSpPr>
        <p:spPr>
          <a:xfrm>
            <a:off x="838200" y="6356351"/>
            <a:ext cx="2743200" cy="366183"/>
          </a:xfrm>
          <a:prstGeom prst="rect">
            <a:avLst/>
          </a:prstGeom>
        </p:spPr>
        <p:txBody>
          <a:bodyPr/>
          <a:lstStyle/>
          <a:p>
            <a:fld id="{FCCE30BA-9865-FF42-A30D-D6109FA0C4B6}" type="datetimeFigureOut">
              <a:rPr lang="en-US" smtClean="0"/>
              <a:t>1/31/23</a:t>
            </a:fld>
            <a:endParaRPr lang="en-US"/>
          </a:p>
        </p:txBody>
      </p:sp>
      <p:sp>
        <p:nvSpPr>
          <p:cNvPr id="6" name="Footer Placeholder 5">
            <a:extLst>
              <a:ext uri="{FF2B5EF4-FFF2-40B4-BE49-F238E27FC236}">
                <a16:creationId xmlns:a16="http://schemas.microsoft.com/office/drawing/2014/main" id="{9AA199C1-1475-7744-86C2-26ADB8FB2D6F}"/>
              </a:ext>
            </a:extLst>
          </p:cNvPr>
          <p:cNvSpPr>
            <a:spLocks noGrp="1"/>
          </p:cNvSpPr>
          <p:nvPr>
            <p:ph type="ftr" sz="quarter" idx="11"/>
          </p:nvPr>
        </p:nvSpPr>
        <p:spPr>
          <a:xfrm>
            <a:off x="4038601" y="6356351"/>
            <a:ext cx="3299177" cy="366183"/>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6301E50-16CB-CC41-9328-9516388B564E}"/>
              </a:ext>
            </a:extLst>
          </p:cNvPr>
          <p:cNvSpPr>
            <a:spLocks noGrp="1"/>
          </p:cNvSpPr>
          <p:nvPr>
            <p:ph type="sldNum" sz="quarter" idx="12"/>
          </p:nvPr>
        </p:nvSpPr>
        <p:spPr/>
        <p:txBody>
          <a:bodyPr/>
          <a:lstStyle/>
          <a:p>
            <a:fld id="{D3519F40-AAE1-A24B-9AC9-27B26EFAC49D}" type="slidenum">
              <a:rPr lang="en-US" smtClean="0"/>
              <a:t>‹#›</a:t>
            </a:fld>
            <a:endParaRPr lang="en-US"/>
          </a:p>
        </p:txBody>
      </p:sp>
    </p:spTree>
    <p:extLst>
      <p:ext uri="{BB962C8B-B14F-4D97-AF65-F5344CB8AC3E}">
        <p14:creationId xmlns:p14="http://schemas.microsoft.com/office/powerpoint/2010/main" val="1413124951"/>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845F7-3880-644B-8EDB-57AE5FAB0A7D}"/>
              </a:ext>
            </a:extLst>
          </p:cNvPr>
          <p:cNvSpPr>
            <a:spLocks noGrp="1"/>
          </p:cNvSpPr>
          <p:nvPr>
            <p:ph type="title"/>
          </p:nvPr>
        </p:nvSpPr>
        <p:spPr>
          <a:xfrm>
            <a:off x="840317" y="996541"/>
            <a:ext cx="10515600" cy="694677"/>
          </a:xfrm>
        </p:spPr>
        <p:txBody>
          <a:bodyPr/>
          <a:lstStyle/>
          <a:p>
            <a:r>
              <a:rPr lang="en-US"/>
              <a:t>Click to edit Master title style</a:t>
            </a:r>
          </a:p>
        </p:txBody>
      </p:sp>
      <p:sp>
        <p:nvSpPr>
          <p:cNvPr id="3" name="Text Placeholder 2">
            <a:extLst>
              <a:ext uri="{FF2B5EF4-FFF2-40B4-BE49-F238E27FC236}">
                <a16:creationId xmlns:a16="http://schemas.microsoft.com/office/drawing/2014/main" id="{08DF03AE-7BA5-C84B-BF32-FBA1CB6D493A}"/>
              </a:ext>
            </a:extLst>
          </p:cNvPr>
          <p:cNvSpPr>
            <a:spLocks noGrp="1"/>
          </p:cNvSpPr>
          <p:nvPr>
            <p:ph type="body" idx="1"/>
          </p:nvPr>
        </p:nvSpPr>
        <p:spPr>
          <a:xfrm>
            <a:off x="840318" y="1680634"/>
            <a:ext cx="5158316" cy="825500"/>
          </a:xfrm>
        </p:spPr>
        <p:txBody>
          <a:bodyPr anchor="b"/>
          <a:lstStyle>
            <a:lvl1pPr marL="0" indent="0">
              <a:buNone/>
              <a:defRPr sz="3200" b="1">
                <a:latin typeface="Fjord One" panose="02060503050500050A03" pitchFamily="18" charset="77"/>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a:extLst>
              <a:ext uri="{FF2B5EF4-FFF2-40B4-BE49-F238E27FC236}">
                <a16:creationId xmlns:a16="http://schemas.microsoft.com/office/drawing/2014/main" id="{0AA90133-537A-4D4D-86A8-E5B390F2CC01}"/>
              </a:ext>
            </a:extLst>
          </p:cNvPr>
          <p:cNvSpPr>
            <a:spLocks noGrp="1"/>
          </p:cNvSpPr>
          <p:nvPr>
            <p:ph sz="half" idx="2"/>
          </p:nvPr>
        </p:nvSpPr>
        <p:spPr>
          <a:xfrm>
            <a:off x="840318" y="2506133"/>
            <a:ext cx="5158316" cy="3683000"/>
          </a:xfrm>
        </p:spPr>
        <p:txBody>
          <a:bodyPr/>
          <a:lstStyle>
            <a:lvl4pPr>
              <a:defRPr lang="en-US" sz="2400" b="0" i="0" kern="1200" dirty="0" smtClean="0">
                <a:solidFill>
                  <a:srgbClr val="262626"/>
                </a:solidFill>
                <a:latin typeface="Source Sans Pro" charset="0"/>
                <a:ea typeface="Source Sans Pro" charset="0"/>
                <a:cs typeface="Source Sans Pro" charset="0"/>
              </a:defRPr>
            </a:lvl4pPr>
            <a:lvl5pPr>
              <a:defRPr lang="en-US" sz="2400" b="0" i="0" kern="1200" dirty="0">
                <a:solidFill>
                  <a:srgbClr val="262626"/>
                </a:solidFill>
                <a:latin typeface="Source Sans Pro" charset="0"/>
                <a:ea typeface="Source Sans Pro" charset="0"/>
                <a:cs typeface="Source Sans Pro"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A958F537-5AE5-8548-B662-F98D023F9A17}"/>
              </a:ext>
            </a:extLst>
          </p:cNvPr>
          <p:cNvSpPr>
            <a:spLocks noGrp="1"/>
          </p:cNvSpPr>
          <p:nvPr>
            <p:ph type="body" sz="quarter" idx="3"/>
          </p:nvPr>
        </p:nvSpPr>
        <p:spPr>
          <a:xfrm>
            <a:off x="6172200" y="1680634"/>
            <a:ext cx="5183717" cy="825500"/>
          </a:xfrm>
        </p:spPr>
        <p:txBody>
          <a:bodyPr anchor="b"/>
          <a:lstStyle>
            <a:lvl1pPr marL="0" indent="0">
              <a:buNone/>
              <a:defRPr sz="3200" b="1">
                <a:latin typeface="Fjord One" panose="02060503050500050A03" pitchFamily="18" charset="77"/>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a:extLst>
              <a:ext uri="{FF2B5EF4-FFF2-40B4-BE49-F238E27FC236}">
                <a16:creationId xmlns:a16="http://schemas.microsoft.com/office/drawing/2014/main" id="{A9C28182-55A8-4A40-B29C-7723C2F4323C}"/>
              </a:ext>
            </a:extLst>
          </p:cNvPr>
          <p:cNvSpPr>
            <a:spLocks noGrp="1"/>
          </p:cNvSpPr>
          <p:nvPr>
            <p:ph sz="quarter" idx="4"/>
          </p:nvPr>
        </p:nvSpPr>
        <p:spPr>
          <a:xfrm>
            <a:off x="6172200" y="2506133"/>
            <a:ext cx="5183717" cy="3683000"/>
          </a:xfrm>
        </p:spPr>
        <p:txBody>
          <a:bodyPr/>
          <a:lstStyle>
            <a:lvl4pPr>
              <a:defRPr lang="en-US" sz="2400" b="0" i="0" kern="1200" dirty="0" smtClean="0">
                <a:solidFill>
                  <a:srgbClr val="262626"/>
                </a:solidFill>
                <a:latin typeface="Source Sans Pro" charset="0"/>
                <a:ea typeface="Source Sans Pro" charset="0"/>
                <a:cs typeface="Source Sans Pro" charset="0"/>
              </a:defRPr>
            </a:lvl4pPr>
            <a:lvl5pPr>
              <a:defRPr lang="en-US" sz="2400" b="0" i="0" kern="1200" dirty="0">
                <a:solidFill>
                  <a:srgbClr val="262626"/>
                </a:solidFill>
                <a:latin typeface="Source Sans Pro" charset="0"/>
                <a:ea typeface="Source Sans Pro" charset="0"/>
                <a:cs typeface="Source Sans Pro"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AB1CC8F-BC4C-9F47-B566-7C8AEC9F5114}"/>
              </a:ext>
            </a:extLst>
          </p:cNvPr>
          <p:cNvSpPr>
            <a:spLocks noGrp="1"/>
          </p:cNvSpPr>
          <p:nvPr>
            <p:ph type="dt" sz="half" idx="10"/>
          </p:nvPr>
        </p:nvSpPr>
        <p:spPr>
          <a:xfrm>
            <a:off x="838200" y="6356351"/>
            <a:ext cx="2743200" cy="366183"/>
          </a:xfrm>
          <a:prstGeom prst="rect">
            <a:avLst/>
          </a:prstGeom>
        </p:spPr>
        <p:txBody>
          <a:bodyPr/>
          <a:lstStyle/>
          <a:p>
            <a:fld id="{FCCE30BA-9865-FF42-A30D-D6109FA0C4B6}" type="datetimeFigureOut">
              <a:rPr lang="en-US" smtClean="0"/>
              <a:t>1/31/23</a:t>
            </a:fld>
            <a:endParaRPr lang="en-US"/>
          </a:p>
        </p:txBody>
      </p:sp>
      <p:sp>
        <p:nvSpPr>
          <p:cNvPr id="8" name="Footer Placeholder 7">
            <a:extLst>
              <a:ext uri="{FF2B5EF4-FFF2-40B4-BE49-F238E27FC236}">
                <a16:creationId xmlns:a16="http://schemas.microsoft.com/office/drawing/2014/main" id="{FED654ED-7800-674B-BF7F-84AE2D4939A8}"/>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F05DFD73-27E6-2743-8FF2-C4A7A1046FAA}"/>
              </a:ext>
            </a:extLst>
          </p:cNvPr>
          <p:cNvSpPr>
            <a:spLocks noGrp="1"/>
          </p:cNvSpPr>
          <p:nvPr>
            <p:ph type="sldNum" sz="quarter" idx="12"/>
          </p:nvPr>
        </p:nvSpPr>
        <p:spPr/>
        <p:txBody>
          <a:bodyPr/>
          <a:lstStyle/>
          <a:p>
            <a:fld id="{D3519F40-AAE1-A24B-9AC9-27B26EFAC49D}" type="slidenum">
              <a:rPr lang="en-US" smtClean="0"/>
              <a:t>‹#›</a:t>
            </a:fld>
            <a:endParaRPr lang="en-US"/>
          </a:p>
        </p:txBody>
      </p:sp>
    </p:spTree>
    <p:extLst>
      <p:ext uri="{BB962C8B-B14F-4D97-AF65-F5344CB8AC3E}">
        <p14:creationId xmlns:p14="http://schemas.microsoft.com/office/powerpoint/2010/main" val="1732086061"/>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183CB-1A96-5840-A16D-F2F1ED787C8E}"/>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7D132F0C-8D2D-AB4A-AA41-F965230D5E5A}"/>
              </a:ext>
            </a:extLst>
          </p:cNvPr>
          <p:cNvSpPr>
            <a:spLocks noGrp="1"/>
          </p:cNvSpPr>
          <p:nvPr>
            <p:ph type="dt" sz="half" idx="10"/>
          </p:nvPr>
        </p:nvSpPr>
        <p:spPr>
          <a:xfrm>
            <a:off x="838200" y="6356351"/>
            <a:ext cx="2743200" cy="366183"/>
          </a:xfrm>
          <a:prstGeom prst="rect">
            <a:avLst/>
          </a:prstGeom>
        </p:spPr>
        <p:txBody>
          <a:bodyPr/>
          <a:lstStyle/>
          <a:p>
            <a:fld id="{FCCE30BA-9865-FF42-A30D-D6109FA0C4B6}" type="datetimeFigureOut">
              <a:rPr lang="en-US" smtClean="0"/>
              <a:t>1/31/23</a:t>
            </a:fld>
            <a:endParaRPr lang="en-US"/>
          </a:p>
        </p:txBody>
      </p:sp>
      <p:sp>
        <p:nvSpPr>
          <p:cNvPr id="4" name="Footer Placeholder 3">
            <a:extLst>
              <a:ext uri="{FF2B5EF4-FFF2-40B4-BE49-F238E27FC236}">
                <a16:creationId xmlns:a16="http://schemas.microsoft.com/office/drawing/2014/main" id="{A1DA545A-E4FA-0049-8BDB-08A3B468352B}"/>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122EA07B-6105-4747-9A20-554567F62979}"/>
              </a:ext>
            </a:extLst>
          </p:cNvPr>
          <p:cNvSpPr>
            <a:spLocks noGrp="1"/>
          </p:cNvSpPr>
          <p:nvPr>
            <p:ph type="sldNum" sz="quarter" idx="12"/>
          </p:nvPr>
        </p:nvSpPr>
        <p:spPr/>
        <p:txBody>
          <a:bodyPr/>
          <a:lstStyle/>
          <a:p>
            <a:fld id="{D3519F40-AAE1-A24B-9AC9-27B26EFAC49D}" type="slidenum">
              <a:rPr lang="en-US" smtClean="0"/>
              <a:t>‹#›</a:t>
            </a:fld>
            <a:endParaRPr lang="en-US"/>
          </a:p>
        </p:txBody>
      </p:sp>
    </p:spTree>
    <p:extLst>
      <p:ext uri="{BB962C8B-B14F-4D97-AF65-F5344CB8AC3E}">
        <p14:creationId xmlns:p14="http://schemas.microsoft.com/office/powerpoint/2010/main" val="2993745381"/>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lank slide for big graphics">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1DA545A-E4FA-0049-8BDB-08A3B468352B}"/>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7" name="Rectangle 6"/>
          <p:cNvSpPr/>
          <p:nvPr/>
        </p:nvSpPr>
        <p:spPr>
          <a:xfrm>
            <a:off x="0" y="0"/>
            <a:ext cx="12192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3201165612"/>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06400" y="414577"/>
            <a:ext cx="8534400" cy="694677"/>
          </a:xfrm>
          <a:prstGeom prst="rect">
            <a:avLst/>
          </a:prstGeom>
        </p:spPr>
        <p:txBody>
          <a:bodyPr vert="horz" wrap="square" lIns="91440" tIns="45720" rIns="91440" bIns="45720" rtlCol="0" anchor="b" anchorCtr="0">
            <a:spAutoFit/>
          </a:bodyPr>
          <a:lstStyle/>
          <a:p>
            <a:r>
              <a:rPr lang="en-US"/>
              <a:t>Click to edit Master title style</a:t>
            </a:r>
            <a:endParaRPr lang="en-US" dirty="0"/>
          </a:p>
        </p:txBody>
      </p:sp>
      <p:sp>
        <p:nvSpPr>
          <p:cNvPr id="3" name="Text Placeholder 2"/>
          <p:cNvSpPr>
            <a:spLocks noGrp="1"/>
          </p:cNvSpPr>
          <p:nvPr>
            <p:ph type="body" idx="1"/>
          </p:nvPr>
        </p:nvSpPr>
        <p:spPr>
          <a:xfrm>
            <a:off x="406400" y="1506287"/>
            <a:ext cx="11379200" cy="461987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11" name="Rectangle 10"/>
          <p:cNvSpPr/>
          <p:nvPr/>
        </p:nvSpPr>
        <p:spPr bwMode="ltGray">
          <a:xfrm>
            <a:off x="1" y="0"/>
            <a:ext cx="272153" cy="6858000"/>
          </a:xfrm>
          <a:prstGeom prst="rect">
            <a:avLst/>
          </a:prstGeom>
          <a:solidFill>
            <a:srgbClr val="78081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prstClr val="white"/>
              </a:solidFill>
              <a:latin typeface="Calibri"/>
            </a:endParaRPr>
          </a:p>
        </p:txBody>
      </p:sp>
      <p:sp>
        <p:nvSpPr>
          <p:cNvPr id="17" name="Slide Number Placeholder 16"/>
          <p:cNvSpPr>
            <a:spLocks noGrp="1"/>
          </p:cNvSpPr>
          <p:nvPr>
            <p:ph type="sldNum" sz="quarter" idx="4"/>
          </p:nvPr>
        </p:nvSpPr>
        <p:spPr>
          <a:xfrm>
            <a:off x="406400" y="6309149"/>
            <a:ext cx="938111" cy="366183"/>
          </a:xfrm>
          <a:prstGeom prst="rect">
            <a:avLst/>
          </a:prstGeom>
        </p:spPr>
        <p:txBody>
          <a:bodyPr vert="horz" lIns="91440" tIns="45720" rIns="91440" bIns="45720" rtlCol="0" anchor="ctr"/>
          <a:lstStyle>
            <a:lvl1pPr algn="l">
              <a:defRPr sz="1600" b="0" i="0">
                <a:solidFill>
                  <a:schemeClr val="tx1">
                    <a:tint val="75000"/>
                  </a:schemeClr>
                </a:solidFill>
                <a:latin typeface="Helvetica Light"/>
                <a:cs typeface="Helvetica Light"/>
              </a:defRPr>
            </a:lvl1pPr>
          </a:lstStyle>
          <a:p>
            <a:fld id="{D3519F40-AAE1-A24B-9AC9-27B26EFAC49D}" type="slidenum">
              <a:rPr lang="en-US" smtClean="0"/>
              <a:t>‹#›</a:t>
            </a:fld>
            <a:endParaRPr lang="en-US"/>
          </a:p>
        </p:txBody>
      </p:sp>
      <p:pic>
        <p:nvPicPr>
          <p:cNvPr id="9" name="Picture 8">
            <a:extLst>
              <a:ext uri="{FF2B5EF4-FFF2-40B4-BE49-F238E27FC236}">
                <a16:creationId xmlns:a16="http://schemas.microsoft.com/office/drawing/2014/main" id="{5C7A9411-A432-FA4D-B0D1-13F618D3F3A2}"/>
              </a:ext>
            </a:extLst>
          </p:cNvPr>
          <p:cNvPicPr>
            <a:picLocks noChangeAspect="1"/>
          </p:cNvPicPr>
          <p:nvPr/>
        </p:nvPicPr>
        <p:blipFill>
          <a:blip r:embed="rId17"/>
          <a:stretch>
            <a:fillRect/>
          </a:stretch>
        </p:blipFill>
        <p:spPr>
          <a:xfrm>
            <a:off x="7908376" y="5792185"/>
            <a:ext cx="3877225" cy="1033927"/>
          </a:xfrm>
          <a:prstGeom prst="rect">
            <a:avLst/>
          </a:prstGeom>
        </p:spPr>
      </p:pic>
    </p:spTree>
    <p:extLst>
      <p:ext uri="{BB962C8B-B14F-4D97-AF65-F5344CB8AC3E}">
        <p14:creationId xmlns:p14="http://schemas.microsoft.com/office/powerpoint/2010/main" val="40557732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ransition>
    <p:wipe dir="r"/>
  </p:transition>
  <p:txStyles>
    <p:titleStyle>
      <a:lvl1pPr algn="l" defTabSz="609585" rtl="0" eaLnBrk="1" latinLnBrk="0" hangingPunct="1">
        <a:lnSpc>
          <a:spcPct val="90000"/>
        </a:lnSpc>
        <a:spcBef>
          <a:spcPct val="0"/>
        </a:spcBef>
        <a:buNone/>
        <a:defRPr sz="4267" b="0" i="0" kern="1200">
          <a:solidFill>
            <a:schemeClr val="accent1"/>
          </a:solidFill>
          <a:latin typeface="Fjord One" panose="02060503050500050A03" pitchFamily="18" charset="77"/>
          <a:ea typeface="Fjord One" panose="02060503050500050A03" pitchFamily="18" charset="77"/>
          <a:cs typeface="Fjord One" panose="02060503050500050A03" pitchFamily="18" charset="77"/>
        </a:defRPr>
      </a:lvl1pPr>
    </p:titleStyle>
    <p:bodyStyle>
      <a:lvl1pPr marL="311143" indent="-311143" algn="l" defTabSz="609585" rtl="0" eaLnBrk="1" latinLnBrk="0" hangingPunct="1">
        <a:lnSpc>
          <a:spcPct val="90000"/>
        </a:lnSpc>
        <a:spcBef>
          <a:spcPts val="533"/>
        </a:spcBef>
        <a:spcAft>
          <a:spcPts val="533"/>
        </a:spcAft>
        <a:buSzPct val="110000"/>
        <a:buFont typeface="Arial"/>
        <a:buChar char="•"/>
        <a:defRPr sz="2667" b="0" i="0" kern="1200">
          <a:solidFill>
            <a:srgbClr val="262626"/>
          </a:solidFill>
          <a:latin typeface="Source Sans Pro" charset="0"/>
          <a:ea typeface="Source Sans Pro" charset="0"/>
          <a:cs typeface="Source Sans Pro" charset="0"/>
        </a:defRPr>
      </a:lvl1pPr>
      <a:lvl2pPr marL="761981" indent="-311143" algn="l" defTabSz="609585" rtl="0" eaLnBrk="1" latinLnBrk="0" hangingPunct="1">
        <a:lnSpc>
          <a:spcPct val="90000"/>
        </a:lnSpc>
        <a:spcBef>
          <a:spcPts val="0"/>
        </a:spcBef>
        <a:spcAft>
          <a:spcPts val="533"/>
        </a:spcAft>
        <a:buFont typeface="Arial"/>
        <a:buChar char="–"/>
        <a:defRPr sz="2400" b="0" i="0" kern="1200">
          <a:solidFill>
            <a:srgbClr val="262626"/>
          </a:solidFill>
          <a:latin typeface="Source Sans Pro" charset="0"/>
          <a:ea typeface="Source Sans Pro" charset="0"/>
          <a:cs typeface="Source Sans Pro" charset="0"/>
        </a:defRPr>
      </a:lvl2pPr>
      <a:lvl3pPr marL="1066773" indent="-304792" algn="l" defTabSz="605352" rtl="0" eaLnBrk="1" latinLnBrk="0" hangingPunct="1">
        <a:lnSpc>
          <a:spcPct val="90000"/>
        </a:lnSpc>
        <a:spcBef>
          <a:spcPts val="0"/>
        </a:spcBef>
        <a:spcAft>
          <a:spcPts val="533"/>
        </a:spcAft>
        <a:buSzPct val="80000"/>
        <a:buFont typeface="Arial"/>
        <a:buChar char="•"/>
        <a:defRPr sz="2400" b="0" i="0" kern="1200">
          <a:solidFill>
            <a:srgbClr val="262626"/>
          </a:solidFill>
          <a:latin typeface="Source Sans Pro" charset="0"/>
          <a:ea typeface="Source Sans Pro" charset="0"/>
          <a:cs typeface="Source Sans Pro" charset="0"/>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hyperlink" Target="https://stanforduniversity.qualtrics.com/jfe/form/SV_6sZPqDbbRvaDrHo"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stanforduniversity.qualtrics.com/jfe/form/SV_6sZPqDbbRvaDrHo"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sharing.nih.gov/other-sharing-policies"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grants.nih.gov/grants/guide/notice-files/NOT-OD-21-015.html"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grants.nih.gov/grants/guide/notice-files/NOT-OD-22-213.html"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re3data.org/" TargetMode="Externa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hyperlink" Target="https://grants.nih.gov/grants/guide/notice-files/NOT-OD-21-016.html"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datadryad.org/" TargetMode="External"/><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customXml" Target="../ink/ink1.xml"/><Relationship Id="rId1" Type="http://schemas.openxmlformats.org/officeDocument/2006/relationships/slideLayout" Target="../slideLayouts/slideLayout2.xml"/><Relationship Id="rId5" Type="http://schemas.openxmlformats.org/officeDocument/2006/relationships/customXml" Target="../ink/ink3.xml"/><Relationship Id="rId4" Type="http://schemas.openxmlformats.org/officeDocument/2006/relationships/customXml" Target="../ink/ink2.xml"/></Relationships>
</file>

<file path=ppt/slides/_rels/slide2.xml.rels><?xml version="1.0" encoding="UTF-8" standalone="yes"?>
<Relationships xmlns="http://schemas.openxmlformats.org/package/2006/relationships"><Relationship Id="rId3" Type="http://schemas.openxmlformats.org/officeDocument/2006/relationships/hyperlink" Target="mailto:jborghi@stanford.edu" TargetMode="External"/><Relationship Id="rId2" Type="http://schemas.openxmlformats.org/officeDocument/2006/relationships/hyperlink" Target="https://bit.ly/nih-dms-nov22" TargetMode="External"/><Relationship Id="rId1" Type="http://schemas.openxmlformats.org/officeDocument/2006/relationships/slideLayout" Target="../slideLayouts/slideLayout9.xml"/><Relationship Id="rId4" Type="http://schemas.openxmlformats.org/officeDocument/2006/relationships/hyperlink" Target="mailto:scotted@stanford.edu"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customXml" Target="../ink/ink4.xml"/><Relationship Id="rId1" Type="http://schemas.openxmlformats.org/officeDocument/2006/relationships/slideLayout" Target="../slideLayouts/slideLayout2.xml"/><Relationship Id="rId5" Type="http://schemas.openxmlformats.org/officeDocument/2006/relationships/customXml" Target="../ink/ink6.xml"/><Relationship Id="rId4" Type="http://schemas.openxmlformats.org/officeDocument/2006/relationships/customXml" Target="../ink/ink5.xml"/></Relationships>
</file>

<file path=ppt/slides/_rels/slide21.xml.rels><?xml version="1.0" encoding="UTF-8" standalone="yes"?>
<Relationships xmlns="http://schemas.openxmlformats.org/package/2006/relationships"><Relationship Id="rId8" Type="http://schemas.openxmlformats.org/officeDocument/2006/relationships/customXml" Target="../ink/ink8.xml"/><Relationship Id="rId3" Type="http://schemas.openxmlformats.org/officeDocument/2006/relationships/hyperlink" Target="https://lanecal.stanford.edu/appointments/JohnBorghi" TargetMode="External"/><Relationship Id="rId7" Type="http://schemas.openxmlformats.org/officeDocument/2006/relationships/image" Target="../media/image80.png"/><Relationship Id="rId2" Type="http://schemas.openxmlformats.org/officeDocument/2006/relationships/hyperlink" Target="https://laneguides.stanford.edu/nih-data/dmp-service" TargetMode="External"/><Relationship Id="rId1" Type="http://schemas.openxmlformats.org/officeDocument/2006/relationships/slideLayout" Target="../slideLayouts/slideLayout2.xml"/><Relationship Id="rId6" Type="http://schemas.openxmlformats.org/officeDocument/2006/relationships/customXml" Target="../ink/ink7.xml"/><Relationship Id="rId5" Type="http://schemas.openxmlformats.org/officeDocument/2006/relationships/hyperlink" Target="https://med.stanford.edu/sporr/news.html#1st-sporr-annual-colloquium-and-help-a-thon-will-be-held-on-23-january-2023" TargetMode="External"/><Relationship Id="rId4" Type="http://schemas.openxmlformats.org/officeDocument/2006/relationships/hyperlink" Target="https://lanecal.stanford.edu/calendar/classes/?cid=12663&amp;t=d&amp;d=0000-00-00&amp;cal=12663&amp;ct=49006&amp;inc=0" TargetMode="External"/><Relationship Id="rId9" Type="http://schemas.openxmlformats.org/officeDocument/2006/relationships/customXml" Target="../ink/ink9.xml"/></Relationships>
</file>

<file path=ppt/slides/_rels/slide22.xml.rels><?xml version="1.0" encoding="UTF-8" standalone="yes"?>
<Relationships xmlns="http://schemas.openxmlformats.org/package/2006/relationships"><Relationship Id="rId8" Type="http://schemas.openxmlformats.org/officeDocument/2006/relationships/customXml" Target="../ink/ink11.xml"/><Relationship Id="rId3" Type="http://schemas.openxmlformats.org/officeDocument/2006/relationships/hyperlink" Target="https://dmptool.org/" TargetMode="External"/><Relationship Id="rId7" Type="http://schemas.openxmlformats.org/officeDocument/2006/relationships/image" Target="../media/image80.png"/><Relationship Id="rId2" Type="http://schemas.openxmlformats.org/officeDocument/2006/relationships/hyperlink" Target="https://grants.nih.gov/grants/guide/notice-files/NOT-OD-21-014.html" TargetMode="External"/><Relationship Id="rId1" Type="http://schemas.openxmlformats.org/officeDocument/2006/relationships/slideLayout" Target="../slideLayouts/slideLayout2.xml"/><Relationship Id="rId6" Type="http://schemas.openxmlformats.org/officeDocument/2006/relationships/customXml" Target="../ink/ink10.xml"/><Relationship Id="rId5" Type="http://schemas.openxmlformats.org/officeDocument/2006/relationships/hyperlink" Target="https://laneguides.stanford.edu/nih-data/dmp-service" TargetMode="External"/><Relationship Id="rId4" Type="http://schemas.openxmlformats.org/officeDocument/2006/relationships/hyperlink" Target="https://laneguides.stanford.edu/ld.php?content_id=68126607" TargetMode="External"/><Relationship Id="rId9" Type="http://schemas.openxmlformats.org/officeDocument/2006/relationships/customXml" Target="../ink/ink12.xml"/></Relationships>
</file>

<file path=ppt/slides/_rels/slide23.xml.rels><?xml version="1.0" encoding="UTF-8" standalone="yes"?>
<Relationships xmlns="http://schemas.openxmlformats.org/package/2006/relationships"><Relationship Id="rId3" Type="http://schemas.openxmlformats.org/officeDocument/2006/relationships/hyperlink" Target="https://laneguides.stanford.edu/DataManagement/checklist" TargetMode="External"/><Relationship Id="rId2" Type="http://schemas.openxmlformats.org/officeDocument/2006/relationships/hyperlink" Target="https://laneguides.stanford.edu/DataManagement"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mailto:jborghi@stanford.edu" TargetMode="External"/><Relationship Id="rId2" Type="http://schemas.openxmlformats.org/officeDocument/2006/relationships/hyperlink" Target="https://bit.ly/nih-dms-nov22" TargetMode="External"/><Relationship Id="rId1" Type="http://schemas.openxmlformats.org/officeDocument/2006/relationships/slideLayout" Target="../slideLayouts/slideLayout9.xml"/><Relationship Id="rId4" Type="http://schemas.openxmlformats.org/officeDocument/2006/relationships/hyperlink" Target="mailto:scotted@stanford.edu"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s://lanecal.stanford.edu/event/9648744" TargetMode="External"/><Relationship Id="rId3" Type="http://schemas.openxmlformats.org/officeDocument/2006/relationships/hyperlink" Target="https://laneguides.stanford.edu/nih-data" TargetMode="External"/><Relationship Id="rId7" Type="http://schemas.openxmlformats.org/officeDocument/2006/relationships/hyperlink" Target="https://ucsf.zoom.us/j/92444084972?pwd=c2MrTGJXaElJVmY3Qm4wcjhOeVliZz09" TargetMode="External"/><Relationship Id="rId2" Type="http://schemas.openxmlformats.org/officeDocument/2006/relationships/hyperlink" Target="https://nexus.od.nih.gov/all/2022/10/31/forms-h-instructions-forms-and-a-handy-checklist/" TargetMode="External"/><Relationship Id="rId1" Type="http://schemas.openxmlformats.org/officeDocument/2006/relationships/slideLayout" Target="../slideLayouts/slideLayout15.xml"/><Relationship Id="rId6" Type="http://schemas.openxmlformats.org/officeDocument/2006/relationships/hyperlink" Target="https://laneguides.stanford.edu/nih-data/dmp-service" TargetMode="External"/><Relationship Id="rId5" Type="http://schemas.openxmlformats.org/officeDocument/2006/relationships/hyperlink" Target="https://med.stanford.edu/sporr/news.html#1st-sporr-annual-colloquium-and-help-a-thon-will-be-held-on-23-january-2023" TargetMode="External"/><Relationship Id="rId4" Type="http://schemas.openxmlformats.org/officeDocument/2006/relationships/hyperlink" Target="https://doresearch.stanford.edu/office/office-research-data-governance-and-privacy" TargetMode="External"/><Relationship Id="rId9" Type="http://schemas.openxmlformats.org/officeDocument/2006/relationships/hyperlink" Target="https://laneguides.stanford.edu/c.php?g=1227650&amp;p=8982621"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https://grants.nih.gov/grants/guide/notice-files/NOT-OD-22-189.html" TargetMode="External"/><Relationship Id="rId3" Type="http://schemas.openxmlformats.org/officeDocument/2006/relationships/hyperlink" Target="https://grants.nih.gov/grants/guide/notice-files/NOT-OD-21-013.html" TargetMode="External"/><Relationship Id="rId7" Type="http://schemas.openxmlformats.org/officeDocument/2006/relationships/hyperlink" Target="https://grants.nih.gov/grants/guide/notice-files/NOT-OD-22-213.html" TargetMode="External"/><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hyperlink" Target="https://grants.nih.gov/grants/guide/notice-files/NOT-OD-21-016.html" TargetMode="External"/><Relationship Id="rId5" Type="http://schemas.openxmlformats.org/officeDocument/2006/relationships/hyperlink" Target="https://grants.nih.gov/grants/guide/notice-files/NOT-OD-21-015.html" TargetMode="External"/><Relationship Id="rId4" Type="http://schemas.openxmlformats.org/officeDocument/2006/relationships/hyperlink" Target="https://grants.nih.gov/grants/guide/notice-files/NOT-OD-21-014.htm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dmptool.org/" TargetMode="External"/><Relationship Id="rId2" Type="http://schemas.openxmlformats.org/officeDocument/2006/relationships/hyperlink" Target="https://grants.nih.gov/grants/forms/all-forms-and-formats?category=format-pages&amp;id=2099" TargetMode="External"/><Relationship Id="rId1" Type="http://schemas.openxmlformats.org/officeDocument/2006/relationships/slideLayout" Target="../slideLayouts/slideLayout2.xml"/><Relationship Id="rId6" Type="http://schemas.openxmlformats.org/officeDocument/2006/relationships/hyperlink" Target="https://grants.nih.gov/grants/guide/notice-files/NOT-OD-21-014.html" TargetMode="External"/><Relationship Id="rId5" Type="http://schemas.openxmlformats.org/officeDocument/2006/relationships/image" Target="../media/image3.emf"/><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laneguides.stanford.edu/nih-data/dmp-service" TargetMode="External"/><Relationship Id="rId1" Type="http://schemas.openxmlformats.org/officeDocument/2006/relationships/slideLayout" Target="../slideLayouts/slideLayout2.xml"/><Relationship Id="rId4" Type="http://schemas.openxmlformats.org/officeDocument/2006/relationships/hyperlink" Target="https://stanforduniversity.qualtrics.com/jfe/form/SV_6sZPqDbbRvaDrHo"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8764D-C267-9E46-986B-9588F3D8E7FE}"/>
              </a:ext>
            </a:extLst>
          </p:cNvPr>
          <p:cNvSpPr>
            <a:spLocks noGrp="1"/>
          </p:cNvSpPr>
          <p:nvPr>
            <p:ph type="ctrTitle" idx="4294967295"/>
          </p:nvPr>
        </p:nvSpPr>
        <p:spPr>
          <a:xfrm>
            <a:off x="543340" y="1384887"/>
            <a:ext cx="11648660" cy="656846"/>
          </a:xfrm>
        </p:spPr>
        <p:txBody>
          <a:bodyPr/>
          <a:lstStyle/>
          <a:p>
            <a:r>
              <a:rPr lang="en-US" sz="4000" dirty="0"/>
              <a:t>The NIH Data Management and Sharing Policy:</a:t>
            </a:r>
          </a:p>
        </p:txBody>
      </p:sp>
      <p:sp>
        <p:nvSpPr>
          <p:cNvPr id="3" name="Subtitle 2">
            <a:extLst>
              <a:ext uri="{FF2B5EF4-FFF2-40B4-BE49-F238E27FC236}">
                <a16:creationId xmlns:a16="http://schemas.microsoft.com/office/drawing/2014/main" id="{E90582AC-C417-3440-A72F-C464FFBC266A}"/>
              </a:ext>
            </a:extLst>
          </p:cNvPr>
          <p:cNvSpPr>
            <a:spLocks noGrp="1"/>
          </p:cNvSpPr>
          <p:nvPr>
            <p:ph type="subTitle" idx="4294967295"/>
          </p:nvPr>
        </p:nvSpPr>
        <p:spPr>
          <a:xfrm>
            <a:off x="543340" y="3429000"/>
            <a:ext cx="8537575" cy="3050139"/>
          </a:xfrm>
        </p:spPr>
        <p:txBody>
          <a:bodyPr>
            <a:normAutofit fontScale="92500" lnSpcReduction="20000"/>
          </a:bodyPr>
          <a:lstStyle/>
          <a:p>
            <a:pPr marL="0" indent="0">
              <a:buNone/>
            </a:pPr>
            <a:r>
              <a:rPr lang="en-US" b="1" dirty="0">
                <a:solidFill>
                  <a:schemeClr val="tx1"/>
                </a:solidFill>
              </a:rPr>
              <a:t>John </a:t>
            </a:r>
            <a:r>
              <a:rPr lang="en-US" b="1" dirty="0" err="1">
                <a:solidFill>
                  <a:schemeClr val="tx1"/>
                </a:solidFill>
              </a:rPr>
              <a:t>Borghi</a:t>
            </a:r>
            <a:r>
              <a:rPr lang="en-US" b="1" dirty="0">
                <a:solidFill>
                  <a:schemeClr val="tx1"/>
                </a:solidFill>
              </a:rPr>
              <a:t>, PhD</a:t>
            </a:r>
          </a:p>
          <a:p>
            <a:pPr marL="0" indent="0">
              <a:buNone/>
            </a:pPr>
            <a:r>
              <a:rPr lang="en-US" dirty="0">
                <a:solidFill>
                  <a:schemeClr val="tx1"/>
                </a:solidFill>
              </a:rPr>
              <a:t>Manager, Research and Instruction</a:t>
            </a:r>
          </a:p>
          <a:p>
            <a:pPr marL="0" indent="0">
              <a:buNone/>
            </a:pPr>
            <a:r>
              <a:rPr lang="en-US" dirty="0">
                <a:solidFill>
                  <a:schemeClr val="tx1"/>
                </a:solidFill>
              </a:rPr>
              <a:t>Lane Medical Library</a:t>
            </a:r>
          </a:p>
          <a:p>
            <a:endParaRPr lang="en-US" dirty="0">
              <a:solidFill>
                <a:schemeClr val="tx1"/>
              </a:solidFill>
            </a:endParaRPr>
          </a:p>
          <a:p>
            <a:pPr marL="0" indent="0">
              <a:buNone/>
            </a:pPr>
            <a:r>
              <a:rPr lang="en-US" b="1" dirty="0">
                <a:solidFill>
                  <a:schemeClr val="tx1"/>
                </a:solidFill>
              </a:rPr>
              <a:t>Scott Edmiston, </a:t>
            </a:r>
            <a:r>
              <a:rPr lang="en-US" b="1" i="0" dirty="0">
                <a:solidFill>
                  <a:schemeClr val="tx1"/>
                </a:solidFill>
                <a:effectLst/>
                <a:latin typeface="Source Sans Pro" panose="020B0503030403020204" pitchFamily="34" charset="0"/>
              </a:rPr>
              <a:t>JD, CIPP/US</a:t>
            </a:r>
            <a:endParaRPr lang="en-US" b="1" dirty="0">
              <a:solidFill>
                <a:schemeClr val="tx1"/>
              </a:solidFill>
            </a:endParaRPr>
          </a:p>
          <a:p>
            <a:pPr marL="0" indent="0">
              <a:buNone/>
            </a:pPr>
            <a:r>
              <a:rPr lang="en-US" b="0" i="0" dirty="0">
                <a:solidFill>
                  <a:schemeClr val="tx1"/>
                </a:solidFill>
                <a:effectLst/>
                <a:latin typeface="Source Sans Pro" panose="020B0503030403020204" pitchFamily="34" charset="0"/>
              </a:rPr>
              <a:t>Research Data Governance and Privacy Director</a:t>
            </a:r>
          </a:p>
          <a:p>
            <a:pPr marL="0" indent="0">
              <a:buNone/>
            </a:pPr>
            <a:r>
              <a:rPr lang="en-US" b="0" i="0" dirty="0">
                <a:solidFill>
                  <a:schemeClr val="tx1"/>
                </a:solidFill>
                <a:effectLst/>
                <a:latin typeface="Source Sans Pro" panose="020B0503030403020204" pitchFamily="34" charset="0"/>
              </a:rPr>
              <a:t>Vice Provost and Dean of Research</a:t>
            </a:r>
            <a:br>
              <a:rPr lang="en-US" dirty="0"/>
            </a:br>
            <a:endParaRPr lang="en-US" dirty="0"/>
          </a:p>
        </p:txBody>
      </p:sp>
      <p:sp>
        <p:nvSpPr>
          <p:cNvPr id="4" name="TextBox 3">
            <a:extLst>
              <a:ext uri="{FF2B5EF4-FFF2-40B4-BE49-F238E27FC236}">
                <a16:creationId xmlns:a16="http://schemas.microsoft.com/office/drawing/2014/main" id="{C5294025-86AE-E57C-52C4-CD0D0D994F6E}"/>
              </a:ext>
            </a:extLst>
          </p:cNvPr>
          <p:cNvSpPr txBox="1"/>
          <p:nvPr/>
        </p:nvSpPr>
        <p:spPr>
          <a:xfrm>
            <a:off x="543340" y="2379848"/>
            <a:ext cx="4458272" cy="586314"/>
          </a:xfrm>
          <a:prstGeom prst="rect">
            <a:avLst/>
          </a:prstGeom>
          <a:noFill/>
        </p:spPr>
        <p:txBody>
          <a:bodyPr wrap="none" rtlCol="0">
            <a:spAutoFit/>
          </a:bodyPr>
          <a:lstStyle/>
          <a:p>
            <a:pPr>
              <a:lnSpc>
                <a:spcPct val="90000"/>
              </a:lnSpc>
            </a:pPr>
            <a:r>
              <a:rPr lang="en-US" sz="3500" dirty="0">
                <a:solidFill>
                  <a:schemeClr val="accent1"/>
                </a:solidFill>
                <a:latin typeface="Fjord One" panose="02060503050500050A03" pitchFamily="18" charset="77"/>
                <a:ea typeface="Source Sans Pro" panose="020B0503030403020204" pitchFamily="34" charset="0"/>
              </a:rPr>
              <a:t>Updates and Services</a:t>
            </a:r>
          </a:p>
        </p:txBody>
      </p:sp>
    </p:spTree>
    <p:extLst>
      <p:ext uri="{BB962C8B-B14F-4D97-AF65-F5344CB8AC3E}">
        <p14:creationId xmlns:p14="http://schemas.microsoft.com/office/powerpoint/2010/main" val="275736070"/>
      </p:ext>
    </p:extLst>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E530F-3B48-A0EF-10D2-F208103E81C0}"/>
              </a:ext>
            </a:extLst>
          </p:cNvPr>
          <p:cNvSpPr>
            <a:spLocks noGrp="1"/>
          </p:cNvSpPr>
          <p:nvPr>
            <p:ph type="title"/>
          </p:nvPr>
        </p:nvSpPr>
        <p:spPr/>
        <p:txBody>
          <a:bodyPr/>
          <a:lstStyle/>
          <a:p>
            <a:r>
              <a:rPr lang="en-US" dirty="0"/>
              <a:t>Stanford DMP Service</a:t>
            </a:r>
          </a:p>
        </p:txBody>
      </p:sp>
      <p:sp>
        <p:nvSpPr>
          <p:cNvPr id="3" name="Text Placeholder 2">
            <a:extLst>
              <a:ext uri="{FF2B5EF4-FFF2-40B4-BE49-F238E27FC236}">
                <a16:creationId xmlns:a16="http://schemas.microsoft.com/office/drawing/2014/main" id="{708DD73D-5D88-EDD9-3937-F4A105BD465C}"/>
              </a:ext>
            </a:extLst>
          </p:cNvPr>
          <p:cNvSpPr>
            <a:spLocks noGrp="1"/>
          </p:cNvSpPr>
          <p:nvPr>
            <p:ph type="body" sz="quarter" idx="10"/>
          </p:nvPr>
        </p:nvSpPr>
        <p:spPr>
          <a:xfrm>
            <a:off x="406400" y="1414373"/>
            <a:ext cx="11282017" cy="3734097"/>
          </a:xfrm>
        </p:spPr>
        <p:txBody>
          <a:bodyPr>
            <a:noAutofit/>
          </a:bodyPr>
          <a:lstStyle/>
          <a:p>
            <a:pPr marL="0" indent="0" algn="l">
              <a:buNone/>
            </a:pPr>
            <a:r>
              <a:rPr lang="en-US" sz="2400" b="1" i="0" dirty="0">
                <a:solidFill>
                  <a:srgbClr val="333333"/>
                </a:solidFill>
                <a:effectLst/>
                <a:latin typeface="Source Sans Pro" panose="020B0503030403020204" pitchFamily="34" charset="0"/>
              </a:rPr>
              <a:t>Members of the DMP service will:</a:t>
            </a:r>
          </a:p>
          <a:p>
            <a:pPr algn="l">
              <a:buFont typeface="Arial" panose="020B0604020202020204" pitchFamily="34" charset="0"/>
              <a:buChar char="•"/>
            </a:pPr>
            <a:r>
              <a:rPr lang="en-US" sz="2400" b="0" i="0" dirty="0">
                <a:solidFill>
                  <a:srgbClr val="333333"/>
                </a:solidFill>
                <a:effectLst/>
                <a:latin typeface="Source Sans Pro" panose="020B0503030403020204" pitchFamily="34" charset="0"/>
              </a:rPr>
              <a:t>Provide their expertise in data management-related practices and strategies to help Stanford researchers create and implement data management plans that meet or exceed the expectations outlined by their funders.</a:t>
            </a:r>
          </a:p>
          <a:p>
            <a:pPr algn="l">
              <a:buFont typeface="Arial" panose="020B0604020202020204" pitchFamily="34" charset="0"/>
              <a:buChar char="•"/>
            </a:pPr>
            <a:r>
              <a:rPr lang="en-US" sz="2400" b="0" i="0" dirty="0">
                <a:solidFill>
                  <a:srgbClr val="333333"/>
                </a:solidFill>
                <a:effectLst/>
                <a:latin typeface="Source Sans Pro" panose="020B0503030403020204" pitchFamily="34" charset="0"/>
              </a:rPr>
              <a:t>Refer clients to other campus services and offices for questions specific to those areas.</a:t>
            </a:r>
          </a:p>
          <a:p>
            <a:pPr algn="l">
              <a:buFont typeface="Arial" panose="020B0604020202020204" pitchFamily="34" charset="0"/>
              <a:buChar char="•"/>
            </a:pPr>
            <a:r>
              <a:rPr lang="en-US" sz="2400" b="0" i="0" dirty="0">
                <a:solidFill>
                  <a:srgbClr val="333333"/>
                </a:solidFill>
                <a:effectLst/>
                <a:latin typeface="Source Sans Pro" panose="020B0503030403020204" pitchFamily="34" charset="0"/>
              </a:rPr>
              <a:t>Stay current on data-related requirements and changes to policies for major federal funding agencies.</a:t>
            </a:r>
          </a:p>
          <a:p>
            <a:pPr algn="l">
              <a:buFont typeface="Arial" panose="020B0604020202020204" pitchFamily="34" charset="0"/>
              <a:buChar char="•"/>
            </a:pPr>
            <a:r>
              <a:rPr lang="en-US" sz="2400" b="0" i="0" dirty="0">
                <a:solidFill>
                  <a:srgbClr val="333333"/>
                </a:solidFill>
                <a:effectLst/>
                <a:latin typeface="Source Sans Pro" panose="020B0503030403020204" pitchFamily="34" charset="0"/>
              </a:rPr>
              <a:t>Provide self-service guidance.</a:t>
            </a:r>
          </a:p>
          <a:p>
            <a:pPr algn="l">
              <a:buFont typeface="Arial" panose="020B0604020202020204" pitchFamily="34" charset="0"/>
              <a:buChar char="•"/>
            </a:pPr>
            <a:r>
              <a:rPr lang="en-US" sz="2400" dirty="0">
                <a:solidFill>
                  <a:srgbClr val="333333"/>
                </a:solidFill>
                <a:latin typeface="Source Sans Pro" panose="020B0503030403020204" pitchFamily="34" charset="0"/>
              </a:rPr>
              <a:t>Share sample DMSPs (with permission, of course)</a:t>
            </a:r>
            <a:endParaRPr lang="en-US" sz="2400" b="0" i="0" dirty="0">
              <a:solidFill>
                <a:srgbClr val="333333"/>
              </a:solidFill>
              <a:effectLst/>
              <a:latin typeface="Source Sans Pro" panose="020B0503030403020204" pitchFamily="34" charset="0"/>
            </a:endParaRPr>
          </a:p>
          <a:p>
            <a:pPr algn="l"/>
            <a:endParaRPr lang="en-US" sz="2400" b="0" i="0" dirty="0">
              <a:solidFill>
                <a:srgbClr val="333333"/>
              </a:solidFill>
              <a:effectLst/>
              <a:latin typeface="Source Sans Pro" panose="020B0503030403020204" pitchFamily="34" charset="0"/>
            </a:endParaRPr>
          </a:p>
          <a:p>
            <a:pPr marL="0" indent="0" algn="l">
              <a:buNone/>
            </a:pPr>
            <a:endParaRPr lang="en-US" sz="2400" b="0" i="0" dirty="0">
              <a:solidFill>
                <a:srgbClr val="333333"/>
              </a:solidFill>
              <a:effectLst/>
              <a:latin typeface="Source Sans Pro" panose="020B0503030403020204" pitchFamily="34" charset="0"/>
            </a:endParaRPr>
          </a:p>
        </p:txBody>
      </p:sp>
      <p:sp>
        <p:nvSpPr>
          <p:cNvPr id="5" name="TextBox 4">
            <a:extLst>
              <a:ext uri="{FF2B5EF4-FFF2-40B4-BE49-F238E27FC236}">
                <a16:creationId xmlns:a16="http://schemas.microsoft.com/office/drawing/2014/main" id="{9E78BA11-5605-E38E-BFF1-B0FBAEB01207}"/>
              </a:ext>
            </a:extLst>
          </p:cNvPr>
          <p:cNvSpPr txBox="1"/>
          <p:nvPr/>
        </p:nvSpPr>
        <p:spPr>
          <a:xfrm>
            <a:off x="406400" y="6261612"/>
            <a:ext cx="2587568" cy="341632"/>
          </a:xfrm>
          <a:prstGeom prst="rect">
            <a:avLst/>
          </a:prstGeom>
          <a:noFill/>
        </p:spPr>
        <p:txBody>
          <a:bodyPr wrap="none" rtlCol="0">
            <a:spAutoFit/>
          </a:bodyPr>
          <a:lstStyle/>
          <a:p>
            <a:pPr>
              <a:lnSpc>
                <a:spcPct val="90000"/>
              </a:lnSpc>
            </a:pPr>
            <a:r>
              <a:rPr lang="en-US" dirty="0">
                <a:solidFill>
                  <a:srgbClr val="131313"/>
                </a:solidFill>
                <a:effectLst/>
                <a:latin typeface="Source Sans Pro" panose="020B0503030403020204" pitchFamily="34" charset="0"/>
                <a:ea typeface="Source Sans Pro" panose="020B0503030403020204" pitchFamily="34" charset="0"/>
                <a:hlinkClick r:id="rId2"/>
              </a:rPr>
              <a:t>DMP Service Intake Form</a:t>
            </a:r>
            <a:endParaRPr lang="en-US" dirty="0">
              <a:solidFill>
                <a:srgbClr val="131313"/>
              </a:solidFill>
              <a:effectLst/>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373741301"/>
      </p:ext>
    </p:extLst>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E530F-3B48-A0EF-10D2-F208103E81C0}"/>
              </a:ext>
            </a:extLst>
          </p:cNvPr>
          <p:cNvSpPr>
            <a:spLocks noGrp="1"/>
          </p:cNvSpPr>
          <p:nvPr>
            <p:ph type="title"/>
          </p:nvPr>
        </p:nvSpPr>
        <p:spPr/>
        <p:txBody>
          <a:bodyPr/>
          <a:lstStyle/>
          <a:p>
            <a:r>
              <a:rPr lang="en-US" dirty="0"/>
              <a:t>Stanford DMP Service</a:t>
            </a:r>
          </a:p>
        </p:txBody>
      </p:sp>
      <p:sp>
        <p:nvSpPr>
          <p:cNvPr id="3" name="Text Placeholder 2">
            <a:extLst>
              <a:ext uri="{FF2B5EF4-FFF2-40B4-BE49-F238E27FC236}">
                <a16:creationId xmlns:a16="http://schemas.microsoft.com/office/drawing/2014/main" id="{708DD73D-5D88-EDD9-3937-F4A105BD465C}"/>
              </a:ext>
            </a:extLst>
          </p:cNvPr>
          <p:cNvSpPr>
            <a:spLocks noGrp="1"/>
          </p:cNvSpPr>
          <p:nvPr>
            <p:ph type="body" sz="quarter" idx="10"/>
          </p:nvPr>
        </p:nvSpPr>
        <p:spPr>
          <a:xfrm>
            <a:off x="406400" y="1414373"/>
            <a:ext cx="11282017" cy="3734097"/>
          </a:xfrm>
        </p:spPr>
        <p:txBody>
          <a:bodyPr>
            <a:noAutofit/>
          </a:bodyPr>
          <a:lstStyle/>
          <a:p>
            <a:pPr marL="0" indent="0" algn="l">
              <a:buNone/>
            </a:pPr>
            <a:r>
              <a:rPr lang="en-US" sz="2400" b="1" i="0" dirty="0">
                <a:solidFill>
                  <a:srgbClr val="333333"/>
                </a:solidFill>
                <a:effectLst/>
                <a:latin typeface="Source Sans Pro" panose="020B0503030403020204" pitchFamily="34" charset="0"/>
              </a:rPr>
              <a:t>Members of the DMP service will NOT:</a:t>
            </a:r>
          </a:p>
          <a:p>
            <a:pPr algn="l">
              <a:buFont typeface="Arial" panose="020B0604020202020204" pitchFamily="34" charset="0"/>
              <a:buChar char="•"/>
            </a:pPr>
            <a:r>
              <a:rPr lang="en-US" sz="2400" b="0" i="0" dirty="0">
                <a:solidFill>
                  <a:srgbClr val="333333"/>
                </a:solidFill>
                <a:effectLst/>
                <a:latin typeface="Source Sans Pro" panose="020B0503030403020204" pitchFamily="34" charset="0"/>
              </a:rPr>
              <a:t>Write data management and sharing plans on behalf of research teams of which they are not an active part.</a:t>
            </a:r>
          </a:p>
          <a:p>
            <a:pPr algn="l">
              <a:buFont typeface="Arial" panose="020B0604020202020204" pitchFamily="34" charset="0"/>
              <a:buChar char="•"/>
            </a:pPr>
            <a:r>
              <a:rPr lang="en-US" sz="2400" b="0" i="0" dirty="0">
                <a:solidFill>
                  <a:srgbClr val="333333"/>
                </a:solidFill>
                <a:effectLst/>
                <a:latin typeface="Source Sans Pro" panose="020B0503030403020204" pitchFamily="34" charset="0"/>
              </a:rPr>
              <a:t>Provide technical support for setting up data management systems specified in data management plans, except as part of the technical support we already provide for library-related services.</a:t>
            </a:r>
          </a:p>
          <a:p>
            <a:pPr algn="l">
              <a:buFont typeface="Arial" panose="020B0604020202020204" pitchFamily="34" charset="0"/>
              <a:buChar char="•"/>
            </a:pPr>
            <a:r>
              <a:rPr lang="en-US" sz="2400" b="0" i="0" dirty="0">
                <a:solidFill>
                  <a:srgbClr val="333333"/>
                </a:solidFill>
                <a:effectLst/>
                <a:latin typeface="Source Sans Pro" panose="020B0503030403020204" pitchFamily="34" charset="0"/>
              </a:rPr>
              <a:t>Create metadata.</a:t>
            </a:r>
          </a:p>
          <a:p>
            <a:pPr algn="l">
              <a:buFont typeface="Arial" panose="020B0604020202020204" pitchFamily="34" charset="0"/>
              <a:buChar char="•"/>
            </a:pPr>
            <a:endParaRPr lang="en-US" sz="2400" dirty="0">
              <a:solidFill>
                <a:srgbClr val="333333"/>
              </a:solidFill>
              <a:latin typeface="Source Sans Pro" panose="020B0503030403020204" pitchFamily="34" charset="0"/>
            </a:endParaRPr>
          </a:p>
          <a:p>
            <a:pPr>
              <a:buFont typeface="Arial" panose="020B0604020202020204" pitchFamily="34" charset="0"/>
              <a:buChar char="•"/>
            </a:pPr>
            <a:r>
              <a:rPr lang="en-US" sz="2400" b="0" i="0" dirty="0">
                <a:solidFill>
                  <a:srgbClr val="333333"/>
                </a:solidFill>
                <a:effectLst/>
                <a:highlight>
                  <a:srgbClr val="FFFF00"/>
                </a:highlight>
                <a:latin typeface="Source Sans Pro" panose="020B0503030403020204" pitchFamily="34" charset="0"/>
              </a:rPr>
              <a:t>We request that you reach out to us in </a:t>
            </a:r>
            <a:r>
              <a:rPr lang="en-US" sz="2400" dirty="0">
                <a:solidFill>
                  <a:srgbClr val="333333"/>
                </a:solidFill>
                <a:highlight>
                  <a:srgbClr val="FFFF00"/>
                </a:highlight>
                <a:latin typeface="Source Sans Pro" panose="020B0503030403020204" pitchFamily="34" charset="0"/>
              </a:rPr>
              <a:t>as early as possible </a:t>
            </a:r>
            <a:r>
              <a:rPr lang="en-US" sz="2400" b="0" i="0" dirty="0">
                <a:solidFill>
                  <a:srgbClr val="333333"/>
                </a:solidFill>
                <a:effectLst/>
                <a:highlight>
                  <a:srgbClr val="FFFF00"/>
                </a:highlight>
                <a:latin typeface="Source Sans Pro" panose="020B0503030403020204" pitchFamily="34" charset="0"/>
              </a:rPr>
              <a:t>so that we can provide you with the help you need well before your grant is due.</a:t>
            </a:r>
          </a:p>
          <a:p>
            <a:pPr algn="l">
              <a:buFont typeface="Arial" panose="020B0604020202020204" pitchFamily="34" charset="0"/>
              <a:buChar char="•"/>
            </a:pPr>
            <a:endParaRPr lang="en-US" sz="2400" dirty="0"/>
          </a:p>
        </p:txBody>
      </p:sp>
      <p:sp>
        <p:nvSpPr>
          <p:cNvPr id="5" name="TextBox 4">
            <a:extLst>
              <a:ext uri="{FF2B5EF4-FFF2-40B4-BE49-F238E27FC236}">
                <a16:creationId xmlns:a16="http://schemas.microsoft.com/office/drawing/2014/main" id="{9E78BA11-5605-E38E-BFF1-B0FBAEB01207}"/>
              </a:ext>
            </a:extLst>
          </p:cNvPr>
          <p:cNvSpPr txBox="1"/>
          <p:nvPr/>
        </p:nvSpPr>
        <p:spPr>
          <a:xfrm>
            <a:off x="406400" y="6261612"/>
            <a:ext cx="2587568" cy="341632"/>
          </a:xfrm>
          <a:prstGeom prst="rect">
            <a:avLst/>
          </a:prstGeom>
          <a:noFill/>
        </p:spPr>
        <p:txBody>
          <a:bodyPr wrap="none" rtlCol="0">
            <a:spAutoFit/>
          </a:bodyPr>
          <a:lstStyle/>
          <a:p>
            <a:pPr>
              <a:lnSpc>
                <a:spcPct val="90000"/>
              </a:lnSpc>
            </a:pPr>
            <a:r>
              <a:rPr lang="en-US" dirty="0">
                <a:solidFill>
                  <a:srgbClr val="131313"/>
                </a:solidFill>
                <a:effectLst/>
                <a:latin typeface="Source Sans Pro" panose="020B0503030403020204" pitchFamily="34" charset="0"/>
                <a:ea typeface="Source Sans Pro" panose="020B0503030403020204" pitchFamily="34" charset="0"/>
                <a:hlinkClick r:id="rId2"/>
              </a:rPr>
              <a:t>DMP Service Intake Form</a:t>
            </a:r>
            <a:endParaRPr lang="en-US" dirty="0">
              <a:solidFill>
                <a:srgbClr val="131313"/>
              </a:solidFill>
              <a:effectLst/>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2722834095"/>
      </p:ext>
    </p:extLst>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EF50D-5A4D-6F28-AE59-A706CB11B225}"/>
              </a:ext>
            </a:extLst>
          </p:cNvPr>
          <p:cNvSpPr>
            <a:spLocks noGrp="1"/>
          </p:cNvSpPr>
          <p:nvPr>
            <p:ph type="title"/>
          </p:nvPr>
        </p:nvSpPr>
        <p:spPr/>
        <p:txBody>
          <a:bodyPr/>
          <a:lstStyle/>
          <a:p>
            <a:r>
              <a:rPr lang="en-US" dirty="0"/>
              <a:t>Data Sharing</a:t>
            </a:r>
          </a:p>
        </p:txBody>
      </p:sp>
      <p:sp>
        <p:nvSpPr>
          <p:cNvPr id="3" name="Text Placeholder 2">
            <a:extLst>
              <a:ext uri="{FF2B5EF4-FFF2-40B4-BE49-F238E27FC236}">
                <a16:creationId xmlns:a16="http://schemas.microsoft.com/office/drawing/2014/main" id="{691FD259-4FE9-BB2A-611D-90491D9CE313}"/>
              </a:ext>
            </a:extLst>
          </p:cNvPr>
          <p:cNvSpPr>
            <a:spLocks noGrp="1"/>
          </p:cNvSpPr>
          <p:nvPr>
            <p:ph type="body" sz="quarter" idx="10"/>
          </p:nvPr>
        </p:nvSpPr>
        <p:spPr>
          <a:xfrm>
            <a:off x="406400" y="1561260"/>
            <a:ext cx="11379200" cy="4871168"/>
          </a:xfrm>
        </p:spPr>
        <p:txBody>
          <a:bodyPr>
            <a:normAutofit/>
          </a:bodyPr>
          <a:lstStyle/>
          <a:p>
            <a:r>
              <a:rPr lang="en-US" sz="2400" dirty="0"/>
              <a:t>In terms of what data should be shared, the DMS policy does not give a specific answer. However, one can be inferred from how it defines “scientific data”</a:t>
            </a:r>
          </a:p>
          <a:p>
            <a:endParaRPr lang="en-US" sz="2400" dirty="0"/>
          </a:p>
          <a:p>
            <a:r>
              <a:rPr lang="en-US" sz="2400" dirty="0">
                <a:latin typeface="Source Sans Pro" panose="020B0503030403020204" pitchFamily="34" charset="0"/>
                <a:ea typeface="Source Sans Pro" panose="020B0503030403020204" pitchFamily="34" charset="0"/>
              </a:rPr>
              <a:t>“</a:t>
            </a:r>
            <a:r>
              <a:rPr lang="en-US" sz="2400" b="1" dirty="0">
                <a:latin typeface="Source Sans Pro" panose="020B0503030403020204" pitchFamily="34" charset="0"/>
                <a:ea typeface="Source Sans Pro" panose="020B0503030403020204" pitchFamily="34" charset="0"/>
              </a:rPr>
              <a:t>Scientific Data</a:t>
            </a:r>
            <a:r>
              <a:rPr lang="en-US" sz="2400" dirty="0">
                <a:latin typeface="Source Sans Pro" panose="020B0503030403020204" pitchFamily="34" charset="0"/>
                <a:ea typeface="Source Sans Pro" panose="020B0503030403020204" pitchFamily="34" charset="0"/>
              </a:rPr>
              <a:t>”</a:t>
            </a:r>
          </a:p>
          <a:p>
            <a:pPr lvl="1"/>
            <a:r>
              <a:rPr lang="en-US" b="0" kern="1200" dirty="0">
                <a:solidFill>
                  <a:schemeClr val="tx1"/>
                </a:solidFill>
                <a:effectLst/>
              </a:rPr>
              <a:t>“</a:t>
            </a:r>
            <a:r>
              <a:rPr lang="en-US" b="0" kern="1200" dirty="0">
                <a:solidFill>
                  <a:schemeClr val="tx1"/>
                </a:solidFill>
                <a:effectLst/>
                <a:highlight>
                  <a:srgbClr val="FFFF00"/>
                </a:highlight>
              </a:rPr>
              <a:t>The recorded factual material commonly accepted in the scientific community as of sufficient quality to validate and replicate research findings</a:t>
            </a:r>
            <a:r>
              <a:rPr lang="en-US" b="0" kern="1200" dirty="0">
                <a:solidFill>
                  <a:schemeClr val="tx1"/>
                </a:solidFill>
                <a:effectLst/>
              </a:rPr>
              <a:t>, regardless of whether the data are used to support scholarly publications."</a:t>
            </a:r>
          </a:p>
          <a:p>
            <a:pPr lvl="1"/>
            <a:r>
              <a:rPr lang="en-US" b="0" kern="1200" dirty="0">
                <a:solidFill>
                  <a:schemeClr val="tx1"/>
                </a:solidFill>
                <a:effectLst/>
              </a:rPr>
              <a:t>Scientific data does not include laboratory notebooks, preliminary analyses, completed case report forms, drafts of scientific papers, plans for future research, peer reviews, communications with colleagues, or physical objects, such as laboratory specimens.</a:t>
            </a:r>
            <a:endParaRPr lang="en-US" dirty="0">
              <a:latin typeface="Source Sans Pro" panose="020B0503030403020204" pitchFamily="34" charset="0"/>
              <a:ea typeface="Source Sans Pro" panose="020B0503030403020204" pitchFamily="34" charset="0"/>
            </a:endParaRPr>
          </a:p>
          <a:p>
            <a:endParaRPr lang="en-US" sz="2400" dirty="0"/>
          </a:p>
        </p:txBody>
      </p:sp>
    </p:spTree>
    <p:extLst>
      <p:ext uri="{BB962C8B-B14F-4D97-AF65-F5344CB8AC3E}">
        <p14:creationId xmlns:p14="http://schemas.microsoft.com/office/powerpoint/2010/main" val="849832430"/>
      </p:ext>
    </p:extLst>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DB2C3-06C1-ADB5-93C3-D386DB67920C}"/>
              </a:ext>
            </a:extLst>
          </p:cNvPr>
          <p:cNvSpPr>
            <a:spLocks noGrp="1"/>
          </p:cNvSpPr>
          <p:nvPr>
            <p:ph type="title"/>
          </p:nvPr>
        </p:nvSpPr>
        <p:spPr/>
        <p:txBody>
          <a:bodyPr/>
          <a:lstStyle/>
          <a:p>
            <a:r>
              <a:rPr lang="en-US" dirty="0"/>
              <a:t>Data Sharing</a:t>
            </a:r>
          </a:p>
        </p:txBody>
      </p:sp>
      <p:sp>
        <p:nvSpPr>
          <p:cNvPr id="3" name="Text Placeholder 2">
            <a:extLst>
              <a:ext uri="{FF2B5EF4-FFF2-40B4-BE49-F238E27FC236}">
                <a16:creationId xmlns:a16="http://schemas.microsoft.com/office/drawing/2014/main" id="{071B69F0-BEF3-D112-89C1-1B27A7F57917}"/>
              </a:ext>
            </a:extLst>
          </p:cNvPr>
          <p:cNvSpPr>
            <a:spLocks noGrp="1"/>
          </p:cNvSpPr>
          <p:nvPr>
            <p:ph type="body" sz="quarter" idx="10"/>
          </p:nvPr>
        </p:nvSpPr>
        <p:spPr>
          <a:xfrm>
            <a:off x="406399" y="1561260"/>
            <a:ext cx="11321775" cy="5296740"/>
          </a:xfrm>
        </p:spPr>
        <p:txBody>
          <a:bodyPr>
            <a:noAutofit/>
          </a:bodyPr>
          <a:lstStyle/>
          <a:p>
            <a:r>
              <a:rPr lang="en-US" sz="2400" dirty="0">
                <a:solidFill>
                  <a:schemeClr val="tx1"/>
                </a:solidFill>
                <a:latin typeface="Source Sans Pro" panose="020B0503030403020204" pitchFamily="34" charset="0"/>
                <a:ea typeface="Source Sans Pro" panose="020B0503030403020204" pitchFamily="34" charset="0"/>
              </a:rPr>
              <a:t>NIH expects that in drafting their plans, “researchers will maximize the appropriate sharing of scientific data, acknowledging certain factors (i.e., legal, ethical, or technical) that may affect the extent to which scientific data are preserved and shared”.</a:t>
            </a:r>
          </a:p>
          <a:p>
            <a:endParaRPr lang="en-US" sz="1000" dirty="0">
              <a:solidFill>
                <a:schemeClr val="tx1"/>
              </a:solidFill>
              <a:latin typeface="Source Sans Pro" panose="020B0503030403020204" pitchFamily="34" charset="0"/>
              <a:ea typeface="Source Sans Pro" panose="020B0503030403020204" pitchFamily="34" charset="0"/>
            </a:endParaRPr>
          </a:p>
          <a:p>
            <a:pPr algn="l"/>
            <a:r>
              <a:rPr lang="en-US" sz="2400" b="0" i="0" dirty="0">
                <a:solidFill>
                  <a:schemeClr val="tx1"/>
                </a:solidFill>
                <a:effectLst/>
                <a:latin typeface="Source Sans Pro" panose="020B0503030403020204" pitchFamily="34" charset="0"/>
                <a:ea typeface="Source Sans Pro" panose="020B0503030403020204" pitchFamily="34" charset="0"/>
              </a:rPr>
              <a:t>For some programs and data types, NIH ICOs may have specific data sharing expectations (e.g., scientific data to share, relevant standards, the use of specific repositories, timelines) that apply and should be reflected in a DMSP.</a:t>
            </a:r>
          </a:p>
          <a:p>
            <a:pPr lvl="1"/>
            <a:r>
              <a:rPr lang="en-US" b="0" i="0" dirty="0">
                <a:solidFill>
                  <a:schemeClr val="tx1"/>
                </a:solidFill>
                <a:effectLst/>
                <a:latin typeface="Source Sans Pro" panose="020B0503030403020204" pitchFamily="34" charset="0"/>
                <a:ea typeface="Source Sans Pro" panose="020B0503030403020204" pitchFamily="34" charset="0"/>
              </a:rPr>
              <a:t>NIH encourages data management and sharing practices to be consistent with the FAIR (Findable, Accessible, Interoperable, and Reusable) data principles and reflective of practices within specific research communities.</a:t>
            </a:r>
          </a:p>
          <a:p>
            <a:pPr lvl="1"/>
            <a:r>
              <a:rPr lang="en-US" dirty="0">
                <a:solidFill>
                  <a:schemeClr val="tx1"/>
                </a:solidFill>
                <a:latin typeface="Source Sans Pro" panose="020B0503030403020204" pitchFamily="34" charset="0"/>
                <a:ea typeface="Source Sans Pro" panose="020B0503030403020204" pitchFamily="34" charset="0"/>
              </a:rPr>
              <a:t>The current list of data sharing policies at NIH is available from </a:t>
            </a:r>
            <a:r>
              <a:rPr lang="en-US" dirty="0">
                <a:solidFill>
                  <a:schemeClr val="tx1"/>
                </a:solidFill>
                <a:latin typeface="Source Sans Pro" panose="020B0503030403020204" pitchFamily="34" charset="0"/>
                <a:ea typeface="Source Sans Pro" panose="020B0503030403020204" pitchFamily="34" charset="0"/>
                <a:hlinkClick r:id="rId2"/>
              </a:rPr>
              <a:t>Sharing.NIH.gov</a:t>
            </a:r>
            <a:r>
              <a:rPr lang="en-US" dirty="0">
                <a:solidFill>
                  <a:schemeClr val="tx1"/>
                </a:solidFill>
                <a:latin typeface="Source Sans Pro" panose="020B0503030403020204" pitchFamily="34" charset="0"/>
                <a:ea typeface="Source Sans Pro" panose="020B0503030403020204" pitchFamily="34" charset="0"/>
              </a:rPr>
              <a:t>.</a:t>
            </a:r>
            <a:endParaRPr lang="en-US" sz="2400" dirty="0">
              <a:solidFill>
                <a:schemeClr val="tx1"/>
              </a:solidFill>
              <a:latin typeface="Source Sans Pro" panose="020B0503030403020204" pitchFamily="34" charset="0"/>
              <a:ea typeface="Source Sans Pro" panose="020B0503030403020204" pitchFamily="34" charset="0"/>
            </a:endParaRPr>
          </a:p>
          <a:p>
            <a:pPr lvl="1"/>
            <a:endParaRPr lang="en-US" dirty="0">
              <a:solidFill>
                <a:schemeClr val="tx1"/>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4202622739"/>
      </p:ext>
    </p:extLst>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14442-4CF2-2E4A-A5E1-C27119FFC1C0}"/>
              </a:ext>
            </a:extLst>
          </p:cNvPr>
          <p:cNvSpPr>
            <a:spLocks noGrp="1"/>
          </p:cNvSpPr>
          <p:nvPr>
            <p:ph type="title"/>
          </p:nvPr>
        </p:nvSpPr>
        <p:spPr>
          <a:xfrm>
            <a:off x="406400" y="425635"/>
            <a:ext cx="9671878" cy="694614"/>
          </a:xfrm>
        </p:spPr>
        <p:txBody>
          <a:bodyPr/>
          <a:lstStyle/>
          <a:p>
            <a:r>
              <a:rPr lang="en-US" dirty="0"/>
              <a:t>Sharing Human Subjects Data</a:t>
            </a:r>
          </a:p>
        </p:txBody>
      </p:sp>
      <p:sp>
        <p:nvSpPr>
          <p:cNvPr id="3" name="Text Placeholder 2">
            <a:extLst>
              <a:ext uri="{FF2B5EF4-FFF2-40B4-BE49-F238E27FC236}">
                <a16:creationId xmlns:a16="http://schemas.microsoft.com/office/drawing/2014/main" id="{0695305A-0630-E446-9D91-0A3D104AD2D7}"/>
              </a:ext>
            </a:extLst>
          </p:cNvPr>
          <p:cNvSpPr>
            <a:spLocks noGrp="1"/>
          </p:cNvSpPr>
          <p:nvPr>
            <p:ph type="body" sz="quarter" idx="10"/>
          </p:nvPr>
        </p:nvSpPr>
        <p:spPr>
          <a:xfrm>
            <a:off x="406400" y="1561260"/>
            <a:ext cx="11379200" cy="4871168"/>
          </a:xfrm>
        </p:spPr>
        <p:txBody>
          <a:bodyPr>
            <a:normAutofit/>
          </a:bodyPr>
          <a:lstStyle/>
          <a:p>
            <a:pPr marL="0" indent="0">
              <a:buNone/>
            </a:pPr>
            <a:r>
              <a:rPr lang="en-US" sz="2400" b="0" i="0" dirty="0">
                <a:solidFill>
                  <a:srgbClr val="333333"/>
                </a:solidFill>
                <a:effectLst/>
                <a:latin typeface="Source Sans Pro" panose="020B0503030403020204" pitchFamily="34" charset="0"/>
                <a:ea typeface="Source Sans Pro" panose="020B0503030403020204" pitchFamily="34" charset="0"/>
              </a:rPr>
              <a:t>In developing a Data Management and Sharing Plan for NIH-funded or supported research, it is paramount that researchers uphold the following principles.</a:t>
            </a:r>
          </a:p>
          <a:p>
            <a:pPr marL="342900" indent="-342900">
              <a:buFont typeface="+mj-lt"/>
              <a:buAutoNum type="arabicPeriod"/>
            </a:pPr>
            <a:r>
              <a:rPr lang="en-US" sz="2400" i="0" dirty="0">
                <a:solidFill>
                  <a:srgbClr val="333333"/>
                </a:solidFill>
                <a:effectLst/>
                <a:latin typeface="Source Sans Pro" panose="020B0503030403020204" pitchFamily="34" charset="0"/>
                <a:ea typeface="Source Sans Pro" panose="020B0503030403020204" pitchFamily="34" charset="0"/>
              </a:rPr>
              <a:t>Proactive assessment of protections</a:t>
            </a:r>
            <a:endParaRPr lang="en-US" sz="2400" dirty="0">
              <a:solidFill>
                <a:srgbClr val="333333"/>
              </a:solidFill>
              <a:latin typeface="Source Sans Pro" panose="020B0503030403020204" pitchFamily="34" charset="0"/>
              <a:ea typeface="Source Sans Pro" panose="020B0503030403020204" pitchFamily="34" charset="0"/>
            </a:endParaRPr>
          </a:p>
          <a:p>
            <a:pPr marL="342900" indent="-342900">
              <a:buAutoNum type="arabicPeriod"/>
            </a:pPr>
            <a:r>
              <a:rPr lang="en-US" sz="2400" i="0" dirty="0">
                <a:solidFill>
                  <a:srgbClr val="333333"/>
                </a:solidFill>
                <a:effectLst/>
                <a:latin typeface="Source Sans Pro" panose="020B0503030403020204" pitchFamily="34" charset="0"/>
                <a:ea typeface="Source Sans Pro" panose="020B0503030403020204" pitchFamily="34" charset="0"/>
              </a:rPr>
              <a:t>Clear communication of data sharing and use in consent forms</a:t>
            </a:r>
          </a:p>
          <a:p>
            <a:pPr marL="342900" indent="-342900">
              <a:buAutoNum type="arabicPeriod"/>
            </a:pPr>
            <a:r>
              <a:rPr lang="en-US" sz="2400" i="0" dirty="0">
                <a:solidFill>
                  <a:srgbClr val="333333"/>
                </a:solidFill>
                <a:effectLst/>
                <a:latin typeface="Source Sans Pro" panose="020B0503030403020204" pitchFamily="34" charset="0"/>
                <a:ea typeface="Source Sans Pro" panose="020B0503030403020204" pitchFamily="34" charset="0"/>
              </a:rPr>
              <a:t>Consideration of justifiable limitations to sharing data</a:t>
            </a:r>
            <a:endParaRPr lang="en-US" sz="2400" dirty="0">
              <a:solidFill>
                <a:srgbClr val="333333"/>
              </a:solidFill>
              <a:latin typeface="Source Sans Pro" panose="020B0503030403020204" pitchFamily="34" charset="0"/>
              <a:ea typeface="Source Sans Pro" panose="020B0503030403020204" pitchFamily="34" charset="0"/>
            </a:endParaRPr>
          </a:p>
          <a:p>
            <a:pPr marL="342900" indent="-342900">
              <a:buAutoNum type="arabicPeriod"/>
            </a:pPr>
            <a:r>
              <a:rPr lang="en-US" sz="2400" i="0" dirty="0">
                <a:solidFill>
                  <a:srgbClr val="333333"/>
                </a:solidFill>
                <a:effectLst/>
                <a:latin typeface="Source Sans Pro" panose="020B0503030403020204" pitchFamily="34" charset="0"/>
                <a:ea typeface="Source Sans Pro" panose="020B0503030403020204" pitchFamily="34" charset="0"/>
              </a:rPr>
              <a:t>Institutional review of the conditions for data sharing</a:t>
            </a:r>
          </a:p>
          <a:p>
            <a:pPr marL="342900" indent="-342900">
              <a:buAutoNum type="arabicPeriod"/>
            </a:pPr>
            <a:r>
              <a:rPr lang="en-US" sz="2400" i="0" dirty="0">
                <a:solidFill>
                  <a:srgbClr val="333333"/>
                </a:solidFill>
                <a:effectLst/>
                <a:latin typeface="Source Sans Pro" panose="020B0503030403020204" pitchFamily="34" charset="0"/>
                <a:ea typeface="Source Sans Pro" panose="020B0503030403020204" pitchFamily="34" charset="0"/>
              </a:rPr>
              <a:t>Protections for all data used in research</a:t>
            </a:r>
            <a:endParaRPr lang="en-US" sz="2400" dirty="0">
              <a:solidFill>
                <a:srgbClr val="333333"/>
              </a:solidFill>
              <a:latin typeface="Source Sans Pro" panose="020B0503030403020204" pitchFamily="34" charset="0"/>
              <a:ea typeface="Source Sans Pro" panose="020B0503030403020204" pitchFamily="34" charset="0"/>
            </a:endParaRPr>
          </a:p>
          <a:p>
            <a:pPr marL="342900" indent="-342900">
              <a:buAutoNum type="arabicPeriod"/>
            </a:pPr>
            <a:r>
              <a:rPr lang="en-US" sz="2400" i="0" dirty="0">
                <a:solidFill>
                  <a:srgbClr val="333333"/>
                </a:solidFill>
                <a:effectLst/>
                <a:latin typeface="Source Sans Pro" panose="020B0503030403020204" pitchFamily="34" charset="0"/>
                <a:ea typeface="Source Sans Pro" panose="020B0503030403020204" pitchFamily="34" charset="0"/>
              </a:rPr>
              <a:t>Remaining vigilant regarding data misuse</a:t>
            </a:r>
            <a:endParaRPr lang="en-US" sz="2400" dirty="0">
              <a:latin typeface="Source Sans Pro" panose="020B0503030403020204" pitchFamily="34" charset="0"/>
              <a:ea typeface="Source Sans Pro" panose="020B0503030403020204" pitchFamily="34" charset="0"/>
            </a:endParaRPr>
          </a:p>
        </p:txBody>
      </p:sp>
      <p:sp>
        <p:nvSpPr>
          <p:cNvPr id="4" name="TextBox 3">
            <a:extLst>
              <a:ext uri="{FF2B5EF4-FFF2-40B4-BE49-F238E27FC236}">
                <a16:creationId xmlns:a16="http://schemas.microsoft.com/office/drawing/2014/main" id="{E2ABEEB5-2355-84CF-38E6-6A1F183BD29C}"/>
              </a:ext>
            </a:extLst>
          </p:cNvPr>
          <p:cNvSpPr txBox="1"/>
          <p:nvPr/>
        </p:nvSpPr>
        <p:spPr>
          <a:xfrm>
            <a:off x="406400" y="6257510"/>
            <a:ext cx="6093912" cy="369332"/>
          </a:xfrm>
          <a:prstGeom prst="rect">
            <a:avLst/>
          </a:prstGeom>
          <a:noFill/>
        </p:spPr>
        <p:txBody>
          <a:bodyPr wrap="square">
            <a:spAutoFit/>
          </a:bodyPr>
          <a:lstStyle/>
          <a:p>
            <a:pPr marL="311143" indent="-311143">
              <a:spcBef>
                <a:spcPts val="1067"/>
              </a:spcBef>
              <a:buSzPts val="1815"/>
            </a:pPr>
            <a:r>
              <a:rPr lang="en-US" sz="1800" dirty="0">
                <a:hlinkClick r:id="rId2"/>
              </a:rPr>
              <a:t>Allowable Costs for Data Management and Sharing</a:t>
            </a:r>
            <a:endParaRPr lang="en-US" sz="1800" dirty="0"/>
          </a:p>
        </p:txBody>
      </p:sp>
    </p:spTree>
    <p:extLst>
      <p:ext uri="{BB962C8B-B14F-4D97-AF65-F5344CB8AC3E}">
        <p14:creationId xmlns:p14="http://schemas.microsoft.com/office/powerpoint/2010/main" val="3902115116"/>
      </p:ext>
    </p:extLst>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14442-4CF2-2E4A-A5E1-C27119FFC1C0}"/>
              </a:ext>
            </a:extLst>
          </p:cNvPr>
          <p:cNvSpPr>
            <a:spLocks noGrp="1"/>
          </p:cNvSpPr>
          <p:nvPr>
            <p:ph type="title"/>
          </p:nvPr>
        </p:nvSpPr>
        <p:spPr>
          <a:xfrm>
            <a:off x="406400" y="425635"/>
            <a:ext cx="9671878" cy="694614"/>
          </a:xfrm>
        </p:spPr>
        <p:txBody>
          <a:bodyPr/>
          <a:lstStyle/>
          <a:p>
            <a:r>
              <a:rPr lang="en-US" dirty="0"/>
              <a:t>Sharing Human Subjects Data</a:t>
            </a:r>
          </a:p>
        </p:txBody>
      </p:sp>
      <p:sp>
        <p:nvSpPr>
          <p:cNvPr id="3" name="Text Placeholder 2">
            <a:extLst>
              <a:ext uri="{FF2B5EF4-FFF2-40B4-BE49-F238E27FC236}">
                <a16:creationId xmlns:a16="http://schemas.microsoft.com/office/drawing/2014/main" id="{0695305A-0630-E446-9D91-0A3D104AD2D7}"/>
              </a:ext>
            </a:extLst>
          </p:cNvPr>
          <p:cNvSpPr>
            <a:spLocks noGrp="1"/>
          </p:cNvSpPr>
          <p:nvPr>
            <p:ph type="body" sz="quarter" idx="10"/>
          </p:nvPr>
        </p:nvSpPr>
        <p:spPr>
          <a:xfrm>
            <a:off x="406400" y="1561260"/>
            <a:ext cx="11379200" cy="4871168"/>
          </a:xfrm>
        </p:spPr>
        <p:txBody>
          <a:bodyPr>
            <a:normAutofit/>
          </a:bodyPr>
          <a:lstStyle/>
          <a:p>
            <a:pPr marL="0" indent="0">
              <a:buNone/>
            </a:pPr>
            <a:r>
              <a:rPr lang="en-US" sz="2400" i="0" dirty="0">
                <a:solidFill>
                  <a:srgbClr val="333333"/>
                </a:solidFill>
                <a:effectLst/>
                <a:latin typeface="Source Sans Pro" panose="020B0503030403020204" pitchFamily="34" charset="0"/>
                <a:ea typeface="Source Sans Pro" panose="020B0503030403020204" pitchFamily="34" charset="0"/>
              </a:rPr>
              <a:t>NIH acknowledges there are multiple, effective strategies for achieving privacy protection in the context of the DMS Policy. The following represent best practices.</a:t>
            </a:r>
          </a:p>
          <a:p>
            <a:pPr marL="342900" indent="-342900">
              <a:buAutoNum type="arabicPeriod"/>
            </a:pPr>
            <a:r>
              <a:rPr lang="en-US" sz="2400" i="0" dirty="0">
                <a:solidFill>
                  <a:srgbClr val="333333"/>
                </a:solidFill>
                <a:effectLst/>
                <a:latin typeface="Source Sans Pro" panose="020B0503030403020204" pitchFamily="34" charset="0"/>
                <a:ea typeface="Source Sans Pro" panose="020B0503030403020204" pitchFamily="34" charset="0"/>
              </a:rPr>
              <a:t>Apply appropriate </a:t>
            </a:r>
            <a:r>
              <a:rPr lang="en-US" sz="2400" dirty="0">
                <a:solidFill>
                  <a:srgbClr val="333333"/>
                </a:solidFill>
                <a:latin typeface="Source Sans Pro" panose="020B0503030403020204" pitchFamily="34" charset="0"/>
                <a:ea typeface="Source Sans Pro" panose="020B0503030403020204" pitchFamily="34" charset="0"/>
              </a:rPr>
              <a:t>d</a:t>
            </a:r>
            <a:r>
              <a:rPr lang="en-US" sz="2400" i="0" dirty="0">
                <a:solidFill>
                  <a:srgbClr val="333333"/>
                </a:solidFill>
                <a:effectLst/>
                <a:latin typeface="Source Sans Pro" panose="020B0503030403020204" pitchFamily="34" charset="0"/>
                <a:ea typeface="Source Sans Pro" panose="020B0503030403020204" pitchFamily="34" charset="0"/>
              </a:rPr>
              <a:t>e-identification. </a:t>
            </a:r>
          </a:p>
          <a:p>
            <a:pPr marL="342900" indent="-342900">
              <a:buAutoNum type="arabicPeriod"/>
            </a:pPr>
            <a:r>
              <a:rPr lang="en-US" sz="2400" i="0" dirty="0">
                <a:solidFill>
                  <a:srgbClr val="333333"/>
                </a:solidFill>
                <a:effectLst/>
                <a:latin typeface="Source Sans Pro" panose="020B0503030403020204" pitchFamily="34" charset="0"/>
                <a:ea typeface="Source Sans Pro" panose="020B0503030403020204" pitchFamily="34" charset="0"/>
              </a:rPr>
              <a:t>Establish scientific </a:t>
            </a:r>
            <a:r>
              <a:rPr lang="en-US" sz="2400" dirty="0">
                <a:solidFill>
                  <a:srgbClr val="333333"/>
                </a:solidFill>
                <a:latin typeface="Source Sans Pro" panose="020B0503030403020204" pitchFamily="34" charset="0"/>
                <a:ea typeface="Source Sans Pro" panose="020B0503030403020204" pitchFamily="34" charset="0"/>
              </a:rPr>
              <a:t>d</a:t>
            </a:r>
            <a:r>
              <a:rPr lang="en-US" sz="2400" i="0" dirty="0">
                <a:solidFill>
                  <a:srgbClr val="333333"/>
                </a:solidFill>
                <a:effectLst/>
                <a:latin typeface="Source Sans Pro" panose="020B0503030403020204" pitchFamily="34" charset="0"/>
                <a:ea typeface="Source Sans Pro" panose="020B0503030403020204" pitchFamily="34" charset="0"/>
              </a:rPr>
              <a:t>ata </a:t>
            </a:r>
            <a:r>
              <a:rPr lang="en-US" sz="2400" dirty="0">
                <a:solidFill>
                  <a:srgbClr val="333333"/>
                </a:solidFill>
                <a:latin typeface="Source Sans Pro" panose="020B0503030403020204" pitchFamily="34" charset="0"/>
                <a:ea typeface="Source Sans Pro" panose="020B0503030403020204" pitchFamily="34" charset="0"/>
              </a:rPr>
              <a:t>s</a:t>
            </a:r>
            <a:r>
              <a:rPr lang="en-US" sz="2400" i="0" dirty="0">
                <a:solidFill>
                  <a:srgbClr val="333333"/>
                </a:solidFill>
                <a:effectLst/>
                <a:latin typeface="Source Sans Pro" panose="020B0503030403020204" pitchFamily="34" charset="0"/>
                <a:ea typeface="Source Sans Pro" panose="020B0503030403020204" pitchFamily="34" charset="0"/>
              </a:rPr>
              <a:t>haring and use </a:t>
            </a:r>
            <a:r>
              <a:rPr lang="en-US" sz="2400" dirty="0">
                <a:solidFill>
                  <a:srgbClr val="333333"/>
                </a:solidFill>
                <a:latin typeface="Source Sans Pro" panose="020B0503030403020204" pitchFamily="34" charset="0"/>
                <a:ea typeface="Source Sans Pro" panose="020B0503030403020204" pitchFamily="34" charset="0"/>
              </a:rPr>
              <a:t>a</a:t>
            </a:r>
            <a:r>
              <a:rPr lang="en-US" sz="2400" i="0" dirty="0">
                <a:solidFill>
                  <a:srgbClr val="333333"/>
                </a:solidFill>
                <a:effectLst/>
                <a:latin typeface="Source Sans Pro" panose="020B0503030403020204" pitchFamily="34" charset="0"/>
                <a:ea typeface="Source Sans Pro" panose="020B0503030403020204" pitchFamily="34" charset="0"/>
              </a:rPr>
              <a:t>greements</a:t>
            </a:r>
          </a:p>
          <a:p>
            <a:pPr marL="342900" indent="-342900">
              <a:buAutoNum type="arabicPeriod"/>
            </a:pPr>
            <a:r>
              <a:rPr lang="en-US" sz="2400" i="0" dirty="0">
                <a:solidFill>
                  <a:srgbClr val="333333"/>
                </a:solidFill>
                <a:effectLst/>
                <a:latin typeface="Source Sans Pro" panose="020B0503030403020204" pitchFamily="34" charset="0"/>
                <a:ea typeface="Source Sans Pro" panose="020B0503030403020204" pitchFamily="34" charset="0"/>
              </a:rPr>
              <a:t>Understand and communicate </a:t>
            </a:r>
            <a:r>
              <a:rPr lang="en-US" sz="2400" dirty="0">
                <a:solidFill>
                  <a:srgbClr val="333333"/>
                </a:solidFill>
                <a:latin typeface="Source Sans Pro" panose="020B0503030403020204" pitchFamily="34" charset="0"/>
                <a:ea typeface="Source Sans Pro" panose="020B0503030403020204" pitchFamily="34" charset="0"/>
              </a:rPr>
              <a:t>l</a:t>
            </a:r>
            <a:r>
              <a:rPr lang="en-US" sz="2400" i="0" dirty="0">
                <a:solidFill>
                  <a:srgbClr val="333333"/>
                </a:solidFill>
                <a:effectLst/>
                <a:latin typeface="Source Sans Pro" panose="020B0503030403020204" pitchFamily="34" charset="0"/>
                <a:ea typeface="Source Sans Pro" panose="020B0503030403020204" pitchFamily="34" charset="0"/>
              </a:rPr>
              <a:t>egal </a:t>
            </a:r>
            <a:r>
              <a:rPr lang="en-US" sz="2400" dirty="0">
                <a:solidFill>
                  <a:srgbClr val="333333"/>
                </a:solidFill>
                <a:latin typeface="Source Sans Pro" panose="020B0503030403020204" pitchFamily="34" charset="0"/>
                <a:ea typeface="Source Sans Pro" panose="020B0503030403020204" pitchFamily="34" charset="0"/>
              </a:rPr>
              <a:t>p</a:t>
            </a:r>
            <a:r>
              <a:rPr lang="en-US" sz="2400" i="0" dirty="0">
                <a:solidFill>
                  <a:srgbClr val="333333"/>
                </a:solidFill>
                <a:effectLst/>
                <a:latin typeface="Source Sans Pro" panose="020B0503030403020204" pitchFamily="34" charset="0"/>
                <a:ea typeface="Source Sans Pro" panose="020B0503030403020204" pitchFamily="34" charset="0"/>
              </a:rPr>
              <a:t>rotections </a:t>
            </a:r>
            <a:r>
              <a:rPr lang="en-US" sz="2400" dirty="0">
                <a:solidFill>
                  <a:srgbClr val="333333"/>
                </a:solidFill>
                <a:latin typeface="Source Sans Pro" panose="020B0503030403020204" pitchFamily="34" charset="0"/>
                <a:ea typeface="Source Sans Pro" panose="020B0503030403020204" pitchFamily="34" charset="0"/>
              </a:rPr>
              <a:t>a</a:t>
            </a:r>
            <a:r>
              <a:rPr lang="en-US" sz="2400" i="0" dirty="0">
                <a:solidFill>
                  <a:srgbClr val="333333"/>
                </a:solidFill>
                <a:effectLst/>
                <a:latin typeface="Source Sans Pro" panose="020B0503030403020204" pitchFamily="34" charset="0"/>
                <a:ea typeface="Source Sans Pro" panose="020B0503030403020204" pitchFamily="34" charset="0"/>
              </a:rPr>
              <a:t>gainst </a:t>
            </a:r>
            <a:r>
              <a:rPr lang="en-US" sz="2400" dirty="0">
                <a:solidFill>
                  <a:srgbClr val="333333"/>
                </a:solidFill>
                <a:latin typeface="Source Sans Pro" panose="020B0503030403020204" pitchFamily="34" charset="0"/>
                <a:ea typeface="Source Sans Pro" panose="020B0503030403020204" pitchFamily="34" charset="0"/>
              </a:rPr>
              <a:t>d</a:t>
            </a:r>
            <a:r>
              <a:rPr lang="en-US" sz="2400" i="0" dirty="0">
                <a:solidFill>
                  <a:srgbClr val="333333"/>
                </a:solidFill>
                <a:effectLst/>
                <a:latin typeface="Source Sans Pro" panose="020B0503030403020204" pitchFamily="34" charset="0"/>
                <a:ea typeface="Source Sans Pro" panose="020B0503030403020204" pitchFamily="34" charset="0"/>
              </a:rPr>
              <a:t>isclosure and misuse</a:t>
            </a:r>
            <a:endParaRPr lang="en-US" sz="2400" dirty="0">
              <a:solidFill>
                <a:srgbClr val="333333"/>
              </a:solidFill>
              <a:latin typeface="Source Sans Pro" panose="020B0503030403020204" pitchFamily="34" charset="0"/>
              <a:ea typeface="Source Sans Pro" panose="020B0503030403020204" pitchFamily="34" charset="0"/>
            </a:endParaRPr>
          </a:p>
          <a:p>
            <a:pPr marL="342900" indent="-342900">
              <a:buAutoNum type="arabicPeriod"/>
            </a:pPr>
            <a:endParaRPr lang="en-US" sz="2400" dirty="0">
              <a:solidFill>
                <a:srgbClr val="333333"/>
              </a:solidFill>
              <a:latin typeface="Source Sans Pro" panose="020B0503030403020204" pitchFamily="34" charset="0"/>
              <a:ea typeface="Source Sans Pro" panose="020B0503030403020204" pitchFamily="34" charset="0"/>
            </a:endParaRPr>
          </a:p>
          <a:p>
            <a:pPr marL="342900" indent="-342900">
              <a:buAutoNum type="arabicPeriod"/>
            </a:pPr>
            <a:endParaRPr lang="en-US" sz="2400" dirty="0">
              <a:solidFill>
                <a:srgbClr val="333333"/>
              </a:solidFill>
              <a:latin typeface="Source Sans Pro" panose="020B0503030403020204" pitchFamily="34" charset="0"/>
              <a:ea typeface="Source Sans Pro" panose="020B0503030403020204" pitchFamily="34" charset="0"/>
            </a:endParaRPr>
          </a:p>
        </p:txBody>
      </p:sp>
      <p:sp>
        <p:nvSpPr>
          <p:cNvPr id="4" name="TextBox 3">
            <a:extLst>
              <a:ext uri="{FF2B5EF4-FFF2-40B4-BE49-F238E27FC236}">
                <a16:creationId xmlns:a16="http://schemas.microsoft.com/office/drawing/2014/main" id="{E2ABEEB5-2355-84CF-38E6-6A1F183BD29C}"/>
              </a:ext>
            </a:extLst>
          </p:cNvPr>
          <p:cNvSpPr txBox="1"/>
          <p:nvPr/>
        </p:nvSpPr>
        <p:spPr>
          <a:xfrm>
            <a:off x="406399" y="6257510"/>
            <a:ext cx="7391879" cy="369332"/>
          </a:xfrm>
          <a:prstGeom prst="rect">
            <a:avLst/>
          </a:prstGeom>
          <a:noFill/>
        </p:spPr>
        <p:txBody>
          <a:bodyPr wrap="square">
            <a:spAutoFit/>
          </a:bodyPr>
          <a:lstStyle/>
          <a:p>
            <a:pPr marL="311143" indent="-311143">
              <a:spcBef>
                <a:spcPts val="1067"/>
              </a:spcBef>
              <a:buSzPts val="1815"/>
            </a:pPr>
            <a:r>
              <a:rPr lang="en-US" sz="1800" dirty="0">
                <a:hlinkClick r:id="rId2"/>
              </a:rPr>
              <a:t>Protecting Privacy When Sharing Human Research Participant Data</a:t>
            </a:r>
            <a:endParaRPr lang="en-US" sz="1800" dirty="0"/>
          </a:p>
        </p:txBody>
      </p:sp>
    </p:spTree>
    <p:extLst>
      <p:ext uri="{BB962C8B-B14F-4D97-AF65-F5344CB8AC3E}">
        <p14:creationId xmlns:p14="http://schemas.microsoft.com/office/powerpoint/2010/main" val="3656910785"/>
      </p:ext>
    </p:extLst>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32DD9B1-CEE4-DFBE-9155-5E5421283E96}"/>
              </a:ext>
            </a:extLst>
          </p:cNvPr>
          <p:cNvSpPr>
            <a:spLocks noGrp="1"/>
          </p:cNvSpPr>
          <p:nvPr>
            <p:ph type="title"/>
          </p:nvPr>
        </p:nvSpPr>
        <p:spPr>
          <a:xfrm>
            <a:off x="406400" y="425635"/>
            <a:ext cx="10076070" cy="694614"/>
          </a:xfrm>
        </p:spPr>
        <p:txBody>
          <a:bodyPr/>
          <a:lstStyle/>
          <a:p>
            <a:r>
              <a:rPr lang="en-US" dirty="0"/>
              <a:t>Data Repositories</a:t>
            </a:r>
          </a:p>
        </p:txBody>
      </p:sp>
      <p:pic>
        <p:nvPicPr>
          <p:cNvPr id="6" name="Google Shape;665;p90">
            <a:extLst>
              <a:ext uri="{FF2B5EF4-FFF2-40B4-BE49-F238E27FC236}">
                <a16:creationId xmlns:a16="http://schemas.microsoft.com/office/drawing/2014/main" id="{F9AA08B0-86B0-B743-B041-3F76F42D4317}"/>
              </a:ext>
            </a:extLst>
          </p:cNvPr>
          <p:cNvPicPr preferRelativeResize="0"/>
          <p:nvPr/>
        </p:nvPicPr>
        <p:blipFill rotWithShape="1">
          <a:blip r:embed="rId2">
            <a:alphaModFix/>
          </a:blip>
          <a:srcRect/>
          <a:stretch/>
        </p:blipFill>
        <p:spPr>
          <a:xfrm>
            <a:off x="6096000" y="1298832"/>
            <a:ext cx="5746747" cy="4347581"/>
          </a:xfrm>
          <a:prstGeom prst="rect">
            <a:avLst/>
          </a:prstGeom>
          <a:noFill/>
          <a:ln>
            <a:noFill/>
          </a:ln>
        </p:spPr>
      </p:pic>
      <p:sp>
        <p:nvSpPr>
          <p:cNvPr id="7" name="Google Shape;669;p90">
            <a:extLst>
              <a:ext uri="{FF2B5EF4-FFF2-40B4-BE49-F238E27FC236}">
                <a16:creationId xmlns:a16="http://schemas.microsoft.com/office/drawing/2014/main" id="{0233DF7A-F17B-0677-E184-994DA2298B7B}"/>
              </a:ext>
            </a:extLst>
          </p:cNvPr>
          <p:cNvSpPr txBox="1"/>
          <p:nvPr/>
        </p:nvSpPr>
        <p:spPr>
          <a:xfrm>
            <a:off x="406400" y="1298832"/>
            <a:ext cx="5557078" cy="5878478"/>
          </a:xfrm>
          <a:prstGeom prst="rect">
            <a:avLst/>
          </a:prstGeom>
          <a:noFill/>
          <a:ln>
            <a:noFill/>
          </a:ln>
        </p:spPr>
        <p:txBody>
          <a:bodyPr spcFirstLastPara="1" wrap="square" lIns="121900" tIns="60933" rIns="121900" bIns="60933" anchor="t" anchorCtr="0">
            <a:spAutoFit/>
          </a:bodyPr>
          <a:lstStyle/>
          <a:p>
            <a:pPr marL="342900" indent="-342900">
              <a:buFont typeface="Arial" panose="020B0604020202020204" pitchFamily="34" charset="0"/>
              <a:buChar char="•"/>
            </a:pPr>
            <a:r>
              <a:rPr lang="en-US" sz="2200" dirty="0">
                <a:solidFill>
                  <a:schemeClr val="dk1"/>
                </a:solidFill>
                <a:latin typeface="Source Sans Pro"/>
                <a:ea typeface="Source Sans Pro"/>
                <a:cs typeface="Source Sans Pro"/>
                <a:sym typeface="Source Sans Pro"/>
              </a:rPr>
              <a:t>Whenever possible, NIH strongly encourages that data be shared through an established data repositories.</a:t>
            </a:r>
          </a:p>
          <a:p>
            <a:pPr marL="800100" lvl="1" indent="-342900">
              <a:buFont typeface="Arial" panose="020B0604020202020204" pitchFamily="34" charset="0"/>
              <a:buChar char="•"/>
            </a:pPr>
            <a:r>
              <a:rPr lang="en-US" sz="2200" dirty="0">
                <a:solidFill>
                  <a:schemeClr val="dk1"/>
                </a:solidFill>
                <a:latin typeface="Source Sans Pro"/>
                <a:ea typeface="Source Sans Pro"/>
                <a:cs typeface="Source Sans Pro"/>
                <a:sym typeface="Source Sans Pro"/>
              </a:rPr>
              <a:t>Discipline or data-type specific repositories are preferred when available.</a:t>
            </a:r>
          </a:p>
          <a:p>
            <a:pPr marL="800100" lvl="1" indent="-342900">
              <a:buFont typeface="Arial" panose="020B0604020202020204" pitchFamily="34" charset="0"/>
              <a:buChar char="•"/>
            </a:pPr>
            <a:r>
              <a:rPr lang="en-US" sz="2200" dirty="0">
                <a:solidFill>
                  <a:schemeClr val="dk1"/>
                </a:solidFill>
                <a:latin typeface="Source Sans Pro"/>
                <a:ea typeface="Source Sans Pro"/>
                <a:cs typeface="Source Sans Pro"/>
                <a:sym typeface="Source Sans Pro"/>
              </a:rPr>
              <a:t>NIH is supporting generalist repositories through the Generalist Repository Ecosystem Initiative (GREI) </a:t>
            </a:r>
          </a:p>
          <a:p>
            <a:endParaRPr sz="2200" dirty="0">
              <a:solidFill>
                <a:schemeClr val="dk1"/>
              </a:solidFill>
              <a:latin typeface="Source Sans Pro"/>
              <a:ea typeface="Source Sans Pro"/>
              <a:cs typeface="Source Sans Pro"/>
              <a:sym typeface="Source Sans Pro"/>
            </a:endParaRPr>
          </a:p>
          <a:p>
            <a:pPr marL="342900" indent="-342900">
              <a:buFont typeface="Arial" panose="020B0604020202020204" pitchFamily="34" charset="0"/>
              <a:buChar char="•"/>
            </a:pPr>
            <a:r>
              <a:rPr lang="en" sz="2200" dirty="0">
                <a:solidFill>
                  <a:schemeClr val="dk1"/>
                </a:solidFill>
                <a:latin typeface="Source Sans Pro"/>
                <a:ea typeface="Source Sans Pro"/>
                <a:cs typeface="Source Sans Pro"/>
                <a:sym typeface="Source Sans Pro"/>
              </a:rPr>
              <a:t>To find the right repository for your data, check </a:t>
            </a:r>
            <a:r>
              <a:rPr lang="en" sz="2200" u="sng" dirty="0">
                <a:solidFill>
                  <a:schemeClr val="hlink"/>
                </a:solidFill>
                <a:latin typeface="Source Sans Pro"/>
                <a:ea typeface="Source Sans Pro"/>
                <a:cs typeface="Source Sans Pro"/>
                <a:sym typeface="Source Sans Pro"/>
                <a:hlinkClick r:id="rId3"/>
              </a:rPr>
              <a:t>Re3Data</a:t>
            </a:r>
            <a:r>
              <a:rPr lang="en" sz="2200" dirty="0">
                <a:solidFill>
                  <a:schemeClr val="dk1"/>
                </a:solidFill>
                <a:latin typeface="Source Sans Pro"/>
                <a:ea typeface="Source Sans Pro"/>
                <a:cs typeface="Source Sans Pro"/>
                <a:sym typeface="Source Sans Pro"/>
              </a:rPr>
              <a:t> or NIH’s </a:t>
            </a:r>
            <a:r>
              <a:rPr lang="en" sz="2200" dirty="0">
                <a:solidFill>
                  <a:schemeClr val="dk1"/>
                </a:solidFill>
                <a:latin typeface="Source Sans Pro"/>
                <a:ea typeface="Source Sans Pro"/>
                <a:cs typeface="Source Sans Pro"/>
                <a:sym typeface="Source Sans Pro"/>
                <a:hlinkClick r:id="rId4"/>
              </a:rPr>
              <a:t>criteria for data repositories</a:t>
            </a:r>
            <a:r>
              <a:rPr lang="en" sz="2200" dirty="0">
                <a:solidFill>
                  <a:schemeClr val="dk1"/>
                </a:solidFill>
                <a:latin typeface="Source Sans Pro"/>
                <a:ea typeface="Source Sans Pro"/>
                <a:cs typeface="Source Sans Pro"/>
                <a:sym typeface="Source Sans Pro"/>
              </a:rPr>
              <a:t> and follow the flowchart to the right.</a:t>
            </a:r>
          </a:p>
          <a:p>
            <a:pPr marL="342900" indent="-342900">
              <a:buFont typeface="Arial" panose="020B0604020202020204" pitchFamily="34" charset="0"/>
              <a:buChar char="•"/>
            </a:pPr>
            <a:endParaRPr lang="en" sz="2200" dirty="0">
              <a:solidFill>
                <a:schemeClr val="dk1"/>
              </a:solidFill>
              <a:latin typeface="Source Sans Pro"/>
              <a:ea typeface="Source Sans Pro"/>
              <a:cs typeface="Source Sans Pro"/>
              <a:sym typeface="Source Sans Pro"/>
            </a:endParaRPr>
          </a:p>
          <a:p>
            <a:pPr marL="342900" indent="-342900">
              <a:buFont typeface="Arial" panose="020B0604020202020204" pitchFamily="34" charset="0"/>
              <a:buChar char="•"/>
            </a:pPr>
            <a:endParaRPr lang="en" sz="2200" dirty="0">
              <a:solidFill>
                <a:schemeClr val="dk1"/>
              </a:solidFill>
              <a:latin typeface="Source Sans Pro"/>
              <a:ea typeface="Source Sans Pro"/>
              <a:cs typeface="Source Sans Pro"/>
              <a:sym typeface="Source Sans Pro"/>
            </a:endParaRPr>
          </a:p>
          <a:p>
            <a:pPr marL="342900" indent="-342900">
              <a:buFont typeface="Arial" panose="020B0604020202020204" pitchFamily="34" charset="0"/>
              <a:buChar char="•"/>
            </a:pPr>
            <a:endParaRPr lang="en" sz="2200" dirty="0">
              <a:solidFill>
                <a:schemeClr val="dk1"/>
              </a:solidFill>
              <a:latin typeface="Source Sans Pro"/>
              <a:ea typeface="Source Sans Pro"/>
              <a:cs typeface="Source Sans Pro"/>
              <a:sym typeface="Source Sans Pro"/>
            </a:endParaRPr>
          </a:p>
        </p:txBody>
      </p:sp>
    </p:spTree>
    <p:extLst>
      <p:ext uri="{BB962C8B-B14F-4D97-AF65-F5344CB8AC3E}">
        <p14:creationId xmlns:p14="http://schemas.microsoft.com/office/powerpoint/2010/main" val="493062302"/>
      </p:ext>
    </p:extLst>
  </p:cSld>
  <p:clrMapOvr>
    <a:masterClrMapping/>
  </p:clrMapOvr>
  <p:transition>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74"/>
        <p:cNvGrpSpPr/>
        <p:nvPr/>
      </p:nvGrpSpPr>
      <p:grpSpPr>
        <a:xfrm>
          <a:off x="0" y="0"/>
          <a:ext cx="0" cy="0"/>
          <a:chOff x="0" y="0"/>
          <a:chExt cx="0" cy="0"/>
        </a:xfrm>
      </p:grpSpPr>
      <p:sp>
        <p:nvSpPr>
          <p:cNvPr id="675" name="Google Shape;675;p91"/>
          <p:cNvSpPr txBox="1"/>
          <p:nvPr/>
        </p:nvSpPr>
        <p:spPr>
          <a:xfrm>
            <a:off x="370747" y="5382055"/>
            <a:ext cx="7513168" cy="898461"/>
          </a:xfrm>
          <a:prstGeom prst="rect">
            <a:avLst/>
          </a:prstGeom>
          <a:noFill/>
          <a:ln>
            <a:noFill/>
          </a:ln>
        </p:spPr>
        <p:txBody>
          <a:bodyPr spcFirstLastPara="1" wrap="square" lIns="121900" tIns="60933" rIns="121900" bIns="60933" anchor="t" anchorCtr="0">
            <a:spAutoFit/>
          </a:bodyPr>
          <a:lstStyle/>
          <a:p>
            <a:pPr>
              <a:lnSpc>
                <a:spcPct val="90000"/>
              </a:lnSpc>
            </a:pPr>
            <a:r>
              <a:rPr lang="en" sz="2133" dirty="0">
                <a:solidFill>
                  <a:schemeClr val="dk1"/>
                </a:solidFill>
                <a:highlight>
                  <a:srgbClr val="FFFF00"/>
                </a:highlight>
                <a:latin typeface="Source Sans Pro"/>
                <a:ea typeface="Source Sans Pro"/>
                <a:cs typeface="Source Sans Pro"/>
                <a:sym typeface="Source Sans Pro"/>
              </a:rPr>
              <a:t>Log in with your ORCID </a:t>
            </a:r>
            <a:r>
              <a:rPr lang="en" sz="2133" dirty="0" err="1">
                <a:solidFill>
                  <a:schemeClr val="dk1"/>
                </a:solidFill>
                <a:highlight>
                  <a:srgbClr val="FFFF00"/>
                </a:highlight>
                <a:latin typeface="Source Sans Pro"/>
                <a:ea typeface="Source Sans Pro"/>
                <a:cs typeface="Source Sans Pro"/>
                <a:sym typeface="Source Sans Pro"/>
              </a:rPr>
              <a:t>iD</a:t>
            </a:r>
            <a:r>
              <a:rPr lang="en" sz="2133" dirty="0">
                <a:solidFill>
                  <a:schemeClr val="dk1"/>
                </a:solidFill>
                <a:highlight>
                  <a:srgbClr val="FFFF00"/>
                </a:highlight>
                <a:latin typeface="Source Sans Pro"/>
                <a:ea typeface="Source Sans Pro"/>
                <a:cs typeface="Source Sans Pro"/>
                <a:sym typeface="Source Sans Pro"/>
              </a:rPr>
              <a:t> </a:t>
            </a:r>
            <a:r>
              <a:rPr lang="en" sz="2133" dirty="0">
                <a:solidFill>
                  <a:srgbClr val="696253"/>
                </a:solidFill>
                <a:highlight>
                  <a:srgbClr val="FFFF00"/>
                </a:highlight>
                <a:latin typeface="Source Sans Pro"/>
                <a:ea typeface="Source Sans Pro"/>
                <a:cs typeface="Source Sans Pro"/>
                <a:sym typeface="Source Sans Pro"/>
              </a:rPr>
              <a:t>- </a:t>
            </a:r>
            <a:r>
              <a:rPr lang="en" sz="2133" u="sng" dirty="0">
                <a:solidFill>
                  <a:schemeClr val="hlink"/>
                </a:solidFill>
                <a:highlight>
                  <a:srgbClr val="FFFF00"/>
                </a:highlight>
                <a:latin typeface="Source Sans Pro"/>
                <a:ea typeface="Source Sans Pro"/>
                <a:cs typeface="Source Sans Pro"/>
                <a:sym typeface="Source Sans Pro"/>
                <a:hlinkClick r:id="rId3"/>
              </a:rPr>
              <a:t>https://datadryad.org/</a:t>
            </a:r>
            <a:endParaRPr sz="2133" dirty="0">
              <a:solidFill>
                <a:schemeClr val="dk1"/>
              </a:solidFill>
              <a:highlight>
                <a:srgbClr val="FFFF00"/>
              </a:highlight>
              <a:latin typeface="Source Sans Pro"/>
              <a:ea typeface="Source Sans Pro"/>
              <a:cs typeface="Source Sans Pro"/>
              <a:sym typeface="Source Sans Pro"/>
            </a:endParaRPr>
          </a:p>
          <a:p>
            <a:pPr>
              <a:lnSpc>
                <a:spcPct val="90000"/>
              </a:lnSpc>
            </a:pPr>
            <a:endParaRPr sz="1333" dirty="0">
              <a:solidFill>
                <a:schemeClr val="dk1"/>
              </a:solidFill>
              <a:highlight>
                <a:srgbClr val="FFFF00"/>
              </a:highlight>
              <a:latin typeface="Source Sans Pro"/>
              <a:ea typeface="Source Sans Pro"/>
              <a:cs typeface="Source Sans Pro"/>
              <a:sym typeface="Source Sans Pro"/>
            </a:endParaRPr>
          </a:p>
          <a:p>
            <a:pPr>
              <a:lnSpc>
                <a:spcPct val="90000"/>
              </a:lnSpc>
            </a:pPr>
            <a:r>
              <a:rPr lang="en" sz="2133" dirty="0">
                <a:solidFill>
                  <a:schemeClr val="dk1"/>
                </a:solidFill>
                <a:highlight>
                  <a:srgbClr val="FFFF00"/>
                </a:highlight>
                <a:latin typeface="Source Sans Pro"/>
                <a:ea typeface="Source Sans Pro"/>
                <a:cs typeface="Source Sans Pro"/>
                <a:sym typeface="Source Sans Pro"/>
              </a:rPr>
              <a:t>For a first time login, select “Stanford” and enter your </a:t>
            </a:r>
            <a:r>
              <a:rPr lang="en" sz="2133" dirty="0" err="1">
                <a:solidFill>
                  <a:schemeClr val="dk1"/>
                </a:solidFill>
                <a:highlight>
                  <a:srgbClr val="FFFF00"/>
                </a:highlight>
                <a:latin typeface="Source Sans Pro"/>
                <a:ea typeface="Source Sans Pro"/>
                <a:cs typeface="Source Sans Pro"/>
                <a:sym typeface="Source Sans Pro"/>
              </a:rPr>
              <a:t>SUNet</a:t>
            </a:r>
            <a:r>
              <a:rPr lang="en" sz="2133" dirty="0">
                <a:solidFill>
                  <a:schemeClr val="dk1"/>
                </a:solidFill>
                <a:highlight>
                  <a:srgbClr val="FFFF00"/>
                </a:highlight>
                <a:latin typeface="Source Sans Pro"/>
                <a:ea typeface="Source Sans Pro"/>
                <a:cs typeface="Source Sans Pro"/>
                <a:sym typeface="Source Sans Pro"/>
              </a:rPr>
              <a:t>.</a:t>
            </a:r>
            <a:endParaRPr sz="2400" dirty="0"/>
          </a:p>
        </p:txBody>
      </p:sp>
      <p:sp>
        <p:nvSpPr>
          <p:cNvPr id="676" name="Google Shape;676;p91"/>
          <p:cNvSpPr txBox="1"/>
          <p:nvPr/>
        </p:nvSpPr>
        <p:spPr>
          <a:xfrm>
            <a:off x="406400" y="395265"/>
            <a:ext cx="8534400" cy="724985"/>
          </a:xfrm>
          <a:prstGeom prst="rect">
            <a:avLst/>
          </a:prstGeom>
          <a:noFill/>
          <a:ln>
            <a:noFill/>
          </a:ln>
        </p:spPr>
        <p:txBody>
          <a:bodyPr spcFirstLastPara="1" wrap="square" lIns="121900" tIns="60933" rIns="121900" bIns="60933" anchor="t" anchorCtr="0">
            <a:noAutofit/>
          </a:bodyPr>
          <a:lstStyle/>
          <a:p>
            <a:pPr>
              <a:lnSpc>
                <a:spcPct val="90000"/>
              </a:lnSpc>
              <a:buClr>
                <a:schemeClr val="accent1"/>
              </a:buClr>
              <a:buSzPts val="3200"/>
            </a:pPr>
            <a:r>
              <a:rPr lang="en" sz="4267" dirty="0">
                <a:solidFill>
                  <a:schemeClr val="accent1"/>
                </a:solidFill>
                <a:latin typeface="Source Sans Pro"/>
                <a:ea typeface="Source Sans Pro"/>
                <a:cs typeface="Source Sans Pro"/>
                <a:sym typeface="Source Sans Pro"/>
              </a:rPr>
              <a:t>The Dryad Data Repository</a:t>
            </a:r>
            <a:endParaRPr sz="4267" dirty="0">
              <a:solidFill>
                <a:schemeClr val="accent1"/>
              </a:solidFill>
              <a:latin typeface="Fjord One"/>
              <a:ea typeface="Fjord One"/>
              <a:cs typeface="Fjord One"/>
              <a:sym typeface="Fjord One"/>
            </a:endParaRPr>
          </a:p>
        </p:txBody>
      </p:sp>
      <p:pic>
        <p:nvPicPr>
          <p:cNvPr id="677" name="Google Shape;677;p91" descr="A screenshot of a social media post&#10;&#10;Description automatically generated"/>
          <p:cNvPicPr preferRelativeResize="0"/>
          <p:nvPr/>
        </p:nvPicPr>
        <p:blipFill rotWithShape="1">
          <a:blip r:embed="rId4">
            <a:alphaModFix/>
          </a:blip>
          <a:srcRect/>
          <a:stretch/>
        </p:blipFill>
        <p:spPr>
          <a:xfrm>
            <a:off x="469731" y="1389627"/>
            <a:ext cx="7315200" cy="3714803"/>
          </a:xfrm>
          <a:prstGeom prst="rect">
            <a:avLst/>
          </a:prstGeom>
          <a:noFill/>
          <a:ln w="9525" cap="flat" cmpd="sng">
            <a:solidFill>
              <a:srgbClr val="1C1C1C"/>
            </a:solidFill>
            <a:prstDash val="solid"/>
            <a:round/>
            <a:headEnd type="none" w="sm" len="sm"/>
            <a:tailEnd type="none" w="sm" len="sm"/>
          </a:ln>
        </p:spPr>
      </p:pic>
      <p:sp>
        <p:nvSpPr>
          <p:cNvPr id="678" name="Google Shape;678;p91"/>
          <p:cNvSpPr txBox="1"/>
          <p:nvPr/>
        </p:nvSpPr>
        <p:spPr>
          <a:xfrm>
            <a:off x="7883915" y="1320926"/>
            <a:ext cx="4159248" cy="4859737"/>
          </a:xfrm>
          <a:prstGeom prst="rect">
            <a:avLst/>
          </a:prstGeom>
          <a:noFill/>
          <a:ln>
            <a:noFill/>
          </a:ln>
        </p:spPr>
        <p:txBody>
          <a:bodyPr spcFirstLastPara="1" wrap="square" lIns="121900" tIns="60933" rIns="121900" bIns="60933" anchor="t" anchorCtr="0">
            <a:spAutoFit/>
          </a:bodyPr>
          <a:lstStyle/>
          <a:p>
            <a:pPr marL="380981" indent="-380981">
              <a:lnSpc>
                <a:spcPct val="90000"/>
              </a:lnSpc>
              <a:buClr>
                <a:schemeClr val="dk1"/>
              </a:buClr>
              <a:buSzPts val="1500"/>
              <a:buFont typeface="Arial"/>
              <a:buChar char="•"/>
            </a:pPr>
            <a:r>
              <a:rPr lang="en-US" dirty="0">
                <a:solidFill>
                  <a:schemeClr val="dk1"/>
                </a:solidFill>
                <a:latin typeface="Source Sans Pro" panose="020B0503030403020204" pitchFamily="34" charset="0"/>
                <a:ea typeface="Source Sans Pro" panose="020B0503030403020204" pitchFamily="34" charset="0"/>
                <a:cs typeface="Source Sans Pro"/>
                <a:sym typeface="Source Sans Pro"/>
              </a:rPr>
              <a:t>Through Lane Library, Stanford is a member of the Dryad Community. This means Stanford researchers can deposit their data free of charge.</a:t>
            </a:r>
            <a:endParaRPr lang="en-US" dirty="0">
              <a:solidFill>
                <a:schemeClr val="dk1"/>
              </a:solidFill>
              <a:latin typeface="Source Sans Pro" panose="020B0503030403020204" pitchFamily="34" charset="0"/>
              <a:ea typeface="Source Sans Pro" panose="020B0503030403020204" pitchFamily="34" charset="0"/>
              <a:sym typeface="Source Sans Pro"/>
            </a:endParaRPr>
          </a:p>
          <a:p>
            <a:pPr>
              <a:lnSpc>
                <a:spcPct val="90000"/>
              </a:lnSpc>
            </a:pPr>
            <a:endParaRPr lang="en-US" dirty="0">
              <a:solidFill>
                <a:schemeClr val="dk1"/>
              </a:solidFill>
              <a:latin typeface="Source Sans Pro" panose="020B0503030403020204" pitchFamily="34" charset="0"/>
              <a:ea typeface="Source Sans Pro" panose="020B0503030403020204" pitchFamily="34" charset="0"/>
              <a:cs typeface="Source Sans Pro"/>
              <a:sym typeface="Source Sans Pro"/>
            </a:endParaRPr>
          </a:p>
          <a:p>
            <a:pPr marL="380981" indent="-380981">
              <a:lnSpc>
                <a:spcPct val="90000"/>
              </a:lnSpc>
              <a:buClr>
                <a:schemeClr val="dk1"/>
              </a:buClr>
              <a:buSzPts val="1500"/>
              <a:buFont typeface="Arial"/>
              <a:buChar char="•"/>
            </a:pPr>
            <a:r>
              <a:rPr lang="en-US" dirty="0">
                <a:solidFill>
                  <a:schemeClr val="dk1"/>
                </a:solidFill>
                <a:latin typeface="Source Sans Pro" panose="020B0503030403020204" pitchFamily="34" charset="0"/>
                <a:ea typeface="Source Sans Pro" panose="020B0503030403020204" pitchFamily="34" charset="0"/>
                <a:cs typeface="Source Sans Pro"/>
                <a:sym typeface="Source Sans Pro"/>
              </a:rPr>
              <a:t>Dryad is a member of the NIH  Generalist Repository Ecosystem Initiative, which seeks to improve discoverability and usability for NIH funded datasets.</a:t>
            </a:r>
            <a:endParaRPr lang="en-US" dirty="0">
              <a:latin typeface="Source Sans Pro" panose="020B0503030403020204" pitchFamily="34" charset="0"/>
              <a:ea typeface="Source Sans Pro" panose="020B0503030403020204" pitchFamily="34" charset="0"/>
            </a:endParaRPr>
          </a:p>
          <a:p>
            <a:pPr marL="380981" indent="-296317">
              <a:lnSpc>
                <a:spcPct val="90000"/>
              </a:lnSpc>
              <a:buClr>
                <a:schemeClr val="dk1"/>
              </a:buClr>
              <a:buSzPts val="1000"/>
            </a:pPr>
            <a:endParaRPr dirty="0">
              <a:solidFill>
                <a:schemeClr val="dk1"/>
              </a:solidFill>
              <a:latin typeface="Source Sans Pro" panose="020B0503030403020204" pitchFamily="34" charset="0"/>
              <a:ea typeface="Source Sans Pro" panose="020B0503030403020204" pitchFamily="34" charset="0"/>
              <a:cs typeface="Source Sans Pro"/>
              <a:sym typeface="Source Sans Pro"/>
            </a:endParaRPr>
          </a:p>
          <a:p>
            <a:pPr marL="380981" indent="-380981">
              <a:lnSpc>
                <a:spcPct val="90000"/>
              </a:lnSpc>
              <a:buClr>
                <a:schemeClr val="dk1"/>
              </a:buClr>
              <a:buSzPts val="1500"/>
              <a:buFont typeface="Arial"/>
              <a:buChar char="•"/>
            </a:pPr>
            <a:r>
              <a:rPr lang="en" dirty="0">
                <a:solidFill>
                  <a:schemeClr val="dk1"/>
                </a:solidFill>
                <a:latin typeface="Source Sans Pro" panose="020B0503030403020204" pitchFamily="34" charset="0"/>
                <a:ea typeface="Source Sans Pro" panose="020B0503030403020204" pitchFamily="34" charset="0"/>
                <a:cs typeface="Source Sans Pro"/>
                <a:sym typeface="Source Sans Pro"/>
              </a:rPr>
              <a:t>Data is curated by experts to increase discoverability and ensure uploads do not contain sensitive information.</a:t>
            </a:r>
          </a:p>
          <a:p>
            <a:pPr marL="380981" indent="-380981">
              <a:lnSpc>
                <a:spcPct val="90000"/>
              </a:lnSpc>
              <a:buClr>
                <a:schemeClr val="dk1"/>
              </a:buClr>
              <a:buSzPts val="1500"/>
              <a:buFont typeface="Arial"/>
              <a:buChar char="•"/>
            </a:pPr>
            <a:endParaRPr lang="en" dirty="0">
              <a:solidFill>
                <a:schemeClr val="dk1"/>
              </a:solidFill>
              <a:latin typeface="Source Sans Pro" panose="020B0503030403020204" pitchFamily="34" charset="0"/>
              <a:ea typeface="Source Sans Pro" panose="020B0503030403020204" pitchFamily="34" charset="0"/>
              <a:sym typeface="Source Sans Pro"/>
            </a:endParaRPr>
          </a:p>
          <a:p>
            <a:pPr marL="380981" indent="-380981">
              <a:lnSpc>
                <a:spcPct val="90000"/>
              </a:lnSpc>
              <a:buClr>
                <a:schemeClr val="dk1"/>
              </a:buClr>
              <a:buSzPts val="1500"/>
              <a:buFont typeface="Arial"/>
              <a:buChar char="•"/>
            </a:pPr>
            <a:r>
              <a:rPr lang="en" dirty="0">
                <a:solidFill>
                  <a:schemeClr val="dk1"/>
                </a:solidFill>
                <a:latin typeface="Source Sans Pro" panose="020B0503030403020204" pitchFamily="34" charset="0"/>
                <a:ea typeface="Source Sans Pro" panose="020B0503030403020204" pitchFamily="34" charset="0"/>
                <a:sym typeface="Source Sans Pro"/>
              </a:rPr>
              <a:t>Though Dryad has many excellent features it is not suitable for restricted data.</a:t>
            </a:r>
            <a:endParaRPr dirty="0">
              <a:latin typeface="Source Sans Pro" panose="020B0503030403020204" pitchFamily="34" charset="0"/>
              <a:ea typeface="Source Sans Pro" panose="020B0503030403020204" pitchFamily="34" charset="0"/>
            </a:endParaRPr>
          </a:p>
        </p:txBody>
      </p:sp>
    </p:spTree>
  </p:cSld>
  <p:clrMapOvr>
    <a:masterClrMapping/>
  </p:clrMapOvr>
  <p:transition>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1B687AC-8B0E-F2B3-0CDA-D117BF939FA0}"/>
              </a:ext>
            </a:extLst>
          </p:cNvPr>
          <p:cNvSpPr>
            <a:spLocks noGrp="1"/>
          </p:cNvSpPr>
          <p:nvPr>
            <p:ph type="ctrTitle"/>
          </p:nvPr>
        </p:nvSpPr>
        <p:spPr>
          <a:xfrm>
            <a:off x="1454988" y="1697534"/>
            <a:ext cx="9282023" cy="2329484"/>
          </a:xfrm>
        </p:spPr>
        <p:txBody>
          <a:bodyPr/>
          <a:lstStyle/>
          <a:p>
            <a:r>
              <a:rPr lang="en-US" dirty="0"/>
              <a:t>Preparing for the DMS Policy</a:t>
            </a:r>
          </a:p>
        </p:txBody>
      </p:sp>
      <p:sp>
        <p:nvSpPr>
          <p:cNvPr id="5" name="Subtitle 4">
            <a:extLst>
              <a:ext uri="{FF2B5EF4-FFF2-40B4-BE49-F238E27FC236}">
                <a16:creationId xmlns:a16="http://schemas.microsoft.com/office/drawing/2014/main" id="{460DB62C-26C2-EC7F-FE1D-58AC21FCDB0F}"/>
              </a:ext>
            </a:extLst>
          </p:cNvPr>
          <p:cNvSpPr>
            <a:spLocks noGrp="1"/>
          </p:cNvSpPr>
          <p:nvPr>
            <p:ph type="subTitle" idx="1"/>
          </p:nvPr>
        </p:nvSpPr>
        <p:spPr>
          <a:xfrm>
            <a:off x="310551" y="4344440"/>
            <a:ext cx="11881449" cy="1655233"/>
          </a:xfrm>
        </p:spPr>
        <p:txBody>
          <a:bodyPr/>
          <a:lstStyle/>
          <a:p>
            <a:r>
              <a:rPr lang="en-US" dirty="0"/>
              <a:t>Five Steps to Take as You Write Your Next NIH Proposal</a:t>
            </a:r>
          </a:p>
        </p:txBody>
      </p:sp>
    </p:spTree>
    <p:extLst>
      <p:ext uri="{BB962C8B-B14F-4D97-AF65-F5344CB8AC3E}">
        <p14:creationId xmlns:p14="http://schemas.microsoft.com/office/powerpoint/2010/main" val="198018724"/>
      </p:ext>
    </p:extLst>
  </p:cSld>
  <p:clrMapOvr>
    <a:masterClrMapping/>
  </p:clrMapOvr>
  <p:transition>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5EF56-29FD-314C-B152-815FA3857715}"/>
              </a:ext>
            </a:extLst>
          </p:cNvPr>
          <p:cNvSpPr>
            <a:spLocks noGrp="1"/>
          </p:cNvSpPr>
          <p:nvPr>
            <p:ph type="title"/>
          </p:nvPr>
        </p:nvSpPr>
        <p:spPr/>
        <p:txBody>
          <a:bodyPr/>
          <a:lstStyle/>
          <a:p>
            <a:r>
              <a:rPr lang="en-US" dirty="0"/>
              <a:t>1. Describe your data</a:t>
            </a:r>
          </a:p>
        </p:txBody>
      </p:sp>
      <p:sp>
        <p:nvSpPr>
          <p:cNvPr id="3" name="Text Placeholder 2">
            <a:extLst>
              <a:ext uri="{FF2B5EF4-FFF2-40B4-BE49-F238E27FC236}">
                <a16:creationId xmlns:a16="http://schemas.microsoft.com/office/drawing/2014/main" id="{E1CA8A30-154C-BA43-8FAD-D1C4E10655D5}"/>
              </a:ext>
            </a:extLst>
          </p:cNvPr>
          <p:cNvSpPr>
            <a:spLocks noGrp="1"/>
          </p:cNvSpPr>
          <p:nvPr>
            <p:ph type="body" sz="quarter" idx="10"/>
          </p:nvPr>
        </p:nvSpPr>
        <p:spPr>
          <a:xfrm>
            <a:off x="406400" y="1561260"/>
            <a:ext cx="11379200" cy="4710448"/>
          </a:xfrm>
        </p:spPr>
        <p:txBody>
          <a:bodyPr>
            <a:normAutofit/>
          </a:bodyPr>
          <a:lstStyle/>
          <a:p>
            <a:pPr marL="0" indent="0">
              <a:buNone/>
            </a:pPr>
            <a:r>
              <a:rPr lang="en-US" dirty="0"/>
              <a:t>The first step in understanding how to manage and share the data related to a particular project is to describe its characteristics. </a:t>
            </a:r>
          </a:p>
          <a:p>
            <a:r>
              <a:rPr lang="en-US" dirty="0"/>
              <a:t>Be as thorough as possible in describing the size of the data you’ll be working with, its format (or formats), its contents, and what additional materials (documentation, code, </a:t>
            </a:r>
            <a:r>
              <a:rPr lang="en-US" dirty="0" err="1"/>
              <a:t>etc</a:t>
            </a:r>
            <a:r>
              <a:rPr lang="en-US" dirty="0"/>
              <a:t>) are necessary to make use of it. </a:t>
            </a:r>
          </a:p>
          <a:p>
            <a:r>
              <a:rPr lang="en-US" dirty="0">
                <a:solidFill>
                  <a:schemeClr val="tx1"/>
                </a:solidFill>
              </a:rPr>
              <a:t>Probably many of these details will not make it into your DMSP, but they’ll help you decide how everything should be organized, stored, and described.</a:t>
            </a:r>
            <a:endParaRPr lang="en-US" sz="2600" dirty="0">
              <a:solidFill>
                <a:schemeClr val="tx1"/>
              </a:solidFill>
            </a:endParaRPr>
          </a:p>
          <a:p>
            <a:endParaRPr lang="en-US" sz="2600" dirty="0"/>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E9715F1F-41B1-414B-9DC2-FE013C819C33}"/>
                  </a:ext>
                </a:extLst>
              </p14:cNvPr>
              <p14:cNvContentPartPr/>
              <p14:nvPr/>
            </p14:nvContentPartPr>
            <p14:xfrm>
              <a:off x="1709704" y="4617656"/>
              <a:ext cx="360" cy="360"/>
            </p14:xfrm>
          </p:contentPart>
        </mc:Choice>
        <mc:Fallback xmlns="">
          <p:pic>
            <p:nvPicPr>
              <p:cNvPr id="4" name="Ink 3">
                <a:extLst>
                  <a:ext uri="{FF2B5EF4-FFF2-40B4-BE49-F238E27FC236}">
                    <a16:creationId xmlns:a16="http://schemas.microsoft.com/office/drawing/2014/main" id="{E9715F1F-41B1-414B-9DC2-FE013C819C33}"/>
                  </a:ext>
                </a:extLst>
              </p:cNvPr>
              <p:cNvPicPr/>
              <p:nvPr/>
            </p:nvPicPr>
            <p:blipFill>
              <a:blip r:embed="rId3"/>
              <a:stretch>
                <a:fillRect/>
              </a:stretch>
            </p:blipFill>
            <p:spPr>
              <a:xfrm>
                <a:off x="1705384" y="4613336"/>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AF2580BA-931F-FD4F-B78C-D8C32093932F}"/>
                  </a:ext>
                </a:extLst>
              </p14:cNvPr>
              <p14:cNvContentPartPr/>
              <p14:nvPr/>
            </p14:nvContentPartPr>
            <p14:xfrm>
              <a:off x="1434304" y="3505616"/>
              <a:ext cx="360" cy="360"/>
            </p14:xfrm>
          </p:contentPart>
        </mc:Choice>
        <mc:Fallback xmlns="">
          <p:pic>
            <p:nvPicPr>
              <p:cNvPr id="5" name="Ink 4">
                <a:extLst>
                  <a:ext uri="{FF2B5EF4-FFF2-40B4-BE49-F238E27FC236}">
                    <a16:creationId xmlns:a16="http://schemas.microsoft.com/office/drawing/2014/main" id="{AF2580BA-931F-FD4F-B78C-D8C32093932F}"/>
                  </a:ext>
                </a:extLst>
              </p:cNvPr>
              <p:cNvPicPr/>
              <p:nvPr/>
            </p:nvPicPr>
            <p:blipFill>
              <a:blip r:embed="rId3"/>
              <a:stretch>
                <a:fillRect/>
              </a:stretch>
            </p:blipFill>
            <p:spPr>
              <a:xfrm>
                <a:off x="1429984" y="3501296"/>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 name="Ink 7">
                <a:extLst>
                  <a:ext uri="{FF2B5EF4-FFF2-40B4-BE49-F238E27FC236}">
                    <a16:creationId xmlns:a16="http://schemas.microsoft.com/office/drawing/2014/main" id="{B9D2E4D5-57E6-8A4C-B765-96F0CB2E8792}"/>
                  </a:ext>
                </a:extLst>
              </p14:cNvPr>
              <p14:cNvContentPartPr/>
              <p14:nvPr/>
            </p14:nvContentPartPr>
            <p14:xfrm>
              <a:off x="4579264" y="1420496"/>
              <a:ext cx="360" cy="360"/>
            </p14:xfrm>
          </p:contentPart>
        </mc:Choice>
        <mc:Fallback xmlns="">
          <p:pic>
            <p:nvPicPr>
              <p:cNvPr id="8" name="Ink 7">
                <a:extLst>
                  <a:ext uri="{FF2B5EF4-FFF2-40B4-BE49-F238E27FC236}">
                    <a16:creationId xmlns:a16="http://schemas.microsoft.com/office/drawing/2014/main" id="{B9D2E4D5-57E6-8A4C-B765-96F0CB2E8792}"/>
                  </a:ext>
                </a:extLst>
              </p:cNvPr>
              <p:cNvPicPr/>
              <p:nvPr/>
            </p:nvPicPr>
            <p:blipFill>
              <a:blip r:embed="rId3"/>
              <a:stretch>
                <a:fillRect/>
              </a:stretch>
            </p:blipFill>
            <p:spPr>
              <a:xfrm>
                <a:off x="4574944" y="1416176"/>
                <a:ext cx="9000" cy="9000"/>
              </a:xfrm>
              <a:prstGeom prst="rect">
                <a:avLst/>
              </a:prstGeom>
            </p:spPr>
          </p:pic>
        </mc:Fallback>
      </mc:AlternateContent>
    </p:spTree>
    <p:extLst>
      <p:ext uri="{BB962C8B-B14F-4D97-AF65-F5344CB8AC3E}">
        <p14:creationId xmlns:p14="http://schemas.microsoft.com/office/powerpoint/2010/main" val="535831760"/>
      </p:ext>
    </p:extLst>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B1CDA30-1E53-62F1-E2A6-8DF87D5E66EC}"/>
              </a:ext>
            </a:extLst>
          </p:cNvPr>
          <p:cNvSpPr txBox="1"/>
          <p:nvPr/>
        </p:nvSpPr>
        <p:spPr>
          <a:xfrm>
            <a:off x="2948343" y="2459504"/>
            <a:ext cx="6295313" cy="1938992"/>
          </a:xfrm>
          <a:prstGeom prst="rect">
            <a:avLst/>
          </a:prstGeom>
          <a:noFill/>
        </p:spPr>
        <p:txBody>
          <a:bodyPr wrap="none" rtlCol="0">
            <a:spAutoFit/>
          </a:bodyPr>
          <a:lstStyle/>
          <a:p>
            <a:r>
              <a:rPr lang="en-US" sz="3000" b="1" dirty="0">
                <a:solidFill>
                  <a:schemeClr val="bg2">
                    <a:lumMod val="50000"/>
                  </a:schemeClr>
                </a:solidFill>
                <a:latin typeface="Source Sans Pro" panose="020B0503030403020204" pitchFamily="34" charset="0"/>
                <a:ea typeface="Source Sans Pro" panose="020B0503030403020204" pitchFamily="34" charset="0"/>
              </a:rPr>
              <a:t>Slides: </a:t>
            </a:r>
            <a:r>
              <a:rPr lang="en-US" sz="3000" dirty="0">
                <a:solidFill>
                  <a:schemeClr val="bg2">
                    <a:lumMod val="50000"/>
                  </a:schemeClr>
                </a:solidFill>
                <a:latin typeface="Source Sans Pro" panose="020B0503030403020204" pitchFamily="34" charset="0"/>
                <a:ea typeface="Source Sans Pro" panose="020B0503030403020204" pitchFamily="34" charset="0"/>
                <a:hlinkClick r:id="rId2"/>
              </a:rPr>
              <a:t>https://bit.ly/nih-dms-nov22</a:t>
            </a:r>
            <a:endParaRPr lang="en-US" sz="3000" dirty="0">
              <a:solidFill>
                <a:schemeClr val="bg2">
                  <a:lumMod val="50000"/>
                </a:schemeClr>
              </a:solidFill>
              <a:latin typeface="Source Sans Pro" panose="020B0503030403020204" pitchFamily="34" charset="0"/>
              <a:ea typeface="Source Sans Pro" panose="020B0503030403020204" pitchFamily="34" charset="0"/>
            </a:endParaRPr>
          </a:p>
          <a:p>
            <a:endParaRPr lang="en-US" sz="3000" dirty="0">
              <a:solidFill>
                <a:schemeClr val="bg2">
                  <a:lumMod val="50000"/>
                </a:schemeClr>
              </a:solidFill>
              <a:latin typeface="Source Sans Pro" panose="020B0503030403020204" pitchFamily="34" charset="0"/>
              <a:ea typeface="Source Sans Pro" panose="020B0503030403020204" pitchFamily="34" charset="0"/>
            </a:endParaRPr>
          </a:p>
          <a:p>
            <a:r>
              <a:rPr lang="en-US" sz="3000" b="1" dirty="0">
                <a:solidFill>
                  <a:schemeClr val="bg2">
                    <a:lumMod val="50000"/>
                  </a:schemeClr>
                </a:solidFill>
                <a:latin typeface="Source Sans Pro" panose="020B0503030403020204" pitchFamily="34" charset="0"/>
                <a:ea typeface="Source Sans Pro" panose="020B0503030403020204" pitchFamily="34" charset="0"/>
              </a:rPr>
              <a:t>Contact John: </a:t>
            </a:r>
            <a:r>
              <a:rPr lang="en-US" sz="3000" dirty="0">
                <a:solidFill>
                  <a:schemeClr val="bg2">
                    <a:lumMod val="50000"/>
                  </a:schemeClr>
                </a:solidFill>
                <a:latin typeface="Source Sans Pro" panose="020B0503030403020204" pitchFamily="34" charset="0"/>
                <a:ea typeface="Source Sans Pro" panose="020B0503030403020204" pitchFamily="34" charset="0"/>
                <a:hlinkClick r:id="rId3"/>
              </a:rPr>
              <a:t>jborghi@stanford.edu</a:t>
            </a:r>
            <a:endParaRPr lang="en-US" sz="3000" dirty="0">
              <a:solidFill>
                <a:schemeClr val="bg2">
                  <a:lumMod val="50000"/>
                </a:schemeClr>
              </a:solidFill>
              <a:latin typeface="Source Sans Pro" panose="020B0503030403020204" pitchFamily="34" charset="0"/>
              <a:ea typeface="Source Sans Pro" panose="020B0503030403020204" pitchFamily="34" charset="0"/>
            </a:endParaRPr>
          </a:p>
          <a:p>
            <a:r>
              <a:rPr lang="en-US" sz="3000" b="1" dirty="0">
                <a:solidFill>
                  <a:schemeClr val="bg2">
                    <a:lumMod val="50000"/>
                  </a:schemeClr>
                </a:solidFill>
                <a:latin typeface="Source Sans Pro" panose="020B0503030403020204" pitchFamily="34" charset="0"/>
                <a:ea typeface="Source Sans Pro" panose="020B0503030403020204" pitchFamily="34" charset="0"/>
              </a:rPr>
              <a:t>Contact Scott: </a:t>
            </a:r>
            <a:r>
              <a:rPr lang="en-US" sz="3000" dirty="0">
                <a:solidFill>
                  <a:schemeClr val="bg2">
                    <a:lumMod val="50000"/>
                  </a:schemeClr>
                </a:solidFill>
                <a:latin typeface="Source Sans Pro" panose="020B0503030403020204" pitchFamily="34" charset="0"/>
                <a:ea typeface="Source Sans Pro" panose="020B0503030403020204" pitchFamily="34" charset="0"/>
                <a:hlinkClick r:id="rId4"/>
              </a:rPr>
              <a:t>scotted@stanford.edu</a:t>
            </a:r>
            <a:endParaRPr lang="en-US" sz="3000" dirty="0">
              <a:solidFill>
                <a:schemeClr val="bg2">
                  <a:lumMod val="50000"/>
                </a:schemeClr>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854916616"/>
      </p:ext>
    </p:extLst>
  </p:cSld>
  <p:clrMapOvr>
    <a:masterClrMapping/>
  </p:clrMapOvr>
  <p:transition>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5EF56-29FD-314C-B152-815FA3857715}"/>
              </a:ext>
            </a:extLst>
          </p:cNvPr>
          <p:cNvSpPr>
            <a:spLocks noGrp="1"/>
          </p:cNvSpPr>
          <p:nvPr>
            <p:ph type="title"/>
          </p:nvPr>
        </p:nvSpPr>
        <p:spPr/>
        <p:txBody>
          <a:bodyPr/>
          <a:lstStyle/>
          <a:p>
            <a:r>
              <a:rPr lang="en-US" dirty="0"/>
              <a:t>2. Determine what you can do</a:t>
            </a:r>
          </a:p>
        </p:txBody>
      </p:sp>
      <p:sp>
        <p:nvSpPr>
          <p:cNvPr id="3" name="Text Placeholder 2">
            <a:extLst>
              <a:ext uri="{FF2B5EF4-FFF2-40B4-BE49-F238E27FC236}">
                <a16:creationId xmlns:a16="http://schemas.microsoft.com/office/drawing/2014/main" id="{E1CA8A30-154C-BA43-8FAD-D1C4E10655D5}"/>
              </a:ext>
            </a:extLst>
          </p:cNvPr>
          <p:cNvSpPr>
            <a:spLocks noGrp="1"/>
          </p:cNvSpPr>
          <p:nvPr>
            <p:ph type="body" sz="quarter" idx="10"/>
          </p:nvPr>
        </p:nvSpPr>
        <p:spPr>
          <a:xfrm>
            <a:off x="406400" y="1561260"/>
            <a:ext cx="11379200" cy="4710448"/>
          </a:xfrm>
        </p:spPr>
        <p:txBody>
          <a:bodyPr>
            <a:normAutofit/>
          </a:bodyPr>
          <a:lstStyle/>
          <a:p>
            <a:pPr marL="0" indent="0">
              <a:buNone/>
            </a:pPr>
            <a:r>
              <a:rPr lang="en-US" dirty="0"/>
              <a:t>Whenever possible, the DMS policy recommends sharing data through an established data repository. </a:t>
            </a:r>
          </a:p>
          <a:p>
            <a:r>
              <a:rPr lang="en-US" dirty="0"/>
              <a:t>However, if your data has particular characteristics (e.g. it is particularly large, contains sensitive information that can’t be deidentified without compromising utility, or is subject to IP-related concerns), how and what you share may look very different.  </a:t>
            </a:r>
          </a:p>
          <a:p>
            <a:r>
              <a:rPr lang="en-US" dirty="0"/>
              <a:t>Understanding if and how you will ultimately make data available at the latter stages of a project will help you choose the specific strategies, practices, and procedures you will need to implement at earlier stages.</a:t>
            </a:r>
            <a:endParaRPr lang="en-US" sz="2600" dirty="0"/>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E9715F1F-41B1-414B-9DC2-FE013C819C33}"/>
                  </a:ext>
                </a:extLst>
              </p14:cNvPr>
              <p14:cNvContentPartPr/>
              <p14:nvPr/>
            </p14:nvContentPartPr>
            <p14:xfrm>
              <a:off x="1709704" y="4617656"/>
              <a:ext cx="360" cy="360"/>
            </p14:xfrm>
          </p:contentPart>
        </mc:Choice>
        <mc:Fallback xmlns="">
          <p:pic>
            <p:nvPicPr>
              <p:cNvPr id="4" name="Ink 3">
                <a:extLst>
                  <a:ext uri="{FF2B5EF4-FFF2-40B4-BE49-F238E27FC236}">
                    <a16:creationId xmlns:a16="http://schemas.microsoft.com/office/drawing/2014/main" id="{E9715F1F-41B1-414B-9DC2-FE013C819C33}"/>
                  </a:ext>
                </a:extLst>
              </p:cNvPr>
              <p:cNvPicPr/>
              <p:nvPr/>
            </p:nvPicPr>
            <p:blipFill>
              <a:blip r:embed="rId3"/>
              <a:stretch>
                <a:fillRect/>
              </a:stretch>
            </p:blipFill>
            <p:spPr>
              <a:xfrm>
                <a:off x="1705384" y="4613336"/>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AF2580BA-931F-FD4F-B78C-D8C32093932F}"/>
                  </a:ext>
                </a:extLst>
              </p14:cNvPr>
              <p14:cNvContentPartPr/>
              <p14:nvPr/>
            </p14:nvContentPartPr>
            <p14:xfrm>
              <a:off x="1434304" y="3505616"/>
              <a:ext cx="360" cy="360"/>
            </p14:xfrm>
          </p:contentPart>
        </mc:Choice>
        <mc:Fallback xmlns="">
          <p:pic>
            <p:nvPicPr>
              <p:cNvPr id="5" name="Ink 4">
                <a:extLst>
                  <a:ext uri="{FF2B5EF4-FFF2-40B4-BE49-F238E27FC236}">
                    <a16:creationId xmlns:a16="http://schemas.microsoft.com/office/drawing/2014/main" id="{AF2580BA-931F-FD4F-B78C-D8C32093932F}"/>
                  </a:ext>
                </a:extLst>
              </p:cNvPr>
              <p:cNvPicPr/>
              <p:nvPr/>
            </p:nvPicPr>
            <p:blipFill>
              <a:blip r:embed="rId3"/>
              <a:stretch>
                <a:fillRect/>
              </a:stretch>
            </p:blipFill>
            <p:spPr>
              <a:xfrm>
                <a:off x="1429984" y="3501296"/>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 name="Ink 7">
                <a:extLst>
                  <a:ext uri="{FF2B5EF4-FFF2-40B4-BE49-F238E27FC236}">
                    <a16:creationId xmlns:a16="http://schemas.microsoft.com/office/drawing/2014/main" id="{B9D2E4D5-57E6-8A4C-B765-96F0CB2E8792}"/>
                  </a:ext>
                </a:extLst>
              </p14:cNvPr>
              <p14:cNvContentPartPr/>
              <p14:nvPr/>
            </p14:nvContentPartPr>
            <p14:xfrm>
              <a:off x="4579264" y="1420496"/>
              <a:ext cx="360" cy="360"/>
            </p14:xfrm>
          </p:contentPart>
        </mc:Choice>
        <mc:Fallback xmlns="">
          <p:pic>
            <p:nvPicPr>
              <p:cNvPr id="8" name="Ink 7">
                <a:extLst>
                  <a:ext uri="{FF2B5EF4-FFF2-40B4-BE49-F238E27FC236}">
                    <a16:creationId xmlns:a16="http://schemas.microsoft.com/office/drawing/2014/main" id="{B9D2E4D5-57E6-8A4C-B765-96F0CB2E8792}"/>
                  </a:ext>
                </a:extLst>
              </p:cNvPr>
              <p:cNvPicPr/>
              <p:nvPr/>
            </p:nvPicPr>
            <p:blipFill>
              <a:blip r:embed="rId3"/>
              <a:stretch>
                <a:fillRect/>
              </a:stretch>
            </p:blipFill>
            <p:spPr>
              <a:xfrm>
                <a:off x="4574944" y="1416176"/>
                <a:ext cx="9000" cy="9000"/>
              </a:xfrm>
              <a:prstGeom prst="rect">
                <a:avLst/>
              </a:prstGeom>
            </p:spPr>
          </p:pic>
        </mc:Fallback>
      </mc:AlternateContent>
    </p:spTree>
    <p:extLst>
      <p:ext uri="{BB962C8B-B14F-4D97-AF65-F5344CB8AC3E}">
        <p14:creationId xmlns:p14="http://schemas.microsoft.com/office/powerpoint/2010/main" val="3661312748"/>
      </p:ext>
    </p:extLst>
  </p:cSld>
  <p:clrMapOvr>
    <a:masterClrMapping/>
  </p:clrMapOvr>
  <p:transition>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5EF56-29FD-314C-B152-815FA3857715}"/>
              </a:ext>
            </a:extLst>
          </p:cNvPr>
          <p:cNvSpPr>
            <a:spLocks noGrp="1"/>
          </p:cNvSpPr>
          <p:nvPr>
            <p:ph type="title"/>
          </p:nvPr>
        </p:nvSpPr>
        <p:spPr/>
        <p:txBody>
          <a:bodyPr/>
          <a:lstStyle/>
          <a:p>
            <a:r>
              <a:rPr lang="en-US" dirty="0"/>
              <a:t>3. Reach out to local expertise</a:t>
            </a:r>
          </a:p>
        </p:txBody>
      </p:sp>
      <p:sp>
        <p:nvSpPr>
          <p:cNvPr id="3" name="Text Placeholder 2">
            <a:extLst>
              <a:ext uri="{FF2B5EF4-FFF2-40B4-BE49-F238E27FC236}">
                <a16:creationId xmlns:a16="http://schemas.microsoft.com/office/drawing/2014/main" id="{E1CA8A30-154C-BA43-8FAD-D1C4E10655D5}"/>
              </a:ext>
            </a:extLst>
          </p:cNvPr>
          <p:cNvSpPr>
            <a:spLocks noGrp="1"/>
          </p:cNvSpPr>
          <p:nvPr>
            <p:ph type="body" sz="quarter" idx="10"/>
          </p:nvPr>
        </p:nvSpPr>
        <p:spPr>
          <a:xfrm>
            <a:off x="406400" y="1561260"/>
            <a:ext cx="11379200" cy="4710448"/>
          </a:xfrm>
        </p:spPr>
        <p:txBody>
          <a:bodyPr>
            <a:normAutofit/>
          </a:bodyPr>
          <a:lstStyle/>
          <a:p>
            <a:pPr marL="0" indent="0">
              <a:buNone/>
            </a:pPr>
            <a:r>
              <a:rPr lang="en-US" dirty="0"/>
              <a:t>Understanding the constellation of issues, practices, and technologies related to data management and sharing is not always easy. </a:t>
            </a:r>
          </a:p>
          <a:p>
            <a:r>
              <a:rPr lang="en-US" dirty="0"/>
              <a:t>Reach out to the </a:t>
            </a:r>
            <a:r>
              <a:rPr lang="en-US" dirty="0">
                <a:hlinkClick r:id="rId2"/>
              </a:rPr>
              <a:t>Stanford DMP Service</a:t>
            </a:r>
            <a:r>
              <a:rPr lang="en-US" dirty="0"/>
              <a:t>.</a:t>
            </a:r>
          </a:p>
          <a:p>
            <a:r>
              <a:rPr lang="en-US" u="sng" dirty="0">
                <a:hlinkClick r:id="rId3"/>
              </a:rPr>
              <a:t>Schedule a consultation</a:t>
            </a:r>
            <a:r>
              <a:rPr lang="en-US" dirty="0"/>
              <a:t> or </a:t>
            </a:r>
            <a:r>
              <a:rPr lang="en-US" u="sng" dirty="0">
                <a:hlinkClick r:id="rId4"/>
              </a:rPr>
              <a:t>join a free workshop</a:t>
            </a:r>
            <a:r>
              <a:rPr lang="en-US" dirty="0"/>
              <a:t> with Lane Library.</a:t>
            </a:r>
          </a:p>
          <a:p>
            <a:r>
              <a:rPr lang="en-US" sz="2600" dirty="0"/>
              <a:t>Come to the help-a-thon at the </a:t>
            </a:r>
            <a:r>
              <a:rPr lang="en-US" sz="2600" dirty="0">
                <a:hlinkClick r:id="rId5"/>
              </a:rPr>
              <a:t>SPORR Colloquium </a:t>
            </a:r>
            <a:r>
              <a:rPr lang="en-US" sz="2600" dirty="0"/>
              <a:t>in January.</a:t>
            </a:r>
          </a:p>
          <a:p>
            <a:endParaRPr lang="en-US" sz="2600" dirty="0"/>
          </a:p>
          <a:p>
            <a:r>
              <a:rPr lang="en-US" sz="2600" dirty="0"/>
              <a:t>This is not at all an exhaustive list. Please reach out!</a:t>
            </a:r>
          </a:p>
        </p:txBody>
      </p:sp>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E9715F1F-41B1-414B-9DC2-FE013C819C33}"/>
                  </a:ext>
                </a:extLst>
              </p14:cNvPr>
              <p14:cNvContentPartPr/>
              <p14:nvPr/>
            </p14:nvContentPartPr>
            <p14:xfrm>
              <a:off x="1709704" y="4617656"/>
              <a:ext cx="360" cy="360"/>
            </p14:xfrm>
          </p:contentPart>
        </mc:Choice>
        <mc:Fallback xmlns="">
          <p:pic>
            <p:nvPicPr>
              <p:cNvPr id="4" name="Ink 3">
                <a:extLst>
                  <a:ext uri="{FF2B5EF4-FFF2-40B4-BE49-F238E27FC236}">
                    <a16:creationId xmlns:a16="http://schemas.microsoft.com/office/drawing/2014/main" id="{E9715F1F-41B1-414B-9DC2-FE013C819C33}"/>
                  </a:ext>
                </a:extLst>
              </p:cNvPr>
              <p:cNvPicPr/>
              <p:nvPr/>
            </p:nvPicPr>
            <p:blipFill>
              <a:blip r:embed="rId7"/>
              <a:stretch>
                <a:fillRect/>
              </a:stretch>
            </p:blipFill>
            <p:spPr>
              <a:xfrm>
                <a:off x="1705384" y="4613336"/>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AF2580BA-931F-FD4F-B78C-D8C32093932F}"/>
                  </a:ext>
                </a:extLst>
              </p14:cNvPr>
              <p14:cNvContentPartPr/>
              <p14:nvPr/>
            </p14:nvContentPartPr>
            <p14:xfrm>
              <a:off x="1434304" y="3505616"/>
              <a:ext cx="360" cy="360"/>
            </p14:xfrm>
          </p:contentPart>
        </mc:Choice>
        <mc:Fallback xmlns="">
          <p:pic>
            <p:nvPicPr>
              <p:cNvPr id="5" name="Ink 4">
                <a:extLst>
                  <a:ext uri="{FF2B5EF4-FFF2-40B4-BE49-F238E27FC236}">
                    <a16:creationId xmlns:a16="http://schemas.microsoft.com/office/drawing/2014/main" id="{AF2580BA-931F-FD4F-B78C-D8C32093932F}"/>
                  </a:ext>
                </a:extLst>
              </p:cNvPr>
              <p:cNvPicPr/>
              <p:nvPr/>
            </p:nvPicPr>
            <p:blipFill>
              <a:blip r:embed="rId7"/>
              <a:stretch>
                <a:fillRect/>
              </a:stretch>
            </p:blipFill>
            <p:spPr>
              <a:xfrm>
                <a:off x="1429984" y="3501296"/>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Ink 7">
                <a:extLst>
                  <a:ext uri="{FF2B5EF4-FFF2-40B4-BE49-F238E27FC236}">
                    <a16:creationId xmlns:a16="http://schemas.microsoft.com/office/drawing/2014/main" id="{B9D2E4D5-57E6-8A4C-B765-96F0CB2E8792}"/>
                  </a:ext>
                </a:extLst>
              </p14:cNvPr>
              <p14:cNvContentPartPr/>
              <p14:nvPr/>
            </p14:nvContentPartPr>
            <p14:xfrm>
              <a:off x="4579264" y="1420496"/>
              <a:ext cx="360" cy="360"/>
            </p14:xfrm>
          </p:contentPart>
        </mc:Choice>
        <mc:Fallback xmlns="">
          <p:pic>
            <p:nvPicPr>
              <p:cNvPr id="8" name="Ink 7">
                <a:extLst>
                  <a:ext uri="{FF2B5EF4-FFF2-40B4-BE49-F238E27FC236}">
                    <a16:creationId xmlns:a16="http://schemas.microsoft.com/office/drawing/2014/main" id="{B9D2E4D5-57E6-8A4C-B765-96F0CB2E8792}"/>
                  </a:ext>
                </a:extLst>
              </p:cNvPr>
              <p:cNvPicPr/>
              <p:nvPr/>
            </p:nvPicPr>
            <p:blipFill>
              <a:blip r:embed="rId7"/>
              <a:stretch>
                <a:fillRect/>
              </a:stretch>
            </p:blipFill>
            <p:spPr>
              <a:xfrm>
                <a:off x="4574944" y="1416176"/>
                <a:ext cx="9000" cy="9000"/>
              </a:xfrm>
              <a:prstGeom prst="rect">
                <a:avLst/>
              </a:prstGeom>
            </p:spPr>
          </p:pic>
        </mc:Fallback>
      </mc:AlternateContent>
    </p:spTree>
    <p:extLst>
      <p:ext uri="{BB962C8B-B14F-4D97-AF65-F5344CB8AC3E}">
        <p14:creationId xmlns:p14="http://schemas.microsoft.com/office/powerpoint/2010/main" val="2477536055"/>
      </p:ext>
    </p:extLst>
  </p:cSld>
  <p:clrMapOvr>
    <a:masterClrMapping/>
  </p:clrMapOvr>
  <p:transition>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5EF56-29FD-314C-B152-815FA3857715}"/>
              </a:ext>
            </a:extLst>
          </p:cNvPr>
          <p:cNvSpPr>
            <a:spLocks noGrp="1"/>
          </p:cNvSpPr>
          <p:nvPr>
            <p:ph type="title"/>
          </p:nvPr>
        </p:nvSpPr>
        <p:spPr/>
        <p:txBody>
          <a:bodyPr/>
          <a:lstStyle/>
          <a:p>
            <a:r>
              <a:rPr lang="en-US" dirty="0"/>
              <a:t>4. Write your DMSP</a:t>
            </a:r>
          </a:p>
        </p:txBody>
      </p:sp>
      <p:sp>
        <p:nvSpPr>
          <p:cNvPr id="3" name="Text Placeholder 2">
            <a:extLst>
              <a:ext uri="{FF2B5EF4-FFF2-40B4-BE49-F238E27FC236}">
                <a16:creationId xmlns:a16="http://schemas.microsoft.com/office/drawing/2014/main" id="{E1CA8A30-154C-BA43-8FAD-D1C4E10655D5}"/>
              </a:ext>
            </a:extLst>
          </p:cNvPr>
          <p:cNvSpPr>
            <a:spLocks noGrp="1"/>
          </p:cNvSpPr>
          <p:nvPr>
            <p:ph type="body" sz="quarter" idx="10"/>
          </p:nvPr>
        </p:nvSpPr>
        <p:spPr>
          <a:xfrm>
            <a:off x="406400" y="1561260"/>
            <a:ext cx="11379200" cy="4710448"/>
          </a:xfrm>
        </p:spPr>
        <p:txBody>
          <a:bodyPr>
            <a:normAutofit/>
          </a:bodyPr>
          <a:lstStyle/>
          <a:p>
            <a:pPr marL="0" indent="0">
              <a:buNone/>
            </a:pPr>
            <a:r>
              <a:rPr lang="en-US" dirty="0"/>
              <a:t>Once you have described your data, thought about  how you might make it available, and connected with local resources, completing your data management and sharing plan should be more straightforward. </a:t>
            </a:r>
          </a:p>
          <a:p>
            <a:r>
              <a:rPr lang="en-US" dirty="0"/>
              <a:t>Refer to </a:t>
            </a:r>
            <a:r>
              <a:rPr lang="en-US" u="sng" dirty="0">
                <a:hlinkClick r:id="rId2"/>
              </a:rPr>
              <a:t>related guidance</a:t>
            </a:r>
            <a:r>
              <a:rPr lang="en-US" dirty="0"/>
              <a:t> and use the </a:t>
            </a:r>
            <a:r>
              <a:rPr lang="en-US" u="sng" dirty="0">
                <a:hlinkClick r:id="rId3"/>
              </a:rPr>
              <a:t>DMPTool</a:t>
            </a:r>
            <a:r>
              <a:rPr lang="en-US" dirty="0"/>
              <a:t>, which is free and accessible using your Stanford credentials, to make this process as easy as possible.</a:t>
            </a:r>
          </a:p>
          <a:p>
            <a:r>
              <a:rPr lang="en-US" sz="2600" dirty="0"/>
              <a:t>Lane Library also maintains a </a:t>
            </a:r>
            <a:r>
              <a:rPr lang="en-US" sz="2600" dirty="0">
                <a:hlinkClick r:id="rId4"/>
              </a:rPr>
              <a:t>DMSP checklist</a:t>
            </a:r>
            <a:r>
              <a:rPr lang="en-US" sz="2600" dirty="0"/>
              <a:t> for your reference.</a:t>
            </a:r>
          </a:p>
          <a:p>
            <a:r>
              <a:rPr lang="en-US" sz="2600" dirty="0"/>
              <a:t>Please get in touch with the </a:t>
            </a:r>
            <a:r>
              <a:rPr lang="en-US" sz="2600" dirty="0">
                <a:hlinkClick r:id="rId5"/>
              </a:rPr>
              <a:t>Stanford DMP Service</a:t>
            </a:r>
            <a:r>
              <a:rPr lang="en-US" sz="2600" dirty="0"/>
              <a:t> as early as possible.</a:t>
            </a:r>
          </a:p>
          <a:p>
            <a:endParaRPr lang="en-US" sz="2600" dirty="0"/>
          </a:p>
        </p:txBody>
      </p:sp>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E9715F1F-41B1-414B-9DC2-FE013C819C33}"/>
                  </a:ext>
                </a:extLst>
              </p14:cNvPr>
              <p14:cNvContentPartPr/>
              <p14:nvPr/>
            </p14:nvContentPartPr>
            <p14:xfrm>
              <a:off x="1709704" y="4617656"/>
              <a:ext cx="360" cy="360"/>
            </p14:xfrm>
          </p:contentPart>
        </mc:Choice>
        <mc:Fallback xmlns="">
          <p:pic>
            <p:nvPicPr>
              <p:cNvPr id="4" name="Ink 3">
                <a:extLst>
                  <a:ext uri="{FF2B5EF4-FFF2-40B4-BE49-F238E27FC236}">
                    <a16:creationId xmlns:a16="http://schemas.microsoft.com/office/drawing/2014/main" id="{E9715F1F-41B1-414B-9DC2-FE013C819C33}"/>
                  </a:ext>
                </a:extLst>
              </p:cNvPr>
              <p:cNvPicPr/>
              <p:nvPr/>
            </p:nvPicPr>
            <p:blipFill>
              <a:blip r:embed="rId7"/>
              <a:stretch>
                <a:fillRect/>
              </a:stretch>
            </p:blipFill>
            <p:spPr>
              <a:xfrm>
                <a:off x="1705384" y="4613336"/>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AF2580BA-931F-FD4F-B78C-D8C32093932F}"/>
                  </a:ext>
                </a:extLst>
              </p14:cNvPr>
              <p14:cNvContentPartPr/>
              <p14:nvPr/>
            </p14:nvContentPartPr>
            <p14:xfrm>
              <a:off x="1434304" y="3505616"/>
              <a:ext cx="360" cy="360"/>
            </p14:xfrm>
          </p:contentPart>
        </mc:Choice>
        <mc:Fallback xmlns="">
          <p:pic>
            <p:nvPicPr>
              <p:cNvPr id="5" name="Ink 4">
                <a:extLst>
                  <a:ext uri="{FF2B5EF4-FFF2-40B4-BE49-F238E27FC236}">
                    <a16:creationId xmlns:a16="http://schemas.microsoft.com/office/drawing/2014/main" id="{AF2580BA-931F-FD4F-B78C-D8C32093932F}"/>
                  </a:ext>
                </a:extLst>
              </p:cNvPr>
              <p:cNvPicPr/>
              <p:nvPr/>
            </p:nvPicPr>
            <p:blipFill>
              <a:blip r:embed="rId7"/>
              <a:stretch>
                <a:fillRect/>
              </a:stretch>
            </p:blipFill>
            <p:spPr>
              <a:xfrm>
                <a:off x="1429984" y="3501296"/>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Ink 7">
                <a:extLst>
                  <a:ext uri="{FF2B5EF4-FFF2-40B4-BE49-F238E27FC236}">
                    <a16:creationId xmlns:a16="http://schemas.microsoft.com/office/drawing/2014/main" id="{B9D2E4D5-57E6-8A4C-B765-96F0CB2E8792}"/>
                  </a:ext>
                </a:extLst>
              </p14:cNvPr>
              <p14:cNvContentPartPr/>
              <p14:nvPr/>
            </p14:nvContentPartPr>
            <p14:xfrm>
              <a:off x="4579264" y="1420496"/>
              <a:ext cx="360" cy="360"/>
            </p14:xfrm>
          </p:contentPart>
        </mc:Choice>
        <mc:Fallback xmlns="">
          <p:pic>
            <p:nvPicPr>
              <p:cNvPr id="8" name="Ink 7">
                <a:extLst>
                  <a:ext uri="{FF2B5EF4-FFF2-40B4-BE49-F238E27FC236}">
                    <a16:creationId xmlns:a16="http://schemas.microsoft.com/office/drawing/2014/main" id="{B9D2E4D5-57E6-8A4C-B765-96F0CB2E8792}"/>
                  </a:ext>
                </a:extLst>
              </p:cNvPr>
              <p:cNvPicPr/>
              <p:nvPr/>
            </p:nvPicPr>
            <p:blipFill>
              <a:blip r:embed="rId7"/>
              <a:stretch>
                <a:fillRect/>
              </a:stretch>
            </p:blipFill>
            <p:spPr>
              <a:xfrm>
                <a:off x="4574944" y="1416176"/>
                <a:ext cx="9000" cy="9000"/>
              </a:xfrm>
              <a:prstGeom prst="rect">
                <a:avLst/>
              </a:prstGeom>
            </p:spPr>
          </p:pic>
        </mc:Fallback>
      </mc:AlternateContent>
    </p:spTree>
    <p:extLst>
      <p:ext uri="{BB962C8B-B14F-4D97-AF65-F5344CB8AC3E}">
        <p14:creationId xmlns:p14="http://schemas.microsoft.com/office/powerpoint/2010/main" val="4149805238"/>
      </p:ext>
    </p:extLst>
  </p:cSld>
  <p:clrMapOvr>
    <a:masterClrMapping/>
  </p:clrMapOvr>
  <p:transition>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16E5A-B584-A21B-E3A9-BF4A72E5522F}"/>
              </a:ext>
            </a:extLst>
          </p:cNvPr>
          <p:cNvSpPr>
            <a:spLocks noGrp="1"/>
          </p:cNvSpPr>
          <p:nvPr>
            <p:ph type="title"/>
          </p:nvPr>
        </p:nvSpPr>
        <p:spPr>
          <a:xfrm>
            <a:off x="406400" y="425572"/>
            <a:ext cx="11543430" cy="694677"/>
          </a:xfrm>
        </p:spPr>
        <p:txBody>
          <a:bodyPr/>
          <a:lstStyle/>
          <a:p>
            <a:r>
              <a:rPr lang="en-US" dirty="0"/>
              <a:t>5. Data management as a research practice</a:t>
            </a:r>
          </a:p>
        </p:txBody>
      </p:sp>
      <p:sp>
        <p:nvSpPr>
          <p:cNvPr id="3" name="Text Placeholder 2">
            <a:extLst>
              <a:ext uri="{FF2B5EF4-FFF2-40B4-BE49-F238E27FC236}">
                <a16:creationId xmlns:a16="http://schemas.microsoft.com/office/drawing/2014/main" id="{4C2C6855-6056-788F-69BF-71E168918534}"/>
              </a:ext>
            </a:extLst>
          </p:cNvPr>
          <p:cNvSpPr>
            <a:spLocks noGrp="1"/>
          </p:cNvSpPr>
          <p:nvPr>
            <p:ph type="body" sz="quarter" idx="10"/>
          </p:nvPr>
        </p:nvSpPr>
        <p:spPr/>
        <p:txBody>
          <a:bodyPr/>
          <a:lstStyle/>
          <a:p>
            <a:pPr marL="0" indent="0">
              <a:buNone/>
            </a:pPr>
            <a:r>
              <a:rPr lang="en-US" dirty="0"/>
              <a:t>Creating a data management plan for a grant proposal is really just the beginning.</a:t>
            </a:r>
          </a:p>
          <a:p>
            <a:r>
              <a:rPr lang="en-US" dirty="0"/>
              <a:t> Once funded, you will be held to the contents of your plan. This requires implementing strategies and practices throughout your entire research workflow. </a:t>
            </a:r>
          </a:p>
          <a:p>
            <a:r>
              <a:rPr lang="en-US" dirty="0"/>
              <a:t>For more information, see </a:t>
            </a:r>
            <a:r>
              <a:rPr lang="en-US" u="sng" dirty="0">
                <a:hlinkClick r:id="rId2"/>
              </a:rPr>
              <a:t>Lane’s Data Management and Sharing Guide</a:t>
            </a:r>
            <a:r>
              <a:rPr lang="en-US" dirty="0"/>
              <a:t> and our </a:t>
            </a:r>
            <a:r>
              <a:rPr lang="en-US" u="sng" dirty="0">
                <a:hlinkClick r:id="rId3"/>
              </a:rPr>
              <a:t>Data Management Checklist</a:t>
            </a:r>
            <a:r>
              <a:rPr lang="en-US" dirty="0"/>
              <a:t>.</a:t>
            </a:r>
          </a:p>
        </p:txBody>
      </p:sp>
    </p:spTree>
    <p:extLst>
      <p:ext uri="{BB962C8B-B14F-4D97-AF65-F5344CB8AC3E}">
        <p14:creationId xmlns:p14="http://schemas.microsoft.com/office/powerpoint/2010/main" val="4081364162"/>
      </p:ext>
    </p:extLst>
  </p:cSld>
  <p:clrMapOvr>
    <a:masterClrMapping/>
  </p:clrMapOvr>
  <p:transition>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54451-55BC-80EE-D1F4-DA1EFB7D0F0B}"/>
              </a:ext>
            </a:extLst>
          </p:cNvPr>
          <p:cNvSpPr>
            <a:spLocks noGrp="1"/>
          </p:cNvSpPr>
          <p:nvPr>
            <p:ph type="title"/>
          </p:nvPr>
        </p:nvSpPr>
        <p:spPr>
          <a:xfrm>
            <a:off x="406399" y="298532"/>
            <a:ext cx="9887527" cy="1126527"/>
          </a:xfrm>
        </p:spPr>
        <p:txBody>
          <a:bodyPr/>
          <a:lstStyle/>
          <a:p>
            <a:r>
              <a:rPr lang="en-US" dirty="0"/>
              <a:t>Human Participant Protections – </a:t>
            </a:r>
            <a:r>
              <a:rPr lang="en-US" sz="3200" dirty="0"/>
              <a:t>Policy does not alter the basic Privacy and ICF regulatory landscape</a:t>
            </a:r>
            <a:endParaRPr lang="en-US" dirty="0"/>
          </a:p>
        </p:txBody>
      </p:sp>
      <p:sp>
        <p:nvSpPr>
          <p:cNvPr id="3" name="Text Placeholder 2">
            <a:extLst>
              <a:ext uri="{FF2B5EF4-FFF2-40B4-BE49-F238E27FC236}">
                <a16:creationId xmlns:a16="http://schemas.microsoft.com/office/drawing/2014/main" id="{FA57F3A3-3A39-4BFE-8002-73938D98B169}"/>
              </a:ext>
            </a:extLst>
          </p:cNvPr>
          <p:cNvSpPr>
            <a:spLocks noGrp="1"/>
          </p:cNvSpPr>
          <p:nvPr>
            <p:ph type="body" sz="quarter" idx="10"/>
          </p:nvPr>
        </p:nvSpPr>
        <p:spPr>
          <a:xfrm>
            <a:off x="406399" y="1561260"/>
            <a:ext cx="11508509" cy="4386921"/>
          </a:xfrm>
        </p:spPr>
        <p:txBody>
          <a:bodyPr>
            <a:normAutofit lnSpcReduction="10000"/>
          </a:bodyPr>
          <a:lstStyle/>
          <a:p>
            <a:pPr marL="0" indent="0">
              <a:buNone/>
            </a:pPr>
            <a:endParaRPr lang="en-US" dirty="0"/>
          </a:p>
          <a:p>
            <a:pPr marL="0" marR="0">
              <a:spcBef>
                <a:spcPts val="0"/>
              </a:spcBef>
              <a:spcAft>
                <a:spcPts val="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Is the DMS Policy a guide for privacy and ICF compliance ? </a:t>
            </a:r>
            <a:r>
              <a:rPr lang="en-US" sz="2800" b="1" dirty="0">
                <a:effectLst/>
                <a:latin typeface="Calibri" panose="020F0502020204030204" pitchFamily="34" charset="0"/>
                <a:ea typeface="Calibri" panose="020F0502020204030204" pitchFamily="34" charset="0"/>
                <a:cs typeface="Times New Roman" panose="02020603050405020304" pitchFamily="18" charset="0"/>
              </a:rPr>
              <a:t>NO</a:t>
            </a:r>
          </a:p>
          <a:p>
            <a:pPr marL="0" marR="0" indent="0">
              <a:spcBef>
                <a:spcPts val="0"/>
              </a:spcBef>
              <a:spcAft>
                <a:spcPts val="0"/>
              </a:spcAft>
              <a:buNone/>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Are there new informed consent or privacy legal requirements?  </a:t>
            </a:r>
            <a:r>
              <a:rPr lang="en-US" sz="2800" b="1" dirty="0">
                <a:effectLst/>
                <a:latin typeface="Calibri" panose="020F0502020204030204" pitchFamily="34" charset="0"/>
                <a:ea typeface="Calibri" panose="020F0502020204030204" pitchFamily="34" charset="0"/>
                <a:cs typeface="Times New Roman" panose="02020603050405020304" pitchFamily="18" charset="0"/>
              </a:rPr>
              <a:t>NO</a:t>
            </a:r>
          </a:p>
          <a:p>
            <a:pPr marL="0" marR="0" indent="0">
              <a:spcBef>
                <a:spcPts val="0"/>
              </a:spcBef>
              <a:spcAft>
                <a:spcPts val="0"/>
              </a:spcAft>
              <a:buNone/>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Are there new principles, best practices, and points to consider?  </a:t>
            </a:r>
            <a:r>
              <a:rPr lang="en-US" sz="2800" b="1" dirty="0">
                <a:effectLst/>
                <a:latin typeface="Calibri" panose="020F0502020204030204" pitchFamily="34" charset="0"/>
                <a:ea typeface="Calibri" panose="020F0502020204030204" pitchFamily="34" charset="0"/>
                <a:cs typeface="Times New Roman" panose="02020603050405020304" pitchFamily="18" charset="0"/>
              </a:rPr>
              <a:t>YES</a:t>
            </a:r>
          </a:p>
          <a:p>
            <a:pPr marL="0" marR="0" indent="0">
              <a:spcBef>
                <a:spcPts val="0"/>
              </a:spcBef>
              <a:spcAft>
                <a:spcPts val="0"/>
              </a:spcAft>
              <a:buNone/>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Does the DMS Policy modify or complement the OSP Informed Consent Guidance for Secondary Research with Data and Biospecimens?  </a:t>
            </a:r>
            <a:r>
              <a:rPr lang="en-US" sz="2800" b="1" dirty="0">
                <a:effectLst/>
                <a:latin typeface="Calibri" panose="020F0502020204030204" pitchFamily="34" charset="0"/>
                <a:ea typeface="Calibri" panose="020F0502020204030204" pitchFamily="34" charset="0"/>
                <a:cs typeface="Times New Roman" panose="02020603050405020304" pitchFamily="18" charset="0"/>
              </a:rPr>
              <a:t>Complement  </a:t>
            </a:r>
          </a:p>
          <a:p>
            <a:pPr marL="0" marR="0" indent="0">
              <a:spcBef>
                <a:spcPts val="0"/>
              </a:spcBef>
              <a:spcAft>
                <a:spcPts val="0"/>
              </a:spcAft>
              <a:buNone/>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Does the DMS Policy modify or complement the GDSP, HIPAA, CoC’s, FDA regs, the Common Rule, or State Law? </a:t>
            </a:r>
            <a:r>
              <a:rPr lang="en-US" sz="2800" b="1" dirty="0">
                <a:effectLst/>
                <a:latin typeface="Calibri" panose="020F0502020204030204" pitchFamily="34" charset="0"/>
                <a:ea typeface="Calibri" panose="020F0502020204030204" pitchFamily="34" charset="0"/>
                <a:cs typeface="Times New Roman" panose="02020603050405020304" pitchFamily="18" charset="0"/>
              </a:rPr>
              <a:t>Complement</a:t>
            </a:r>
          </a:p>
        </p:txBody>
      </p:sp>
    </p:spTree>
    <p:extLst>
      <p:ext uri="{BB962C8B-B14F-4D97-AF65-F5344CB8AC3E}">
        <p14:creationId xmlns:p14="http://schemas.microsoft.com/office/powerpoint/2010/main" val="3742220204"/>
      </p:ext>
    </p:extLst>
  </p:cSld>
  <p:clrMapOvr>
    <a:masterClrMapping/>
  </p:clrMapOvr>
  <p:transition>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9FF0C-D847-CF45-7CAE-50ABE9467159}"/>
              </a:ext>
            </a:extLst>
          </p:cNvPr>
          <p:cNvSpPr>
            <a:spLocks noGrp="1"/>
          </p:cNvSpPr>
          <p:nvPr>
            <p:ph type="title"/>
          </p:nvPr>
        </p:nvSpPr>
        <p:spPr/>
        <p:txBody>
          <a:bodyPr/>
          <a:lstStyle/>
          <a:p>
            <a:r>
              <a:rPr lang="en-US" dirty="0"/>
              <a:t>Protection of Research Participants</a:t>
            </a:r>
          </a:p>
        </p:txBody>
      </p:sp>
      <p:sp>
        <p:nvSpPr>
          <p:cNvPr id="3" name="Text Placeholder 2">
            <a:extLst>
              <a:ext uri="{FF2B5EF4-FFF2-40B4-BE49-F238E27FC236}">
                <a16:creationId xmlns:a16="http://schemas.microsoft.com/office/drawing/2014/main" id="{6F2DF9F5-4A0D-BF16-C636-3E12AEAD9496}"/>
              </a:ext>
            </a:extLst>
          </p:cNvPr>
          <p:cNvSpPr>
            <a:spLocks noGrp="1"/>
          </p:cNvSpPr>
          <p:nvPr>
            <p:ph type="body" sz="quarter" idx="10"/>
          </p:nvPr>
        </p:nvSpPr>
        <p:spPr/>
        <p:txBody>
          <a:bodyPr/>
          <a:lstStyle/>
          <a:p>
            <a:pPr marL="0" marR="0" indent="0">
              <a:spcBef>
                <a:spcPts val="0"/>
              </a:spcBef>
              <a:spcAft>
                <a:spcPts val="0"/>
              </a:spcAft>
              <a:buNone/>
            </a:pPr>
            <a:r>
              <a:rPr lang="en-US" sz="1800" b="1" u="sng" dirty="0">
                <a:solidFill>
                  <a:srgbClr val="212529"/>
                </a:solidFill>
                <a:latin typeface="Nunito Sans" pitchFamily="2" charset="77"/>
                <a:ea typeface="Times New Roman" panose="02020603050405020304" pitchFamily="18" charset="0"/>
                <a:cs typeface="Times New Roman" panose="02020603050405020304" pitchFamily="18" charset="0"/>
              </a:rPr>
              <a:t>Encourages</a:t>
            </a:r>
            <a:r>
              <a:rPr lang="en-US" sz="1800" b="1" dirty="0">
                <a:solidFill>
                  <a:srgbClr val="212529"/>
                </a:solidFill>
                <a:latin typeface="Nunito Sans" pitchFamily="2" charset="77"/>
                <a:ea typeface="Times New Roman" panose="02020603050405020304" pitchFamily="18" charset="0"/>
                <a:cs typeface="Times New Roman" panose="02020603050405020304" pitchFamily="18" charset="0"/>
              </a:rPr>
              <a:t> </a:t>
            </a:r>
            <a:r>
              <a:rPr lang="en-US" sz="1800" dirty="0">
                <a:solidFill>
                  <a:srgbClr val="212529"/>
                </a:solidFill>
                <a:latin typeface="Nunito Sans" pitchFamily="2" charset="77"/>
                <a:ea typeface="Times New Roman" panose="02020603050405020304" pitchFamily="18" charset="0"/>
                <a:cs typeface="Times New Roman" panose="02020603050405020304" pitchFamily="18" charset="0"/>
              </a:rPr>
              <a:t>(but does not require)</a:t>
            </a:r>
            <a:r>
              <a:rPr lang="en-US" sz="1800" dirty="0">
                <a:solidFill>
                  <a:srgbClr val="212529"/>
                </a:solidFill>
                <a:effectLst/>
                <a:latin typeface="Nunito Sans" pitchFamily="2" charset="77"/>
                <a:ea typeface="Times New Roman" panose="02020603050405020304" pitchFamily="18" charset="0"/>
                <a:cs typeface="Times New Roman" panose="02020603050405020304" pitchFamily="18" charset="0"/>
              </a:rPr>
              <a:t> researchers and award recipients to:</a:t>
            </a:r>
          </a:p>
          <a:p>
            <a:pPr marL="0" marR="0" indent="0">
              <a:spcBef>
                <a:spcPts val="0"/>
              </a:spcBef>
              <a:spcAft>
                <a:spcPts val="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600"/>
              </a:spcBef>
              <a:spcAft>
                <a:spcPts val="0"/>
              </a:spcAft>
              <a:buSzPts val="1000"/>
              <a:buFont typeface="Symbol" pitchFamily="2" charset="2"/>
              <a:buChar char=""/>
              <a:tabLst>
                <a:tab pos="457200" algn="l"/>
              </a:tabLst>
            </a:pPr>
            <a:r>
              <a:rPr lang="en-US" sz="1800" dirty="0">
                <a:solidFill>
                  <a:srgbClr val="212529"/>
                </a:solidFill>
                <a:effectLst/>
                <a:latin typeface="Nunito Sans" pitchFamily="2" charset="77"/>
                <a:ea typeface="Times New Roman" panose="02020603050405020304" pitchFamily="18" charset="0"/>
                <a:cs typeface="Times New Roman" panose="02020603050405020304" pitchFamily="18" charset="0"/>
              </a:rPr>
              <a:t>Address data management and sharing plans during the informed consent process to ensure prospective participants understand how their data will be managed and shared;</a:t>
            </a:r>
          </a:p>
          <a:p>
            <a:pPr marL="0" marR="0" lvl="0" indent="0">
              <a:spcBef>
                <a:spcPts val="600"/>
              </a:spcBef>
              <a:spcAft>
                <a:spcPts val="0"/>
              </a:spcAft>
              <a:buSzPts val="1000"/>
              <a:buNone/>
              <a:tabLst>
                <a:tab pos="457200" algn="l"/>
              </a:tabLst>
            </a:pPr>
            <a:endParaRPr lang="en-US" sz="1800" dirty="0">
              <a:solidFill>
                <a:srgbClr val="212529"/>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600"/>
              </a:spcBef>
              <a:spcAft>
                <a:spcPts val="0"/>
              </a:spcAft>
              <a:buSzPts val="1000"/>
              <a:buFont typeface="Symbol" pitchFamily="2" charset="2"/>
              <a:buChar char=""/>
              <a:tabLst>
                <a:tab pos="457200" algn="l"/>
              </a:tabLst>
            </a:pPr>
            <a:r>
              <a:rPr lang="en-US" sz="1800" dirty="0">
                <a:solidFill>
                  <a:srgbClr val="212529"/>
                </a:solidFill>
                <a:effectLst/>
                <a:latin typeface="Nunito Sans" pitchFamily="2" charset="77"/>
                <a:ea typeface="Times New Roman" panose="02020603050405020304" pitchFamily="18" charset="0"/>
                <a:cs typeface="Times New Roman" panose="02020603050405020304" pitchFamily="18" charset="0"/>
              </a:rPr>
              <a:t>Outline steps they will take for protecting the privacy, rights, and confidentiality of prospective participants (i.e., through de-identification, CoC’s, and other protective measures);</a:t>
            </a:r>
          </a:p>
          <a:p>
            <a:pPr marL="0" marR="0" lvl="0" indent="0">
              <a:spcBef>
                <a:spcPts val="600"/>
              </a:spcBef>
              <a:spcAft>
                <a:spcPts val="0"/>
              </a:spcAft>
              <a:buSzPts val="1000"/>
              <a:buNone/>
              <a:tabLst>
                <a:tab pos="457200" algn="l"/>
              </a:tabLst>
            </a:pPr>
            <a:endParaRPr lang="en-US" sz="1800" dirty="0">
              <a:solidFill>
                <a:srgbClr val="212529"/>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600"/>
              </a:spcBef>
              <a:spcAft>
                <a:spcPts val="0"/>
              </a:spcAft>
              <a:buSzPts val="1000"/>
              <a:buFont typeface="Symbol" pitchFamily="2" charset="2"/>
              <a:buChar char=""/>
              <a:tabLst>
                <a:tab pos="457200" algn="l"/>
              </a:tabLst>
            </a:pPr>
            <a:r>
              <a:rPr lang="en-US" sz="1800" dirty="0">
                <a:solidFill>
                  <a:srgbClr val="212529"/>
                </a:solidFill>
                <a:effectLst/>
                <a:latin typeface="Nunito Sans" pitchFamily="2" charset="77"/>
                <a:ea typeface="Times New Roman" panose="02020603050405020304" pitchFamily="18" charset="0"/>
                <a:cs typeface="Times New Roman" panose="02020603050405020304" pitchFamily="18" charset="0"/>
              </a:rPr>
              <a:t>Assess limitations on subsequent use of data and communicate these limitations to the individuals or entities (e.g., repositories) preserving and sharing the data; and</a:t>
            </a:r>
          </a:p>
          <a:p>
            <a:pPr marL="0" marR="0" lvl="0" indent="0">
              <a:spcBef>
                <a:spcPts val="600"/>
              </a:spcBef>
              <a:spcAft>
                <a:spcPts val="0"/>
              </a:spcAft>
              <a:buSzPts val="1000"/>
              <a:buNone/>
              <a:tabLst>
                <a:tab pos="457200" algn="l"/>
              </a:tabLst>
            </a:pPr>
            <a:endParaRPr lang="en-US" sz="1800" dirty="0">
              <a:solidFill>
                <a:srgbClr val="212529"/>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600"/>
              </a:spcBef>
              <a:spcAft>
                <a:spcPts val="0"/>
              </a:spcAft>
              <a:buSzPts val="1000"/>
              <a:buFont typeface="Symbol" pitchFamily="2" charset="2"/>
              <a:buChar char=""/>
              <a:tabLst>
                <a:tab pos="457200" algn="l"/>
              </a:tabLst>
            </a:pPr>
            <a:r>
              <a:rPr lang="en-US" sz="1800" dirty="0">
                <a:solidFill>
                  <a:srgbClr val="212529"/>
                </a:solidFill>
                <a:effectLst/>
                <a:latin typeface="Nunito Sans" pitchFamily="2" charset="77"/>
                <a:ea typeface="Times New Roman" panose="02020603050405020304" pitchFamily="18" charset="0"/>
                <a:cs typeface="Times New Roman" panose="02020603050405020304" pitchFamily="18" charset="0"/>
              </a:rPr>
              <a:t>Consider whether access to shared scientific data derived from humans should be controlled, even if de-identified </a:t>
            </a:r>
            <a:endParaRPr lang="en-US" sz="1800" dirty="0">
              <a:solidFill>
                <a:srgbClr val="212529"/>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783895533"/>
      </p:ext>
    </p:extLst>
  </p:cSld>
  <p:clrMapOvr>
    <a:masterClrMapping/>
  </p:clrMapOvr>
  <p:transition>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F9D78-C10E-C456-E9A2-5D0FBED30210}"/>
              </a:ext>
            </a:extLst>
          </p:cNvPr>
          <p:cNvSpPr>
            <a:spLocks noGrp="1"/>
          </p:cNvSpPr>
          <p:nvPr>
            <p:ph type="title"/>
          </p:nvPr>
        </p:nvSpPr>
        <p:spPr>
          <a:xfrm>
            <a:off x="406400" y="81460"/>
            <a:ext cx="8534400" cy="1274323"/>
          </a:xfrm>
        </p:spPr>
        <p:txBody>
          <a:bodyPr/>
          <a:lstStyle/>
          <a:p>
            <a:r>
              <a:rPr lang="en-US" dirty="0"/>
              <a:t>Protection of Research Participants – ICF and broad future use</a:t>
            </a:r>
          </a:p>
        </p:txBody>
      </p:sp>
      <p:sp>
        <p:nvSpPr>
          <p:cNvPr id="3" name="Text Placeholder 2">
            <a:extLst>
              <a:ext uri="{FF2B5EF4-FFF2-40B4-BE49-F238E27FC236}">
                <a16:creationId xmlns:a16="http://schemas.microsoft.com/office/drawing/2014/main" id="{D9B52603-1CCC-5A41-B3B8-AF9D8583C452}"/>
              </a:ext>
            </a:extLst>
          </p:cNvPr>
          <p:cNvSpPr>
            <a:spLocks noGrp="1"/>
          </p:cNvSpPr>
          <p:nvPr>
            <p:ph type="body" sz="quarter" idx="10"/>
          </p:nvPr>
        </p:nvSpPr>
        <p:spPr/>
        <p:txBody>
          <a:bodyPr>
            <a:normAutofit/>
          </a:bodyPr>
          <a:lstStyle/>
          <a:p>
            <a:pPr marL="0" indent="0" algn="l">
              <a:buNone/>
            </a:pPr>
            <a:r>
              <a:rPr lang="en-US" i="0" dirty="0">
                <a:solidFill>
                  <a:srgbClr val="212529"/>
                </a:solidFill>
                <a:effectLst/>
                <a:latin typeface="+mn-lt"/>
              </a:rPr>
              <a:t>Does the Policy </a:t>
            </a:r>
            <a:r>
              <a:rPr lang="en-US" b="1" i="0" dirty="0">
                <a:solidFill>
                  <a:srgbClr val="212529"/>
                </a:solidFill>
                <a:effectLst/>
                <a:latin typeface="+mn-lt"/>
              </a:rPr>
              <a:t>require</a:t>
            </a:r>
            <a:r>
              <a:rPr lang="en-US" i="0" dirty="0">
                <a:solidFill>
                  <a:srgbClr val="212529"/>
                </a:solidFill>
                <a:effectLst/>
                <a:latin typeface="+mn-lt"/>
              </a:rPr>
              <a:t> that </a:t>
            </a:r>
            <a:r>
              <a:rPr lang="en-US" dirty="0">
                <a:solidFill>
                  <a:srgbClr val="212529"/>
                </a:solidFill>
                <a:latin typeface="+mn-lt"/>
              </a:rPr>
              <a:t>informed consent obtained from research participants allow for broad sharing and the future use of data (with or without identifiable private information)?  </a:t>
            </a:r>
            <a:r>
              <a:rPr lang="en-US" b="1" i="0" dirty="0">
                <a:solidFill>
                  <a:srgbClr val="212529"/>
                </a:solidFill>
                <a:effectLst/>
                <a:latin typeface="+mn-lt"/>
              </a:rPr>
              <a:t>NO</a:t>
            </a:r>
            <a:endParaRPr lang="en-US" i="0" dirty="0">
              <a:solidFill>
                <a:srgbClr val="212529"/>
              </a:solidFill>
              <a:effectLst/>
              <a:latin typeface="+mn-lt"/>
            </a:endParaRPr>
          </a:p>
          <a:p>
            <a:pPr marL="0" indent="0" algn="l">
              <a:buNone/>
            </a:pPr>
            <a:endParaRPr lang="en-US" dirty="0">
              <a:solidFill>
                <a:srgbClr val="212529"/>
              </a:solidFill>
              <a:latin typeface="Nunito Sans" pitchFamily="2" charset="77"/>
            </a:endParaRPr>
          </a:p>
          <a:p>
            <a:pPr marL="0" indent="0" algn="l">
              <a:buNone/>
            </a:pPr>
            <a:r>
              <a:rPr lang="en-US" b="0" i="0" dirty="0">
                <a:solidFill>
                  <a:srgbClr val="212529"/>
                </a:solidFill>
                <a:effectLst/>
                <a:latin typeface="+mn-lt"/>
              </a:rPr>
              <a:t>Does NIH </a:t>
            </a:r>
            <a:r>
              <a:rPr lang="en-US" b="1" dirty="0">
                <a:solidFill>
                  <a:srgbClr val="212529"/>
                </a:solidFill>
                <a:latin typeface="+mn-lt"/>
              </a:rPr>
              <a:t>strongly encourage </a:t>
            </a:r>
            <a:r>
              <a:rPr lang="en-US" b="0" i="0" dirty="0">
                <a:solidFill>
                  <a:srgbClr val="212529"/>
                </a:solidFill>
                <a:effectLst/>
                <a:latin typeface="+mn-lt"/>
              </a:rPr>
              <a:t>researchers’ intention for scientific data management and sharing to be part of the informed consent process?  </a:t>
            </a:r>
            <a:r>
              <a:rPr lang="en-US" b="1" i="0" dirty="0">
                <a:solidFill>
                  <a:srgbClr val="212529"/>
                </a:solidFill>
                <a:effectLst/>
                <a:latin typeface="+mn-lt"/>
              </a:rPr>
              <a:t>YES </a:t>
            </a:r>
            <a:r>
              <a:rPr lang="en-US" b="0" i="0" dirty="0">
                <a:solidFill>
                  <a:srgbClr val="212529"/>
                </a:solidFill>
                <a:effectLst/>
                <a:latin typeface="+mn-lt"/>
              </a:rPr>
              <a:t> </a:t>
            </a:r>
          </a:p>
          <a:p>
            <a:pPr marL="0" indent="0" algn="l">
              <a:buNone/>
            </a:pPr>
            <a:endParaRPr lang="en-US" dirty="0">
              <a:solidFill>
                <a:srgbClr val="212529"/>
              </a:solidFill>
              <a:latin typeface="Nunito Sans" pitchFamily="2" charset="77"/>
            </a:endParaRPr>
          </a:p>
          <a:p>
            <a:pPr marL="0" indent="0" algn="l">
              <a:buNone/>
            </a:pPr>
            <a:r>
              <a:rPr lang="en-US" b="0" i="0" dirty="0">
                <a:solidFill>
                  <a:srgbClr val="212529"/>
                </a:solidFill>
                <a:effectLst/>
                <a:latin typeface="+mn-lt"/>
              </a:rPr>
              <a:t>For example, a study may plan to utilize consent for broad sharing of identifiable private information (e.g., the broad consent provision of the Common Rule at 45.CFR.46.116(d))) but it is not required by the DMP Policy.</a:t>
            </a:r>
          </a:p>
          <a:p>
            <a:pPr marL="0" indent="0">
              <a:buNone/>
            </a:pPr>
            <a:endParaRPr lang="en-US" dirty="0"/>
          </a:p>
        </p:txBody>
      </p:sp>
    </p:spTree>
    <p:extLst>
      <p:ext uri="{BB962C8B-B14F-4D97-AF65-F5344CB8AC3E}">
        <p14:creationId xmlns:p14="http://schemas.microsoft.com/office/powerpoint/2010/main" val="456303133"/>
      </p:ext>
    </p:extLst>
  </p:cSld>
  <p:clrMapOvr>
    <a:masterClrMapping/>
  </p:clrMapOvr>
  <p:transition>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F9D78-C10E-C456-E9A2-5D0FBED30210}"/>
              </a:ext>
            </a:extLst>
          </p:cNvPr>
          <p:cNvSpPr>
            <a:spLocks noGrp="1"/>
          </p:cNvSpPr>
          <p:nvPr>
            <p:ph type="title"/>
          </p:nvPr>
        </p:nvSpPr>
        <p:spPr>
          <a:xfrm>
            <a:off x="512618" y="244860"/>
            <a:ext cx="11055927" cy="1181927"/>
          </a:xfrm>
        </p:spPr>
        <p:txBody>
          <a:bodyPr/>
          <a:lstStyle/>
          <a:p>
            <a:r>
              <a:rPr lang="en-US" dirty="0"/>
              <a:t>NIH Privacy Supplement</a:t>
            </a:r>
            <a:br>
              <a:rPr lang="en-US" dirty="0"/>
            </a:br>
            <a:r>
              <a:rPr lang="en-US" sz="1800" i="1" dirty="0"/>
              <a:t>Supplemental Information to the NIH Policy for Data Management and Sharing: Protecting Privacy when Sharing Human Research Participant Data (NOT-OD-22-0213)</a:t>
            </a:r>
            <a:endParaRPr lang="en-US" i="1" dirty="0"/>
          </a:p>
        </p:txBody>
      </p:sp>
      <p:sp>
        <p:nvSpPr>
          <p:cNvPr id="3" name="Text Placeholder 2">
            <a:extLst>
              <a:ext uri="{FF2B5EF4-FFF2-40B4-BE49-F238E27FC236}">
                <a16:creationId xmlns:a16="http://schemas.microsoft.com/office/drawing/2014/main" id="{D9B52603-1CCC-5A41-B3B8-AF9D8583C452}"/>
              </a:ext>
            </a:extLst>
          </p:cNvPr>
          <p:cNvSpPr>
            <a:spLocks noGrp="1"/>
          </p:cNvSpPr>
          <p:nvPr>
            <p:ph type="body" sz="quarter" idx="10"/>
          </p:nvPr>
        </p:nvSpPr>
        <p:spPr>
          <a:xfrm>
            <a:off x="1288472" y="1602825"/>
            <a:ext cx="10792691" cy="4756413"/>
          </a:xfrm>
        </p:spPr>
        <p:txBody>
          <a:bodyPr>
            <a:normAutofit fontScale="77500" lnSpcReduction="20000"/>
          </a:bodyPr>
          <a:lstStyle/>
          <a:p>
            <a:pPr marL="0" indent="0" algn="l">
              <a:buNone/>
            </a:pPr>
            <a:r>
              <a:rPr lang="en-US" sz="3100" b="1" i="0" dirty="0">
                <a:solidFill>
                  <a:srgbClr val="212529"/>
                </a:solidFill>
                <a:effectLst/>
                <a:latin typeface="+mn-lt"/>
              </a:rPr>
              <a:t>6 Principles for Protecting Privacy When Sharing Data: </a:t>
            </a:r>
          </a:p>
          <a:p>
            <a:pPr marL="0" indent="0" algn="l">
              <a:buNone/>
            </a:pPr>
            <a:endParaRPr lang="en-US" i="0" dirty="0">
              <a:solidFill>
                <a:srgbClr val="212529"/>
              </a:solidFill>
              <a:effectLst/>
              <a:latin typeface="+mn-lt"/>
            </a:endParaRPr>
          </a:p>
          <a:p>
            <a:pPr marL="0" indent="0" algn="l">
              <a:buNone/>
            </a:pPr>
            <a:r>
              <a:rPr lang="en-US" sz="2600" b="0" i="0" u="none" strike="noStrike" dirty="0">
                <a:solidFill>
                  <a:srgbClr val="333333"/>
                </a:solidFill>
                <a:effectLst/>
                <a:latin typeface="Helvetica" pitchFamily="2" charset="0"/>
              </a:rPr>
              <a:t>1. 	</a:t>
            </a:r>
            <a:r>
              <a:rPr lang="en-US" sz="2600" b="1" i="0" u="none" strike="noStrike" dirty="0">
                <a:solidFill>
                  <a:srgbClr val="333333"/>
                </a:solidFill>
                <a:effectLst/>
                <a:latin typeface="Helvetica" pitchFamily="2" charset="0"/>
              </a:rPr>
              <a:t>Proactive assessment of protections. </a:t>
            </a:r>
          </a:p>
          <a:p>
            <a:pPr marL="0" indent="0">
              <a:buNone/>
            </a:pPr>
            <a:endParaRPr lang="en-US" sz="2600" b="0" i="0" u="none" strike="noStrike" dirty="0">
              <a:solidFill>
                <a:srgbClr val="333333"/>
              </a:solidFill>
              <a:effectLst/>
              <a:latin typeface="Helvetica" pitchFamily="2" charset="0"/>
            </a:endParaRPr>
          </a:p>
          <a:p>
            <a:pPr marL="0" indent="0" algn="l">
              <a:buNone/>
            </a:pPr>
            <a:r>
              <a:rPr lang="en-US" sz="2600" b="0" i="0" u="none" strike="noStrike" dirty="0">
                <a:solidFill>
                  <a:srgbClr val="333333"/>
                </a:solidFill>
                <a:effectLst/>
                <a:latin typeface="Helvetica" pitchFamily="2" charset="0"/>
              </a:rPr>
              <a:t>2.	</a:t>
            </a:r>
            <a:r>
              <a:rPr lang="en-US" sz="2600" b="1" i="0" u="none" strike="noStrike" dirty="0">
                <a:solidFill>
                  <a:srgbClr val="333333"/>
                </a:solidFill>
                <a:effectLst/>
                <a:latin typeface="Helvetica" pitchFamily="2" charset="0"/>
              </a:rPr>
              <a:t>Clear communication of data sharing and use in consent forms. </a:t>
            </a:r>
          </a:p>
          <a:p>
            <a:pPr marL="0" indent="0">
              <a:buNone/>
            </a:pPr>
            <a:endParaRPr lang="en-US" sz="2600" b="1" i="0" u="none" strike="noStrike" dirty="0">
              <a:solidFill>
                <a:srgbClr val="333333"/>
              </a:solidFill>
              <a:effectLst/>
              <a:latin typeface="Helvetica" pitchFamily="2" charset="0"/>
            </a:endParaRPr>
          </a:p>
          <a:p>
            <a:pPr marL="0" indent="0" algn="l">
              <a:buNone/>
            </a:pPr>
            <a:r>
              <a:rPr lang="en-US" sz="2600" b="0" i="0" u="none" strike="noStrike" dirty="0">
                <a:solidFill>
                  <a:srgbClr val="333333"/>
                </a:solidFill>
                <a:effectLst/>
                <a:latin typeface="Helvetica" pitchFamily="2" charset="0"/>
              </a:rPr>
              <a:t>3.	</a:t>
            </a:r>
            <a:r>
              <a:rPr lang="en-US" sz="2600" b="1" i="0" u="none" strike="noStrike" dirty="0">
                <a:solidFill>
                  <a:srgbClr val="333333"/>
                </a:solidFill>
                <a:effectLst/>
                <a:latin typeface="Helvetica" pitchFamily="2" charset="0"/>
              </a:rPr>
              <a:t>Consideration of justifiable limitations to sharing data</a:t>
            </a:r>
            <a:r>
              <a:rPr lang="en-US" sz="2600" b="0" i="0" u="none" strike="noStrike" dirty="0">
                <a:solidFill>
                  <a:srgbClr val="333333"/>
                </a:solidFill>
                <a:effectLst/>
                <a:latin typeface="Helvetica" pitchFamily="2" charset="0"/>
              </a:rPr>
              <a:t>.  </a:t>
            </a:r>
          </a:p>
          <a:p>
            <a:pPr marL="0" indent="0">
              <a:buNone/>
            </a:pPr>
            <a:endParaRPr lang="en-US" sz="2600" b="0" i="0" u="none" strike="noStrike" dirty="0">
              <a:solidFill>
                <a:srgbClr val="333333"/>
              </a:solidFill>
              <a:effectLst/>
              <a:latin typeface="Helvetica" pitchFamily="2" charset="0"/>
            </a:endParaRPr>
          </a:p>
          <a:p>
            <a:pPr marL="0" indent="0" algn="l">
              <a:buNone/>
            </a:pPr>
            <a:r>
              <a:rPr lang="en-US" sz="2600" b="0" i="0" u="none" strike="noStrike" dirty="0">
                <a:solidFill>
                  <a:srgbClr val="333333"/>
                </a:solidFill>
                <a:effectLst/>
                <a:latin typeface="Helvetica" pitchFamily="2" charset="0"/>
              </a:rPr>
              <a:t>4. 	</a:t>
            </a:r>
            <a:r>
              <a:rPr lang="en-US" sz="2600" b="1" i="0" u="none" strike="noStrike" dirty="0">
                <a:solidFill>
                  <a:srgbClr val="333333"/>
                </a:solidFill>
                <a:effectLst/>
                <a:latin typeface="Helvetica" pitchFamily="2" charset="0"/>
              </a:rPr>
              <a:t>Institutional review of the conditions for data sharing.</a:t>
            </a:r>
            <a:r>
              <a:rPr lang="en-US" sz="2600" b="0" i="0" u="none" strike="noStrike" dirty="0">
                <a:solidFill>
                  <a:srgbClr val="333333"/>
                </a:solidFill>
                <a:effectLst/>
                <a:latin typeface="Helvetica" pitchFamily="2" charset="0"/>
              </a:rPr>
              <a:t>  </a:t>
            </a:r>
          </a:p>
          <a:p>
            <a:pPr marL="0" indent="0">
              <a:buNone/>
            </a:pPr>
            <a:endParaRPr lang="en-US" sz="2600" b="0" i="0" u="none" strike="noStrike" dirty="0">
              <a:solidFill>
                <a:srgbClr val="333333"/>
              </a:solidFill>
              <a:effectLst/>
              <a:latin typeface="Helvetica" pitchFamily="2" charset="0"/>
            </a:endParaRPr>
          </a:p>
          <a:p>
            <a:pPr marL="0" indent="0" algn="l">
              <a:buNone/>
            </a:pPr>
            <a:r>
              <a:rPr lang="en-US" sz="2600" b="0" i="0" u="none" strike="noStrike" dirty="0">
                <a:solidFill>
                  <a:srgbClr val="333333"/>
                </a:solidFill>
                <a:effectLst/>
                <a:latin typeface="Helvetica" pitchFamily="2" charset="0"/>
              </a:rPr>
              <a:t>5. 	</a:t>
            </a:r>
            <a:r>
              <a:rPr lang="en-US" sz="2600" b="1" i="0" u="none" strike="noStrike" dirty="0">
                <a:solidFill>
                  <a:srgbClr val="333333"/>
                </a:solidFill>
                <a:effectLst/>
                <a:latin typeface="Helvetica" pitchFamily="2" charset="0"/>
              </a:rPr>
              <a:t>Protections for all data used in research. </a:t>
            </a:r>
            <a:r>
              <a:rPr lang="en-US" sz="2600" b="0" i="0" u="none" strike="noStrike" dirty="0">
                <a:solidFill>
                  <a:srgbClr val="333333"/>
                </a:solidFill>
                <a:effectLst/>
                <a:latin typeface="Helvetica" pitchFamily="2" charset="0"/>
              </a:rPr>
              <a:t> </a:t>
            </a:r>
          </a:p>
          <a:p>
            <a:pPr marL="0" indent="0">
              <a:buNone/>
            </a:pPr>
            <a:endParaRPr lang="en-US" sz="2600" b="0" i="0" u="none" strike="noStrike" dirty="0">
              <a:solidFill>
                <a:srgbClr val="333333"/>
              </a:solidFill>
              <a:effectLst/>
              <a:latin typeface="Helvetica" pitchFamily="2" charset="0"/>
            </a:endParaRPr>
          </a:p>
          <a:p>
            <a:pPr marL="0" indent="0" algn="l">
              <a:buNone/>
            </a:pPr>
            <a:r>
              <a:rPr lang="en-US" sz="2600" b="0" i="0" u="none" strike="noStrike" dirty="0">
                <a:solidFill>
                  <a:srgbClr val="333333"/>
                </a:solidFill>
                <a:effectLst/>
                <a:latin typeface="Helvetica" pitchFamily="2" charset="0"/>
              </a:rPr>
              <a:t>6.</a:t>
            </a:r>
            <a:r>
              <a:rPr lang="en-US" sz="2600" b="1" i="0" u="none" strike="noStrike" dirty="0">
                <a:solidFill>
                  <a:srgbClr val="333333"/>
                </a:solidFill>
                <a:effectLst/>
                <a:latin typeface="Helvetica" pitchFamily="2" charset="0"/>
              </a:rPr>
              <a:t> 	Remaining vigilant regarding data misuse. </a:t>
            </a:r>
            <a:br>
              <a:rPr lang="en-US" dirty="0"/>
            </a:br>
            <a:endParaRPr lang="en-US" b="0" i="0" dirty="0">
              <a:solidFill>
                <a:srgbClr val="212529"/>
              </a:solidFill>
              <a:effectLst/>
              <a:latin typeface="Nunito Sans" pitchFamily="2" charset="77"/>
            </a:endParaRPr>
          </a:p>
          <a:p>
            <a:pPr marL="0" indent="0">
              <a:buNone/>
            </a:pPr>
            <a:endParaRPr lang="en-US" dirty="0"/>
          </a:p>
        </p:txBody>
      </p:sp>
    </p:spTree>
    <p:extLst>
      <p:ext uri="{BB962C8B-B14F-4D97-AF65-F5344CB8AC3E}">
        <p14:creationId xmlns:p14="http://schemas.microsoft.com/office/powerpoint/2010/main" val="1531401120"/>
      </p:ext>
    </p:extLst>
  </p:cSld>
  <p:clrMapOvr>
    <a:masterClrMapping/>
  </p:clrMapOvr>
  <p:transition>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F9D78-C10E-C456-E9A2-5D0FBED30210}"/>
              </a:ext>
            </a:extLst>
          </p:cNvPr>
          <p:cNvSpPr>
            <a:spLocks noGrp="1"/>
          </p:cNvSpPr>
          <p:nvPr>
            <p:ph type="title"/>
          </p:nvPr>
        </p:nvSpPr>
        <p:spPr>
          <a:xfrm>
            <a:off x="512618" y="244860"/>
            <a:ext cx="11055927" cy="1181927"/>
          </a:xfrm>
        </p:spPr>
        <p:txBody>
          <a:bodyPr/>
          <a:lstStyle/>
          <a:p>
            <a:r>
              <a:rPr lang="en-US" dirty="0"/>
              <a:t>NIH Privacy Supplement</a:t>
            </a:r>
            <a:br>
              <a:rPr lang="en-US" dirty="0"/>
            </a:br>
            <a:r>
              <a:rPr lang="en-US" sz="1800" i="1" dirty="0"/>
              <a:t>Supplemental Information to the NIH Policy for Data Management and Sharing: Protecting Privacy when Sharing Human Research Participant Data (NOT-OD-22-0213)</a:t>
            </a:r>
            <a:endParaRPr lang="en-US" i="1" dirty="0"/>
          </a:p>
        </p:txBody>
      </p:sp>
      <p:sp>
        <p:nvSpPr>
          <p:cNvPr id="3" name="Text Placeholder 2">
            <a:extLst>
              <a:ext uri="{FF2B5EF4-FFF2-40B4-BE49-F238E27FC236}">
                <a16:creationId xmlns:a16="http://schemas.microsoft.com/office/drawing/2014/main" id="{D9B52603-1CCC-5A41-B3B8-AF9D8583C452}"/>
              </a:ext>
            </a:extLst>
          </p:cNvPr>
          <p:cNvSpPr>
            <a:spLocks noGrp="1"/>
          </p:cNvSpPr>
          <p:nvPr>
            <p:ph type="body" sz="quarter" idx="10"/>
          </p:nvPr>
        </p:nvSpPr>
        <p:spPr>
          <a:xfrm>
            <a:off x="512618" y="1602825"/>
            <a:ext cx="11928764" cy="6432811"/>
          </a:xfrm>
        </p:spPr>
        <p:txBody>
          <a:bodyPr>
            <a:normAutofit fontScale="47500" lnSpcReduction="20000"/>
          </a:bodyPr>
          <a:lstStyle/>
          <a:p>
            <a:pPr marL="0" indent="0" algn="l">
              <a:buNone/>
            </a:pPr>
            <a:r>
              <a:rPr lang="en-US" sz="4000" b="1" i="0" dirty="0">
                <a:solidFill>
                  <a:srgbClr val="212529"/>
                </a:solidFill>
                <a:effectLst/>
                <a:latin typeface="+mn-lt"/>
              </a:rPr>
              <a:t>Best Practices for Protecting Privacy When Sharing Data: </a:t>
            </a:r>
            <a:endParaRPr lang="en-US" sz="4000" i="0" dirty="0">
              <a:solidFill>
                <a:srgbClr val="212529"/>
              </a:solidFill>
              <a:effectLst/>
              <a:latin typeface="+mn-lt"/>
            </a:endParaRPr>
          </a:p>
          <a:p>
            <a:pPr marL="514350" indent="-514350" algn="l">
              <a:buAutoNum type="arabicPeriod"/>
            </a:pPr>
            <a:r>
              <a:rPr lang="en-US" sz="4000" dirty="0"/>
              <a:t>Apply appropriate de-identification</a:t>
            </a:r>
          </a:p>
          <a:p>
            <a:pPr marL="514350" indent="-514350" algn="l">
              <a:buAutoNum type="arabicPeriod"/>
            </a:pPr>
            <a:r>
              <a:rPr lang="en-US" sz="4000" dirty="0"/>
              <a:t>Establish Scientific Data Sharing and Use Agreements (preferably standardized), key elements including</a:t>
            </a:r>
          </a:p>
          <a:p>
            <a:pPr marL="965188" lvl="1" indent="-514350">
              <a:buAutoNum type="arabicPeriod"/>
            </a:pPr>
            <a:r>
              <a:rPr lang="en-US" sz="4000" dirty="0"/>
              <a:t>Oversight</a:t>
            </a:r>
          </a:p>
          <a:p>
            <a:pPr marL="965188" lvl="1" indent="-514350">
              <a:buAutoNum type="arabicPeriod"/>
            </a:pPr>
            <a:r>
              <a:rPr lang="en-US" sz="4000" dirty="0"/>
              <a:t>Responsibilities </a:t>
            </a:r>
          </a:p>
          <a:p>
            <a:pPr marL="965188" lvl="1" indent="-514350">
              <a:buAutoNum type="arabicPeriod"/>
            </a:pPr>
            <a:r>
              <a:rPr lang="en-US" sz="4000" dirty="0"/>
              <a:t>Restrictions</a:t>
            </a:r>
          </a:p>
          <a:p>
            <a:pPr marL="450838" lvl="1" indent="0">
              <a:buNone/>
            </a:pPr>
            <a:endParaRPr lang="en-US" sz="4000" dirty="0"/>
          </a:p>
          <a:p>
            <a:pPr marL="514350" indent="-514350">
              <a:buAutoNum type="arabicPeriod"/>
            </a:pPr>
            <a:r>
              <a:rPr lang="en-US" sz="4000" dirty="0"/>
              <a:t>Understand and Communicate Legal Restrictions Against Disclosure and Misuse</a:t>
            </a:r>
          </a:p>
          <a:p>
            <a:pPr marL="514350" indent="-514350">
              <a:buAutoNum type="arabicPeriod"/>
            </a:pPr>
            <a:r>
              <a:rPr lang="en-US" sz="4000" dirty="0"/>
              <a:t>Points to consider for  ‘controlled access’ (CA) v. whether to share data openly ‘without access controls’</a:t>
            </a:r>
          </a:p>
          <a:p>
            <a:pPr lvl="1"/>
            <a:r>
              <a:rPr lang="en-US" sz="4000"/>
              <a:t>Explicit sharing </a:t>
            </a:r>
            <a:r>
              <a:rPr lang="en-US" sz="4000" dirty="0"/>
              <a:t>limitations </a:t>
            </a:r>
            <a:r>
              <a:rPr lang="en-US" sz="4000" dirty="0">
                <a:sym typeface="Wingdings" pitchFamily="2" charset="2"/>
              </a:rPr>
              <a:t> controlled access</a:t>
            </a:r>
            <a:endParaRPr lang="en-US" sz="4000" dirty="0"/>
          </a:p>
          <a:p>
            <a:pPr lvl="1"/>
            <a:r>
              <a:rPr lang="en-US" sz="4000" dirty="0"/>
              <a:t>Presence of sensitive data </a:t>
            </a:r>
            <a:r>
              <a:rPr lang="en-US" sz="4000" dirty="0">
                <a:sym typeface="Wingdings" pitchFamily="2" charset="2"/>
              </a:rPr>
              <a:t> controlled access</a:t>
            </a:r>
          </a:p>
          <a:p>
            <a:pPr lvl="1"/>
            <a:r>
              <a:rPr lang="en-US" sz="4000" dirty="0"/>
              <a:t>Can not be de-identified to definable standard </a:t>
            </a:r>
            <a:r>
              <a:rPr lang="en-US" sz="4000" dirty="0">
                <a:sym typeface="Wingdings" pitchFamily="2" charset="2"/>
              </a:rPr>
              <a:t> controlled access</a:t>
            </a:r>
            <a:endParaRPr lang="en-US" sz="4000" dirty="0"/>
          </a:p>
          <a:p>
            <a:pPr lvl="1"/>
            <a:r>
              <a:rPr lang="en-US" sz="4000" dirty="0"/>
              <a:t>Participants explicitly consent to sharing without restrictions </a:t>
            </a:r>
            <a:r>
              <a:rPr lang="en-US" sz="4000" dirty="0">
                <a:sym typeface="Wingdings" pitchFamily="2" charset="2"/>
              </a:rPr>
              <a:t> share data without access controls</a:t>
            </a:r>
          </a:p>
          <a:p>
            <a:pPr lvl="1"/>
            <a:r>
              <a:rPr lang="en-US" sz="4000" dirty="0"/>
              <a:t>Data de-identified and institutional review determines very low risk </a:t>
            </a:r>
            <a:r>
              <a:rPr lang="en-US" sz="4000" dirty="0">
                <a:sym typeface="Wingdings" pitchFamily="2" charset="2"/>
              </a:rPr>
              <a:t> share data without access controls</a:t>
            </a:r>
            <a:endParaRPr lang="en-US" sz="4000" dirty="0"/>
          </a:p>
          <a:p>
            <a:pPr lvl="1"/>
            <a:endParaRPr lang="en-US" dirty="0"/>
          </a:p>
          <a:p>
            <a:pPr lvl="1"/>
            <a:endParaRPr lang="en-US" dirty="0"/>
          </a:p>
          <a:p>
            <a:pPr lvl="1"/>
            <a:endParaRPr lang="en-US" dirty="0"/>
          </a:p>
          <a:p>
            <a:pPr marL="965188" lvl="1" indent="-514350">
              <a:buAutoNum type="arabicPeriod"/>
            </a:pPr>
            <a:endParaRPr lang="en-US" dirty="0"/>
          </a:p>
          <a:p>
            <a:pPr marL="514350" indent="-514350">
              <a:buAutoNum type="arabicPeriod"/>
            </a:pPr>
            <a:endParaRPr lang="en-US" dirty="0"/>
          </a:p>
          <a:p>
            <a:pPr marL="450838" lvl="1" indent="0">
              <a:buNone/>
            </a:pPr>
            <a:br>
              <a:rPr lang="en-US" dirty="0"/>
            </a:br>
            <a:endParaRPr lang="en-US" b="0" i="0" dirty="0">
              <a:solidFill>
                <a:srgbClr val="212529"/>
              </a:solidFill>
              <a:effectLst/>
              <a:latin typeface="Nunito Sans" pitchFamily="2" charset="77"/>
            </a:endParaRPr>
          </a:p>
          <a:p>
            <a:pPr marL="0" indent="0">
              <a:buNone/>
            </a:pPr>
            <a:endParaRPr lang="en-US" dirty="0"/>
          </a:p>
        </p:txBody>
      </p:sp>
    </p:spTree>
    <p:extLst>
      <p:ext uri="{BB962C8B-B14F-4D97-AF65-F5344CB8AC3E}">
        <p14:creationId xmlns:p14="http://schemas.microsoft.com/office/powerpoint/2010/main" val="1193044853"/>
      </p:ext>
    </p:extLst>
  </p:cSld>
  <p:clrMapOvr>
    <a:masterClrMapping/>
  </p:clrMapOvr>
  <p:transition>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B1CDA30-1E53-62F1-E2A6-8DF87D5E66EC}"/>
              </a:ext>
            </a:extLst>
          </p:cNvPr>
          <p:cNvSpPr txBox="1"/>
          <p:nvPr/>
        </p:nvSpPr>
        <p:spPr>
          <a:xfrm>
            <a:off x="2948343" y="2459504"/>
            <a:ext cx="6295313" cy="1938992"/>
          </a:xfrm>
          <a:prstGeom prst="rect">
            <a:avLst/>
          </a:prstGeom>
          <a:noFill/>
        </p:spPr>
        <p:txBody>
          <a:bodyPr wrap="none" rtlCol="0">
            <a:spAutoFit/>
          </a:bodyPr>
          <a:lstStyle/>
          <a:p>
            <a:r>
              <a:rPr lang="en-US" sz="3000" b="1" dirty="0">
                <a:solidFill>
                  <a:schemeClr val="bg2">
                    <a:lumMod val="50000"/>
                  </a:schemeClr>
                </a:solidFill>
                <a:latin typeface="Source Sans Pro" panose="020B0503030403020204" pitchFamily="34" charset="0"/>
                <a:ea typeface="Source Sans Pro" panose="020B0503030403020204" pitchFamily="34" charset="0"/>
              </a:rPr>
              <a:t>Slides: </a:t>
            </a:r>
            <a:r>
              <a:rPr lang="en-US" sz="3000" dirty="0">
                <a:solidFill>
                  <a:schemeClr val="bg2">
                    <a:lumMod val="50000"/>
                  </a:schemeClr>
                </a:solidFill>
                <a:latin typeface="Source Sans Pro" panose="020B0503030403020204" pitchFamily="34" charset="0"/>
                <a:ea typeface="Source Sans Pro" panose="020B0503030403020204" pitchFamily="34" charset="0"/>
                <a:hlinkClick r:id="rId2"/>
              </a:rPr>
              <a:t>https://bit.ly/nih-dms-nov22</a:t>
            </a:r>
            <a:endParaRPr lang="en-US" sz="3000" dirty="0">
              <a:solidFill>
                <a:schemeClr val="bg2">
                  <a:lumMod val="50000"/>
                </a:schemeClr>
              </a:solidFill>
              <a:latin typeface="Source Sans Pro" panose="020B0503030403020204" pitchFamily="34" charset="0"/>
              <a:ea typeface="Source Sans Pro" panose="020B0503030403020204" pitchFamily="34" charset="0"/>
            </a:endParaRPr>
          </a:p>
          <a:p>
            <a:endParaRPr lang="en-US" sz="3000" dirty="0">
              <a:solidFill>
                <a:schemeClr val="bg2">
                  <a:lumMod val="50000"/>
                </a:schemeClr>
              </a:solidFill>
              <a:latin typeface="Source Sans Pro" panose="020B0503030403020204" pitchFamily="34" charset="0"/>
              <a:ea typeface="Source Sans Pro" panose="020B0503030403020204" pitchFamily="34" charset="0"/>
            </a:endParaRPr>
          </a:p>
          <a:p>
            <a:r>
              <a:rPr lang="en-US" sz="3000" b="1" dirty="0">
                <a:solidFill>
                  <a:schemeClr val="bg2">
                    <a:lumMod val="50000"/>
                  </a:schemeClr>
                </a:solidFill>
                <a:latin typeface="Source Sans Pro" panose="020B0503030403020204" pitchFamily="34" charset="0"/>
                <a:ea typeface="Source Sans Pro" panose="020B0503030403020204" pitchFamily="34" charset="0"/>
              </a:rPr>
              <a:t>Contact John: </a:t>
            </a:r>
            <a:r>
              <a:rPr lang="en-US" sz="3000" dirty="0">
                <a:solidFill>
                  <a:schemeClr val="bg2">
                    <a:lumMod val="50000"/>
                  </a:schemeClr>
                </a:solidFill>
                <a:latin typeface="Source Sans Pro" panose="020B0503030403020204" pitchFamily="34" charset="0"/>
                <a:ea typeface="Source Sans Pro" panose="020B0503030403020204" pitchFamily="34" charset="0"/>
                <a:hlinkClick r:id="rId3"/>
              </a:rPr>
              <a:t>jborghi@stanford.edu</a:t>
            </a:r>
            <a:endParaRPr lang="en-US" sz="3000" dirty="0">
              <a:solidFill>
                <a:schemeClr val="bg2">
                  <a:lumMod val="50000"/>
                </a:schemeClr>
              </a:solidFill>
              <a:latin typeface="Source Sans Pro" panose="020B0503030403020204" pitchFamily="34" charset="0"/>
              <a:ea typeface="Source Sans Pro" panose="020B0503030403020204" pitchFamily="34" charset="0"/>
            </a:endParaRPr>
          </a:p>
          <a:p>
            <a:r>
              <a:rPr lang="en-US" sz="3000" b="1" dirty="0">
                <a:solidFill>
                  <a:schemeClr val="bg2">
                    <a:lumMod val="50000"/>
                  </a:schemeClr>
                </a:solidFill>
                <a:latin typeface="Source Sans Pro" panose="020B0503030403020204" pitchFamily="34" charset="0"/>
                <a:ea typeface="Source Sans Pro" panose="020B0503030403020204" pitchFamily="34" charset="0"/>
              </a:rPr>
              <a:t>Contact Scott: </a:t>
            </a:r>
            <a:r>
              <a:rPr lang="en-US" sz="3000" dirty="0">
                <a:solidFill>
                  <a:schemeClr val="bg2">
                    <a:lumMod val="50000"/>
                  </a:schemeClr>
                </a:solidFill>
                <a:latin typeface="Source Sans Pro" panose="020B0503030403020204" pitchFamily="34" charset="0"/>
                <a:ea typeface="Source Sans Pro" panose="020B0503030403020204" pitchFamily="34" charset="0"/>
                <a:hlinkClick r:id="rId4"/>
              </a:rPr>
              <a:t>scotted@stanford.edu</a:t>
            </a:r>
            <a:endParaRPr lang="en-US" sz="3000" dirty="0">
              <a:solidFill>
                <a:schemeClr val="bg2">
                  <a:lumMod val="50000"/>
                </a:schemeClr>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1963592159"/>
      </p:ext>
    </p:extLst>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7F547-0AFA-EE10-EE20-4B3EB8CA5F8E}"/>
              </a:ext>
            </a:extLst>
          </p:cNvPr>
          <p:cNvSpPr>
            <a:spLocks noGrp="1"/>
          </p:cNvSpPr>
          <p:nvPr>
            <p:ph type="title"/>
          </p:nvPr>
        </p:nvSpPr>
        <p:spPr/>
        <p:txBody>
          <a:bodyPr/>
          <a:lstStyle/>
          <a:p>
            <a:r>
              <a:rPr lang="en-US" dirty="0"/>
              <a:t>Links and Resources</a:t>
            </a:r>
          </a:p>
        </p:txBody>
      </p:sp>
      <p:sp>
        <p:nvSpPr>
          <p:cNvPr id="4" name="Text Placeholder 3">
            <a:extLst>
              <a:ext uri="{FF2B5EF4-FFF2-40B4-BE49-F238E27FC236}">
                <a16:creationId xmlns:a16="http://schemas.microsoft.com/office/drawing/2014/main" id="{83609614-76B9-99CD-E12D-2A1C594589DB}"/>
              </a:ext>
            </a:extLst>
          </p:cNvPr>
          <p:cNvSpPr txBox="1">
            <a:spLocks noGrp="1"/>
          </p:cNvSpPr>
          <p:nvPr>
            <p:ph type="body" idx="1"/>
          </p:nvPr>
        </p:nvSpPr>
        <p:spPr>
          <a:xfrm>
            <a:off x="406400" y="1302842"/>
            <a:ext cx="11379200" cy="7028037"/>
          </a:xfrm>
          <a:prstGeom prst="rect">
            <a:avLst/>
          </a:prstGeom>
          <a:noFill/>
        </p:spPr>
        <p:txBody>
          <a:bodyPr wrap="square">
            <a:spAutoFit/>
          </a:bodyPr>
          <a:lstStyle/>
          <a:p>
            <a:pPr marL="0" indent="0">
              <a:spcBef>
                <a:spcPts val="1067"/>
              </a:spcBef>
              <a:buSzPts val="1815"/>
              <a:buNone/>
            </a:pPr>
            <a:r>
              <a:rPr lang="en-US" sz="2000" b="1" dirty="0">
                <a:solidFill>
                  <a:schemeClr val="tx1"/>
                </a:solidFill>
                <a:latin typeface="Source Sans Pro" panose="020B0503030403020204" pitchFamily="34" charset="0"/>
                <a:ea typeface="Source Sans Pro" panose="020B0503030403020204" pitchFamily="34" charset="0"/>
              </a:rPr>
              <a:t>Online Resources</a:t>
            </a:r>
          </a:p>
          <a:p>
            <a:pPr marL="342900" indent="-342900">
              <a:spcBef>
                <a:spcPts val="1067"/>
              </a:spcBef>
              <a:buSzPts val="1815"/>
            </a:pPr>
            <a:r>
              <a:rPr lang="en-US" sz="2000" u="sng" dirty="0">
                <a:solidFill>
                  <a:schemeClr val="hlink"/>
                </a:solidFill>
                <a:latin typeface="Source Sans Pro" panose="020B0503030403020204" pitchFamily="34" charset="0"/>
                <a:ea typeface="Source Sans Pro" panose="020B0503030403020204" pitchFamily="34" charset="0"/>
              </a:rPr>
              <a:t>NIH’s Data Sharing Page</a:t>
            </a:r>
          </a:p>
          <a:p>
            <a:pPr marL="342900" indent="-342900">
              <a:spcBef>
                <a:spcPts val="1067"/>
              </a:spcBef>
              <a:buSzPts val="1815"/>
            </a:pPr>
            <a:r>
              <a:rPr lang="en-US" sz="2000" u="sng" dirty="0">
                <a:solidFill>
                  <a:schemeClr val="hlink"/>
                </a:solidFill>
                <a:latin typeface="Source Sans Pro" panose="020B0503030403020204" pitchFamily="34" charset="0"/>
                <a:ea typeface="Source Sans Pro" panose="020B0503030403020204" pitchFamily="34" charset="0"/>
                <a:hlinkClick r:id="rId2"/>
              </a:rPr>
              <a:t>FORMS-H: Instructions, Forms, and a Handy Checklist</a:t>
            </a:r>
            <a:endParaRPr lang="en-US" sz="2000" u="sng" dirty="0">
              <a:solidFill>
                <a:schemeClr val="hlink"/>
              </a:solidFill>
              <a:latin typeface="Source Sans Pro" panose="020B0503030403020204" pitchFamily="34" charset="0"/>
              <a:ea typeface="Source Sans Pro" panose="020B0503030403020204" pitchFamily="34" charset="0"/>
            </a:endParaRPr>
          </a:p>
          <a:p>
            <a:pPr marL="342900" indent="-342900">
              <a:spcBef>
                <a:spcPts val="1067"/>
              </a:spcBef>
              <a:buSzPts val="1815"/>
            </a:pPr>
            <a:r>
              <a:rPr lang="en-US" sz="2000" i="0" dirty="0">
                <a:solidFill>
                  <a:srgbClr val="666666"/>
                </a:solidFill>
                <a:effectLst/>
                <a:latin typeface="Source Sans Pro" panose="020B0503030403020204" pitchFamily="34" charset="0"/>
                <a:ea typeface="Source Sans Pro" panose="020B0503030403020204" pitchFamily="34" charset="0"/>
                <a:hlinkClick r:id="rId3"/>
              </a:rPr>
              <a:t>Responding to the NIH Data Management &amp; Sharing Policy</a:t>
            </a:r>
            <a:r>
              <a:rPr lang="en-US" sz="2000" i="0" dirty="0">
                <a:solidFill>
                  <a:srgbClr val="666666"/>
                </a:solidFill>
                <a:effectLst/>
                <a:latin typeface="Source Sans Pro" panose="020B0503030403020204" pitchFamily="34" charset="0"/>
                <a:ea typeface="Source Sans Pro" panose="020B0503030403020204" pitchFamily="34" charset="0"/>
              </a:rPr>
              <a:t> (Library Guide)</a:t>
            </a:r>
          </a:p>
          <a:p>
            <a:pPr marL="342900" indent="-342900">
              <a:spcBef>
                <a:spcPts val="1067"/>
              </a:spcBef>
              <a:buSzPts val="1815"/>
            </a:pPr>
            <a:r>
              <a:rPr lang="en-US" sz="2000" i="0" dirty="0">
                <a:solidFill>
                  <a:srgbClr val="666666"/>
                </a:solidFill>
                <a:effectLst/>
                <a:latin typeface="Source Sans Pro" panose="020B0503030403020204" pitchFamily="34" charset="0"/>
                <a:ea typeface="Source Sans Pro" panose="020B0503030403020204" pitchFamily="34" charset="0"/>
                <a:hlinkClick r:id="rId4"/>
              </a:rPr>
              <a:t>NIH Data Management and Sharing FAQs</a:t>
            </a:r>
            <a:r>
              <a:rPr lang="en-US" sz="2000" i="0" dirty="0">
                <a:solidFill>
                  <a:srgbClr val="666666"/>
                </a:solidFill>
                <a:effectLst/>
                <a:latin typeface="Source Sans Pro" panose="020B0503030403020204" pitchFamily="34" charset="0"/>
                <a:ea typeface="Source Sans Pro" panose="020B0503030403020204" pitchFamily="34" charset="0"/>
              </a:rPr>
              <a:t> (VPDOR)</a:t>
            </a:r>
          </a:p>
          <a:p>
            <a:pPr marL="0" indent="0">
              <a:spcBef>
                <a:spcPts val="1067"/>
              </a:spcBef>
              <a:buSzPts val="1815"/>
              <a:buNone/>
            </a:pPr>
            <a:endParaRPr lang="en-US" sz="100" dirty="0">
              <a:solidFill>
                <a:srgbClr val="666666"/>
              </a:solidFill>
              <a:latin typeface="Source Sans Pro" panose="020B0503030403020204" pitchFamily="34" charset="0"/>
              <a:ea typeface="Source Sans Pro" panose="020B0503030403020204" pitchFamily="34" charset="0"/>
            </a:endParaRPr>
          </a:p>
          <a:p>
            <a:pPr marL="0" indent="0">
              <a:spcBef>
                <a:spcPts val="1067"/>
              </a:spcBef>
              <a:buSzPts val="1815"/>
              <a:buNone/>
            </a:pPr>
            <a:r>
              <a:rPr lang="en-US" sz="2000" dirty="0">
                <a:solidFill>
                  <a:srgbClr val="666666"/>
                </a:solidFill>
                <a:latin typeface="Source Sans Pro" panose="020B0503030403020204" pitchFamily="34" charset="0"/>
                <a:ea typeface="Source Sans Pro" panose="020B0503030403020204" pitchFamily="34" charset="0"/>
                <a:hlinkClick r:id="rId5"/>
              </a:rPr>
              <a:t>SPORR Colloquium and Help-a-thon</a:t>
            </a:r>
            <a:r>
              <a:rPr lang="en-US" sz="2000" dirty="0">
                <a:solidFill>
                  <a:srgbClr val="666666"/>
                </a:solidFill>
                <a:latin typeface="Source Sans Pro" panose="020B0503030403020204" pitchFamily="34" charset="0"/>
                <a:ea typeface="Source Sans Pro" panose="020B0503030403020204" pitchFamily="34" charset="0"/>
              </a:rPr>
              <a:t> (January 23rd)</a:t>
            </a:r>
          </a:p>
          <a:p>
            <a:pPr marL="0" indent="0">
              <a:spcBef>
                <a:spcPts val="1067"/>
              </a:spcBef>
              <a:buSzPts val="1815"/>
              <a:buNone/>
            </a:pPr>
            <a:endParaRPr lang="en-US" sz="100" i="0" dirty="0">
              <a:solidFill>
                <a:srgbClr val="666666"/>
              </a:solidFill>
              <a:effectLst/>
              <a:latin typeface="Source Sans Pro" panose="020B0503030403020204" pitchFamily="34" charset="0"/>
              <a:ea typeface="Source Sans Pro" panose="020B0503030403020204" pitchFamily="34" charset="0"/>
            </a:endParaRPr>
          </a:p>
          <a:p>
            <a:pPr marL="0" indent="0">
              <a:spcBef>
                <a:spcPts val="1067"/>
              </a:spcBef>
              <a:buSzPts val="1815"/>
              <a:buNone/>
            </a:pPr>
            <a:r>
              <a:rPr lang="en-US" sz="2000" dirty="0">
                <a:solidFill>
                  <a:srgbClr val="666666"/>
                </a:solidFill>
                <a:latin typeface="Source Sans Pro" panose="020B0503030403020204" pitchFamily="34" charset="0"/>
                <a:ea typeface="Source Sans Pro" panose="020B0503030403020204" pitchFamily="34" charset="0"/>
                <a:hlinkClick r:id="rId6"/>
              </a:rPr>
              <a:t>Stanford DMP Service</a:t>
            </a:r>
            <a:endParaRPr lang="en-US" sz="2000" dirty="0">
              <a:solidFill>
                <a:srgbClr val="666666"/>
              </a:solidFill>
              <a:latin typeface="Source Sans Pro" panose="020B0503030403020204" pitchFamily="34" charset="0"/>
              <a:ea typeface="Source Sans Pro" panose="020B0503030403020204" pitchFamily="34" charset="0"/>
            </a:endParaRPr>
          </a:p>
          <a:p>
            <a:pPr marL="0" indent="0">
              <a:spcBef>
                <a:spcPts val="1067"/>
              </a:spcBef>
              <a:buSzPts val="1815"/>
              <a:buNone/>
            </a:pPr>
            <a:endParaRPr lang="en-US" sz="100" i="0" dirty="0">
              <a:solidFill>
                <a:srgbClr val="666666"/>
              </a:solidFill>
              <a:effectLst/>
              <a:latin typeface="Source Sans Pro" panose="020B0503030403020204" pitchFamily="34" charset="0"/>
              <a:ea typeface="Source Sans Pro" panose="020B0503030403020204" pitchFamily="34" charset="0"/>
            </a:endParaRPr>
          </a:p>
          <a:p>
            <a:pPr marL="0" indent="0">
              <a:spcBef>
                <a:spcPts val="1067"/>
              </a:spcBef>
              <a:buSzPts val="1815"/>
              <a:buNone/>
            </a:pPr>
            <a:r>
              <a:rPr lang="en-US" sz="2000" b="1" i="0" dirty="0">
                <a:solidFill>
                  <a:schemeClr val="tx1"/>
                </a:solidFill>
                <a:effectLst/>
                <a:latin typeface="Source Sans Pro" panose="020B0503030403020204" pitchFamily="34" charset="0"/>
                <a:ea typeface="Source Sans Pro" panose="020B0503030403020204" pitchFamily="34" charset="0"/>
              </a:rPr>
              <a:t>Workshops and Discussion</a:t>
            </a:r>
          </a:p>
          <a:p>
            <a:pPr marL="342900" indent="-342900">
              <a:spcBef>
                <a:spcPts val="1067"/>
              </a:spcBef>
              <a:buSzPts val="1815"/>
            </a:pPr>
            <a:r>
              <a:rPr lang="en-US" sz="2000" dirty="0">
                <a:solidFill>
                  <a:srgbClr val="666666"/>
                </a:solidFill>
                <a:latin typeface="Source Sans Pro" panose="020B0503030403020204" pitchFamily="34" charset="0"/>
                <a:ea typeface="Source Sans Pro" panose="020B0503030403020204" pitchFamily="34" charset="0"/>
                <a:hlinkClick r:id="rId7"/>
              </a:rPr>
              <a:t>Bay Area Open Science Group – New Federal Open Science Policies</a:t>
            </a:r>
            <a:r>
              <a:rPr lang="en-US" sz="2000" dirty="0">
                <a:solidFill>
                  <a:srgbClr val="666666"/>
                </a:solidFill>
                <a:latin typeface="Source Sans Pro" panose="020B0503030403020204" pitchFamily="34" charset="0"/>
                <a:ea typeface="Source Sans Pro" panose="020B0503030403020204" pitchFamily="34" charset="0"/>
              </a:rPr>
              <a:t> (11/29)</a:t>
            </a:r>
          </a:p>
          <a:p>
            <a:pPr marL="342900" indent="-342900">
              <a:spcBef>
                <a:spcPts val="1067"/>
              </a:spcBef>
              <a:buSzPts val="1815"/>
            </a:pPr>
            <a:r>
              <a:rPr lang="en-US" sz="2000" dirty="0">
                <a:solidFill>
                  <a:srgbClr val="666666"/>
                </a:solidFill>
                <a:latin typeface="Source Sans Pro" panose="020B0503030403020204" pitchFamily="34" charset="0"/>
                <a:ea typeface="Source Sans Pro" panose="020B0503030403020204" pitchFamily="34" charset="0"/>
                <a:hlinkClick r:id="rId8"/>
              </a:rPr>
              <a:t>Understanding NIH Data Management and Sharing Requirements</a:t>
            </a:r>
            <a:r>
              <a:rPr lang="en-US" sz="2000" dirty="0">
                <a:solidFill>
                  <a:srgbClr val="666666"/>
                </a:solidFill>
                <a:latin typeface="Source Sans Pro" panose="020B0503030403020204" pitchFamily="34" charset="0"/>
                <a:ea typeface="Source Sans Pro" panose="020B0503030403020204" pitchFamily="34" charset="0"/>
              </a:rPr>
              <a:t> (12/6)</a:t>
            </a:r>
          </a:p>
          <a:p>
            <a:pPr marL="342900" indent="-342900">
              <a:spcBef>
                <a:spcPts val="1067"/>
              </a:spcBef>
              <a:buSzPts val="1815"/>
            </a:pPr>
            <a:endParaRPr lang="en-US" sz="2000" i="0" dirty="0">
              <a:solidFill>
                <a:srgbClr val="666666"/>
              </a:solidFill>
              <a:effectLst/>
              <a:latin typeface="Source Sans Pro" panose="020B0503030403020204" pitchFamily="34" charset="0"/>
              <a:ea typeface="Source Sans Pro" panose="020B0503030403020204" pitchFamily="34" charset="0"/>
            </a:endParaRPr>
          </a:p>
          <a:p>
            <a:pPr marL="118531" indent="0" algn="l">
              <a:buNone/>
            </a:pPr>
            <a:br>
              <a:rPr lang="en-US" sz="2000" i="0" u="none" strike="noStrike" dirty="0">
                <a:solidFill>
                  <a:srgbClr val="FFFFFF"/>
                </a:solidFill>
                <a:effectLst/>
                <a:latin typeface="Source Sans Pro" panose="020B0503030403020204" pitchFamily="34" charset="0"/>
                <a:ea typeface="Source Sans Pro" panose="020B0503030403020204" pitchFamily="34" charset="0"/>
                <a:hlinkClick r:id="rId9"/>
              </a:rPr>
            </a:br>
            <a:endParaRPr lang="en-US" sz="2000" i="0" dirty="0">
              <a:solidFill>
                <a:srgbClr val="333333"/>
              </a:solidFill>
              <a:effectLst/>
              <a:latin typeface="Source Sans Pro" panose="020B0503030403020204" pitchFamily="34" charset="0"/>
              <a:ea typeface="Source Sans Pro" panose="020B0503030403020204" pitchFamily="34" charset="0"/>
            </a:endParaRPr>
          </a:p>
          <a:p>
            <a:pPr marL="0" indent="0">
              <a:spcBef>
                <a:spcPts val="1067"/>
              </a:spcBef>
              <a:buSzPts val="1815"/>
              <a:buNone/>
            </a:pPr>
            <a:endParaRPr lang="en-US" sz="2000" u="sng" dirty="0">
              <a:solidFill>
                <a:schemeClr val="hlink"/>
              </a:solidFill>
              <a:latin typeface="Source Sans Pro" panose="020B0503030403020204" pitchFamily="34" charset="0"/>
              <a:ea typeface="Source Sans Pro" panose="020B0503030403020204" pitchFamily="34" charset="0"/>
            </a:endParaRPr>
          </a:p>
          <a:p>
            <a:pPr marL="0" indent="0">
              <a:spcBef>
                <a:spcPts val="1067"/>
              </a:spcBef>
              <a:buSzPts val="1815"/>
              <a:buNone/>
            </a:pPr>
            <a:endParaRPr lang="en-US" sz="2000" u="sng" dirty="0">
              <a:solidFill>
                <a:schemeClr val="hlink"/>
              </a:solidFill>
              <a:latin typeface="Source Sans Pro" panose="020B0503030403020204" pitchFamily="34" charset="0"/>
              <a:ea typeface="Source Sans Pro" panose="020B0503030403020204" pitchFamily="34" charset="0"/>
            </a:endParaRPr>
          </a:p>
          <a:p>
            <a:pPr marL="0" indent="0">
              <a:spcBef>
                <a:spcPts val="1067"/>
              </a:spcBef>
              <a:buSzPts val="1815"/>
              <a:buNone/>
            </a:pPr>
            <a:endParaRPr lang="en-US" sz="2000" u="sng" dirty="0">
              <a:solidFill>
                <a:schemeClr val="hlink"/>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2092485066"/>
      </p:ext>
    </p:extLst>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3B223-9471-0D75-D210-777A44EF7555}"/>
              </a:ext>
            </a:extLst>
          </p:cNvPr>
          <p:cNvSpPr>
            <a:spLocks noGrp="1"/>
          </p:cNvSpPr>
          <p:nvPr>
            <p:ph type="title"/>
          </p:nvPr>
        </p:nvSpPr>
        <p:spPr/>
        <p:txBody>
          <a:bodyPr/>
          <a:lstStyle/>
          <a:p>
            <a:r>
              <a:rPr lang="en-US" dirty="0"/>
              <a:t>Today’s Agenda</a:t>
            </a:r>
          </a:p>
        </p:txBody>
      </p:sp>
      <p:sp>
        <p:nvSpPr>
          <p:cNvPr id="3" name="Text Placeholder 2">
            <a:extLst>
              <a:ext uri="{FF2B5EF4-FFF2-40B4-BE49-F238E27FC236}">
                <a16:creationId xmlns:a16="http://schemas.microsoft.com/office/drawing/2014/main" id="{402FE822-6BF5-8D7F-7C38-D32D5F364237}"/>
              </a:ext>
            </a:extLst>
          </p:cNvPr>
          <p:cNvSpPr>
            <a:spLocks noGrp="1"/>
          </p:cNvSpPr>
          <p:nvPr>
            <p:ph type="body" sz="quarter" idx="10"/>
          </p:nvPr>
        </p:nvSpPr>
        <p:spPr/>
        <p:txBody>
          <a:bodyPr>
            <a:normAutofit/>
          </a:bodyPr>
          <a:lstStyle/>
          <a:p>
            <a:pPr marL="0" indent="0">
              <a:buNone/>
            </a:pPr>
            <a:r>
              <a:rPr lang="en-US" dirty="0"/>
              <a:t>The NIH DMS Policy</a:t>
            </a:r>
          </a:p>
          <a:p>
            <a:pPr marL="514350" indent="-514350">
              <a:buFont typeface="+mj-lt"/>
              <a:buAutoNum type="arabicPeriod"/>
            </a:pPr>
            <a:r>
              <a:rPr lang="en-US" dirty="0"/>
              <a:t>Policy Basics</a:t>
            </a:r>
          </a:p>
          <a:p>
            <a:pPr marL="514350" indent="-514350">
              <a:buFont typeface="+mj-lt"/>
              <a:buAutoNum type="arabicPeriod"/>
            </a:pPr>
            <a:r>
              <a:rPr lang="en-US" dirty="0"/>
              <a:t>Data Management and Sharing Services</a:t>
            </a:r>
          </a:p>
          <a:p>
            <a:pPr marL="514350" indent="-514350">
              <a:buFont typeface="+mj-lt"/>
              <a:buAutoNum type="arabicPeriod"/>
            </a:pPr>
            <a:r>
              <a:rPr lang="en-US" dirty="0"/>
              <a:t>Preparing for the Policy</a:t>
            </a:r>
          </a:p>
          <a:p>
            <a:pPr marL="514350" indent="-514350">
              <a:buFont typeface="+mj-lt"/>
              <a:buAutoNum type="arabicPeriod"/>
            </a:pPr>
            <a:r>
              <a:rPr lang="en-US" dirty="0"/>
              <a:t>Q&amp;A</a:t>
            </a:r>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876121269"/>
      </p:ext>
    </p:extLst>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33"/>
          <p:cNvSpPr txBox="1">
            <a:spLocks noGrp="1"/>
          </p:cNvSpPr>
          <p:nvPr>
            <p:ph type="title"/>
          </p:nvPr>
        </p:nvSpPr>
        <p:spPr>
          <a:xfrm>
            <a:off x="406400" y="406197"/>
            <a:ext cx="8534400" cy="714052"/>
          </a:xfrm>
          <a:prstGeom prst="rect">
            <a:avLst/>
          </a:prstGeom>
          <a:noFill/>
          <a:ln>
            <a:noFill/>
          </a:ln>
        </p:spPr>
        <p:txBody>
          <a:bodyPr spcFirstLastPara="1" vert="horz" wrap="square" lIns="121900" tIns="60933" rIns="121900" bIns="60933" rtlCol="0" anchor="b" anchorCtr="0">
            <a:spAutoFit/>
          </a:bodyPr>
          <a:lstStyle/>
          <a:p>
            <a:r>
              <a:rPr lang="en" dirty="0"/>
              <a:t>The 10,000 foot view</a:t>
            </a:r>
            <a:endParaRPr dirty="0"/>
          </a:p>
        </p:txBody>
      </p:sp>
      <p:sp>
        <p:nvSpPr>
          <p:cNvPr id="3" name="Text Placeholder 2">
            <a:extLst>
              <a:ext uri="{FF2B5EF4-FFF2-40B4-BE49-F238E27FC236}">
                <a16:creationId xmlns:a16="http://schemas.microsoft.com/office/drawing/2014/main" id="{DB555F22-380A-8CFF-577E-68F6EFC5D15F}"/>
              </a:ext>
            </a:extLst>
          </p:cNvPr>
          <p:cNvSpPr>
            <a:spLocks noGrp="1"/>
          </p:cNvSpPr>
          <p:nvPr>
            <p:ph type="body" idx="1"/>
          </p:nvPr>
        </p:nvSpPr>
        <p:spPr>
          <a:xfrm>
            <a:off x="406400" y="1349224"/>
            <a:ext cx="11379200" cy="5329871"/>
          </a:xfrm>
        </p:spPr>
        <p:txBody>
          <a:bodyPr>
            <a:normAutofit lnSpcReduction="10000"/>
          </a:bodyPr>
          <a:lstStyle/>
          <a:p>
            <a:pPr marL="118531" indent="0">
              <a:buNone/>
            </a:pPr>
            <a:r>
              <a:rPr lang="en-US" sz="2200" dirty="0"/>
              <a:t>Proposals received by NIH after January 25</a:t>
            </a:r>
            <a:r>
              <a:rPr lang="en-US" sz="2200" baseline="30000" dirty="0"/>
              <a:t>th</a:t>
            </a:r>
            <a:r>
              <a:rPr lang="en-US" sz="2200" dirty="0"/>
              <a:t>, 2023 will require:</a:t>
            </a:r>
          </a:p>
          <a:p>
            <a:pPr marL="632881" indent="-514350">
              <a:buFont typeface="+mj-lt"/>
              <a:buAutoNum type="arabicPeriod"/>
            </a:pPr>
            <a:r>
              <a:rPr lang="en-US" sz="2200" b="1" dirty="0"/>
              <a:t>Submission of a Data Management and Sharing Plan (DMSP) </a:t>
            </a:r>
            <a:r>
              <a:rPr lang="en-US" sz="2200" dirty="0"/>
              <a:t>outlining how scientific data and any accompanying metadata will be managed and shared while taking into account any potential restrictions or limitations.</a:t>
            </a:r>
          </a:p>
          <a:p>
            <a:pPr marL="632881" indent="-514350">
              <a:buFont typeface="+mj-lt"/>
              <a:buAutoNum type="arabicPeriod"/>
            </a:pPr>
            <a:r>
              <a:rPr lang="en-US" sz="2200" b="1" dirty="0"/>
              <a:t>Compliance with the awardee’s plan as approved by the NIH ICO</a:t>
            </a:r>
            <a:r>
              <a:rPr lang="en-US" sz="2200" dirty="0"/>
              <a:t>. The contents of the DMSP will be incorporated into the Terms and Conditions of the award. Compliance will be monitored as part of the RPPR process.</a:t>
            </a:r>
          </a:p>
          <a:p>
            <a:pPr marL="0" indent="0">
              <a:spcBef>
                <a:spcPts val="1067"/>
              </a:spcBef>
              <a:buSzPts val="1815"/>
              <a:buNone/>
            </a:pPr>
            <a:endParaRPr lang="en-US" sz="2400" b="1" u="sng" dirty="0">
              <a:solidFill>
                <a:schemeClr val="hlink"/>
              </a:solidFill>
              <a:hlinkClick r:id="rId3"/>
            </a:endParaRPr>
          </a:p>
          <a:p>
            <a:pPr marL="0" indent="0">
              <a:spcBef>
                <a:spcPts val="1067"/>
              </a:spcBef>
              <a:buSzPts val="1815"/>
              <a:buNone/>
            </a:pPr>
            <a:r>
              <a:rPr lang="en-US" sz="2400" b="1" u="sng" dirty="0">
                <a:solidFill>
                  <a:schemeClr val="hlink"/>
                </a:solidFill>
                <a:hlinkClick r:id="rId3"/>
              </a:rPr>
              <a:t>Read the full NIH DMS Policy</a:t>
            </a:r>
            <a:r>
              <a:rPr lang="en-US" sz="2400" b="1" u="sng" dirty="0">
                <a:solidFill>
                  <a:schemeClr val="hlink"/>
                </a:solidFill>
              </a:rPr>
              <a:t> </a:t>
            </a:r>
          </a:p>
          <a:p>
            <a:pPr marL="311143" indent="-311143">
              <a:spcBef>
                <a:spcPts val="1067"/>
              </a:spcBef>
              <a:buSzPts val="1815"/>
            </a:pPr>
            <a:r>
              <a:rPr lang="en-US" sz="2000" dirty="0">
                <a:latin typeface="Source Sans Pro" panose="020B0503030403020204" pitchFamily="34" charset="0"/>
                <a:ea typeface="Source Sans Pro" panose="020B0503030403020204" pitchFamily="34" charset="0"/>
                <a:hlinkClick r:id="rId4"/>
              </a:rPr>
              <a:t>Elements of an NIH Data Management and Sharing Plan</a:t>
            </a:r>
            <a:endParaRPr lang="en-US" sz="2000" dirty="0">
              <a:latin typeface="Source Sans Pro" panose="020B0503030403020204" pitchFamily="34" charset="0"/>
              <a:ea typeface="Source Sans Pro" panose="020B0503030403020204" pitchFamily="34" charset="0"/>
            </a:endParaRPr>
          </a:p>
          <a:p>
            <a:pPr marL="311143" indent="-311143">
              <a:spcBef>
                <a:spcPts val="1067"/>
              </a:spcBef>
              <a:buSzPts val="1815"/>
            </a:pPr>
            <a:r>
              <a:rPr lang="en-US" sz="2000" dirty="0">
                <a:latin typeface="Source Sans Pro" panose="020B0503030403020204" pitchFamily="34" charset="0"/>
                <a:ea typeface="Source Sans Pro" panose="020B0503030403020204" pitchFamily="34" charset="0"/>
                <a:hlinkClick r:id="rId5"/>
              </a:rPr>
              <a:t>Allowable Costs for Data Management and Sharing</a:t>
            </a:r>
            <a:endParaRPr lang="en-US" sz="2000" dirty="0">
              <a:latin typeface="Source Sans Pro" panose="020B0503030403020204" pitchFamily="34" charset="0"/>
              <a:ea typeface="Source Sans Pro" panose="020B0503030403020204" pitchFamily="34" charset="0"/>
            </a:endParaRPr>
          </a:p>
          <a:p>
            <a:pPr marL="311143" indent="-311143">
              <a:spcBef>
                <a:spcPts val="1067"/>
              </a:spcBef>
              <a:buSzPts val="1815"/>
            </a:pPr>
            <a:r>
              <a:rPr lang="en-US" sz="2000" dirty="0">
                <a:latin typeface="Source Sans Pro" panose="020B0503030403020204" pitchFamily="34" charset="0"/>
                <a:ea typeface="Source Sans Pro" panose="020B0503030403020204" pitchFamily="34" charset="0"/>
                <a:hlinkClick r:id="rId6"/>
              </a:rPr>
              <a:t>Selecting a Repository for Data Resulting from NIH-Supported Research</a:t>
            </a:r>
            <a:endParaRPr lang="en-US" sz="2000" dirty="0">
              <a:latin typeface="Source Sans Pro" panose="020B0503030403020204" pitchFamily="34" charset="0"/>
              <a:ea typeface="Source Sans Pro" panose="020B0503030403020204" pitchFamily="34" charset="0"/>
            </a:endParaRPr>
          </a:p>
          <a:p>
            <a:pPr marL="311143" indent="-311143">
              <a:spcBef>
                <a:spcPts val="1067"/>
              </a:spcBef>
              <a:buSzPts val="1815"/>
            </a:pPr>
            <a:r>
              <a:rPr lang="en-US" sz="2000" b="0" i="0" dirty="0">
                <a:solidFill>
                  <a:srgbClr val="333333"/>
                </a:solidFill>
                <a:effectLst/>
                <a:latin typeface="Source Sans Pro" panose="020B0503030403020204" pitchFamily="34" charset="0"/>
                <a:ea typeface="Source Sans Pro" panose="020B0503030403020204" pitchFamily="34" charset="0"/>
                <a:hlinkClick r:id="rId7"/>
              </a:rPr>
              <a:t>Protecting Privacy When Sharing Human Research Participant Data</a:t>
            </a:r>
            <a:endParaRPr lang="en-US" sz="2000" dirty="0">
              <a:latin typeface="Source Sans Pro" panose="020B0503030403020204" pitchFamily="34" charset="0"/>
              <a:ea typeface="Source Sans Pro" panose="020B0503030403020204" pitchFamily="34" charset="0"/>
            </a:endParaRPr>
          </a:p>
          <a:p>
            <a:pPr marL="311143" indent="-311143">
              <a:spcBef>
                <a:spcPts val="1067"/>
              </a:spcBef>
              <a:buSzPts val="1815"/>
            </a:pPr>
            <a:r>
              <a:rPr lang="en-US" sz="2000" dirty="0">
                <a:latin typeface="Source Sans Pro" panose="020B0503030403020204" pitchFamily="34" charset="0"/>
                <a:ea typeface="Source Sans Pro" panose="020B0503030403020204" pitchFamily="34" charset="0"/>
                <a:hlinkClick r:id="rId8"/>
              </a:rPr>
              <a:t>Implementation Details</a:t>
            </a:r>
            <a:endParaRPr lang="en-US" sz="2000" dirty="0">
              <a:latin typeface="Source Sans Pro" panose="020B0503030403020204" pitchFamily="34" charset="0"/>
              <a:ea typeface="Source Sans Pro" panose="020B0503030403020204" pitchFamily="34" charset="0"/>
            </a:endParaRPr>
          </a:p>
          <a:p>
            <a:endParaRPr lang="en-US" sz="2200" dirty="0"/>
          </a:p>
        </p:txBody>
      </p:sp>
    </p:spTree>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5F754-29DA-8B52-A026-01B324067770}"/>
              </a:ext>
            </a:extLst>
          </p:cNvPr>
          <p:cNvSpPr>
            <a:spLocks noGrp="1"/>
          </p:cNvSpPr>
          <p:nvPr>
            <p:ph type="title"/>
          </p:nvPr>
        </p:nvSpPr>
        <p:spPr/>
        <p:txBody>
          <a:bodyPr/>
          <a:lstStyle/>
          <a:p>
            <a:r>
              <a:rPr lang="en-US" dirty="0"/>
              <a:t>Defining our Terms</a:t>
            </a:r>
          </a:p>
        </p:txBody>
      </p:sp>
      <p:sp>
        <p:nvSpPr>
          <p:cNvPr id="3" name="Text Placeholder 2">
            <a:extLst>
              <a:ext uri="{FF2B5EF4-FFF2-40B4-BE49-F238E27FC236}">
                <a16:creationId xmlns:a16="http://schemas.microsoft.com/office/drawing/2014/main" id="{744A9522-E3DC-B8F8-BFFE-7160CD950C77}"/>
              </a:ext>
            </a:extLst>
          </p:cNvPr>
          <p:cNvSpPr>
            <a:spLocks noGrp="1"/>
          </p:cNvSpPr>
          <p:nvPr>
            <p:ph type="body" sz="quarter" idx="10"/>
          </p:nvPr>
        </p:nvSpPr>
        <p:spPr>
          <a:xfrm>
            <a:off x="406400" y="1362477"/>
            <a:ext cx="11401287" cy="5237106"/>
          </a:xfrm>
        </p:spPr>
        <p:txBody>
          <a:bodyPr>
            <a:noAutofit/>
          </a:bodyPr>
          <a:lstStyle/>
          <a:p>
            <a:pPr marL="0" indent="0">
              <a:buNone/>
            </a:pPr>
            <a:r>
              <a:rPr lang="en-US" sz="2400" b="1" dirty="0">
                <a:solidFill>
                  <a:schemeClr val="tx1"/>
                </a:solidFill>
                <a:latin typeface="Source Sans Pro" panose="020B0503030403020204" pitchFamily="34" charset="0"/>
                <a:ea typeface="Source Sans Pro" panose="020B0503030403020204" pitchFamily="34" charset="0"/>
              </a:rPr>
              <a:t>Data Management - </a:t>
            </a:r>
            <a:r>
              <a:rPr lang="en-US" sz="2400" b="0" i="0" dirty="0">
                <a:solidFill>
                  <a:schemeClr val="tx1"/>
                </a:solidFill>
                <a:effectLst/>
                <a:latin typeface="Source Sans Pro" panose="020B0503030403020204" pitchFamily="34" charset="0"/>
                <a:ea typeface="Source Sans Pro" panose="020B0503030403020204" pitchFamily="34" charset="0"/>
              </a:rPr>
              <a:t>The process of validating, organizing, protecting, maintaining, and processing scientific data to ensure the accessibility, reliability, and quality of the scientific data for its users.</a:t>
            </a:r>
          </a:p>
          <a:p>
            <a:endParaRPr lang="en-US" sz="2400" dirty="0">
              <a:solidFill>
                <a:schemeClr val="tx1"/>
              </a:solidFill>
              <a:latin typeface="Source Sans Pro" panose="020B0503030403020204" pitchFamily="34" charset="0"/>
              <a:ea typeface="Source Sans Pro" panose="020B0503030403020204" pitchFamily="34" charset="0"/>
            </a:endParaRPr>
          </a:p>
          <a:p>
            <a:pPr marL="0" indent="0">
              <a:buNone/>
            </a:pPr>
            <a:r>
              <a:rPr lang="en-US" sz="2400" b="1" dirty="0">
                <a:solidFill>
                  <a:schemeClr val="tx1"/>
                </a:solidFill>
                <a:latin typeface="Source Sans Pro" panose="020B0503030403020204" pitchFamily="34" charset="0"/>
                <a:ea typeface="Source Sans Pro" panose="020B0503030403020204" pitchFamily="34" charset="0"/>
              </a:rPr>
              <a:t>Data Sharing - </a:t>
            </a:r>
            <a:r>
              <a:rPr lang="en-US" sz="2400" b="0" i="0" dirty="0">
                <a:solidFill>
                  <a:schemeClr val="tx1"/>
                </a:solidFill>
                <a:effectLst/>
                <a:latin typeface="Source Sans Pro" panose="020B0503030403020204" pitchFamily="34" charset="0"/>
                <a:ea typeface="Source Sans Pro" panose="020B0503030403020204" pitchFamily="34" charset="0"/>
              </a:rPr>
              <a:t>The act of making scientific data available for use by others (e.g., the larger research community, institutions, the broader public), for example, via an established repository.</a:t>
            </a:r>
          </a:p>
          <a:p>
            <a:pPr marL="0" indent="0">
              <a:buNone/>
            </a:pPr>
            <a:endParaRPr lang="en-US" sz="2400" dirty="0">
              <a:solidFill>
                <a:schemeClr val="tx1"/>
              </a:solidFill>
              <a:latin typeface="Source Sans Pro" panose="020B0503030403020204" pitchFamily="34" charset="0"/>
              <a:ea typeface="Source Sans Pro" panose="020B0503030403020204" pitchFamily="34" charset="0"/>
            </a:endParaRPr>
          </a:p>
          <a:p>
            <a:pPr marL="0" indent="0">
              <a:buNone/>
            </a:pPr>
            <a:r>
              <a:rPr lang="en-US" sz="2400" b="0" i="0" dirty="0">
                <a:solidFill>
                  <a:schemeClr val="tx1"/>
                </a:solidFill>
                <a:effectLst/>
                <a:highlight>
                  <a:srgbClr val="FFFF00"/>
                </a:highlight>
                <a:latin typeface="Source Sans Pro" panose="020B0503030403020204" pitchFamily="34" charset="0"/>
                <a:ea typeface="Source Sans Pro" panose="020B0503030403020204" pitchFamily="34" charset="0"/>
              </a:rPr>
              <a:t>The DMS Policy is NOT a blanket “open data” policy</a:t>
            </a:r>
            <a:r>
              <a:rPr lang="en-US" sz="2400" dirty="0">
                <a:solidFill>
                  <a:schemeClr val="tx1"/>
                </a:solidFill>
                <a:latin typeface="Source Sans Pro" panose="020B0503030403020204" pitchFamily="34" charset="0"/>
                <a:ea typeface="Source Sans Pro" panose="020B0503030403020204" pitchFamily="34" charset="0"/>
              </a:rPr>
              <a:t>, but researchers will be asked to be specific about what restrictions on sharing pertain to their data and why.</a:t>
            </a:r>
            <a:endParaRPr lang="en-US" sz="2400" b="0" i="0" dirty="0">
              <a:solidFill>
                <a:schemeClr val="tx1"/>
              </a:solidFill>
              <a:effectLst/>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2507574765"/>
      </p:ext>
    </p:extLst>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DB2C3-06C1-ADB5-93C3-D386DB67920C}"/>
              </a:ext>
            </a:extLst>
          </p:cNvPr>
          <p:cNvSpPr>
            <a:spLocks noGrp="1"/>
          </p:cNvSpPr>
          <p:nvPr>
            <p:ph type="title"/>
          </p:nvPr>
        </p:nvSpPr>
        <p:spPr/>
        <p:txBody>
          <a:bodyPr/>
          <a:lstStyle/>
          <a:p>
            <a:r>
              <a:rPr lang="en-US" dirty="0"/>
              <a:t>Data Management</a:t>
            </a:r>
          </a:p>
        </p:txBody>
      </p:sp>
      <p:sp>
        <p:nvSpPr>
          <p:cNvPr id="3" name="Text Placeholder 2">
            <a:extLst>
              <a:ext uri="{FF2B5EF4-FFF2-40B4-BE49-F238E27FC236}">
                <a16:creationId xmlns:a16="http://schemas.microsoft.com/office/drawing/2014/main" id="{071B69F0-BEF3-D112-89C1-1B27A7F57917}"/>
              </a:ext>
            </a:extLst>
          </p:cNvPr>
          <p:cNvSpPr>
            <a:spLocks noGrp="1"/>
          </p:cNvSpPr>
          <p:nvPr>
            <p:ph type="body" sz="quarter" idx="10"/>
          </p:nvPr>
        </p:nvSpPr>
        <p:spPr>
          <a:xfrm>
            <a:off x="435112" y="1402234"/>
            <a:ext cx="11321775" cy="4871168"/>
          </a:xfrm>
        </p:spPr>
        <p:txBody>
          <a:bodyPr>
            <a:noAutofit/>
          </a:bodyPr>
          <a:lstStyle/>
          <a:p>
            <a:r>
              <a:rPr lang="en-US" sz="2400" b="0" i="0" dirty="0">
                <a:solidFill>
                  <a:srgbClr val="333333"/>
                </a:solidFill>
                <a:effectLst/>
                <a:latin typeface="Source Sans Pro" panose="020B0503030403020204" pitchFamily="34" charset="0"/>
                <a:ea typeface="Source Sans Pro" panose="020B0503030403020204" pitchFamily="34" charset="0"/>
              </a:rPr>
              <a:t>An essential first step in effective data management is </a:t>
            </a:r>
            <a:r>
              <a:rPr lang="en-US" sz="2400" b="0" i="1" dirty="0">
                <a:solidFill>
                  <a:srgbClr val="333333"/>
                </a:solidFill>
                <a:effectLst/>
                <a:latin typeface="Source Sans Pro" panose="020B0503030403020204" pitchFamily="34" charset="0"/>
                <a:ea typeface="Source Sans Pro" panose="020B0503030403020204" pitchFamily="34" charset="0"/>
              </a:rPr>
              <a:t>planning</a:t>
            </a:r>
            <a:r>
              <a:rPr lang="en-US" sz="2400" b="0" i="0" dirty="0">
                <a:solidFill>
                  <a:srgbClr val="333333"/>
                </a:solidFill>
                <a:effectLst/>
                <a:latin typeface="Source Sans Pro" panose="020B0503030403020204" pitchFamily="34" charset="0"/>
                <a:ea typeface="Source Sans Pro" panose="020B0503030403020204" pitchFamily="34" charset="0"/>
              </a:rPr>
              <a:t>.</a:t>
            </a:r>
          </a:p>
          <a:p>
            <a:endParaRPr lang="en-US" sz="500" dirty="0">
              <a:solidFill>
                <a:srgbClr val="333333"/>
              </a:solidFill>
              <a:latin typeface="Source Sans Pro" panose="020B0503030403020204" pitchFamily="34" charset="0"/>
              <a:ea typeface="Source Sans Pro" panose="020B0503030403020204" pitchFamily="34" charset="0"/>
            </a:endParaRPr>
          </a:p>
          <a:p>
            <a:r>
              <a:rPr lang="en-US" sz="2400" b="0" i="0" dirty="0">
                <a:solidFill>
                  <a:srgbClr val="333333"/>
                </a:solidFill>
                <a:effectLst/>
                <a:latin typeface="Source Sans Pro" panose="020B0503030403020204" pitchFamily="34" charset="0"/>
                <a:ea typeface="Source Sans Pro" panose="020B0503030403020204" pitchFamily="34" charset="0"/>
              </a:rPr>
              <a:t>Under the DMS Policy, NIH requires researchers to prospectively plan how they will manage and share their data. Then communicate their intended practices and strategies through the the completion of a data management and sharing plan (DMSP).</a:t>
            </a:r>
          </a:p>
          <a:p>
            <a:pPr lvl="1"/>
            <a:r>
              <a:rPr lang="en-US" dirty="0">
                <a:latin typeface="Source Sans Pro" panose="020B0503030403020204" pitchFamily="34" charset="0"/>
                <a:ea typeface="Source Sans Pro" panose="020B0503030403020204" pitchFamily="34" charset="0"/>
              </a:rPr>
              <a:t>DMSPs are short (2 pages or less) documents that outlines how data will be managed, preserved, and made available to others.</a:t>
            </a:r>
          </a:p>
          <a:p>
            <a:pPr lvl="1"/>
            <a:r>
              <a:rPr lang="en-US" dirty="0">
                <a:latin typeface="Source Sans Pro" panose="020B0503030403020204" pitchFamily="34" charset="0"/>
                <a:ea typeface="Source Sans Pro" panose="020B0503030403020204" pitchFamily="34" charset="0"/>
              </a:rPr>
              <a:t>DMSPs will be evaluated by NIH program staff to ensure that all required elements have been addressed. Peer reviewers will generally not see the DMSP and it will generally not be factored into the impact score.</a:t>
            </a:r>
          </a:p>
          <a:p>
            <a:pPr lvl="1"/>
            <a:r>
              <a:rPr lang="en-US" dirty="0">
                <a:highlight>
                  <a:srgbClr val="FFFF00"/>
                </a:highlight>
                <a:latin typeface="Source Sans Pro" panose="020B0503030403020204" pitchFamily="34" charset="0"/>
                <a:ea typeface="Source Sans Pro" panose="020B0503030403020204" pitchFamily="34" charset="0"/>
              </a:rPr>
              <a:t>Make sure to carefully read the funding opportunity announcements for more information about what should be included in the DMSP and how they will be evaluated.</a:t>
            </a:r>
          </a:p>
          <a:p>
            <a:pPr lvl="1"/>
            <a:endParaRPr lang="en-US" b="0" i="0" dirty="0">
              <a:solidFill>
                <a:srgbClr val="333333"/>
              </a:solidFill>
              <a:effectLst/>
              <a:latin typeface="Source Sans Pro" panose="020B0503030403020204" pitchFamily="34" charset="0"/>
              <a:ea typeface="Source Sans Pro" panose="020B0503030403020204" pitchFamily="34" charset="0"/>
            </a:endParaRPr>
          </a:p>
          <a:p>
            <a:pPr lvl="1"/>
            <a:endParaRPr lang="en-US"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2259024716"/>
      </p:ext>
    </p:extLst>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1B5A8-5F65-74A6-E011-BB569B3A87C6}"/>
              </a:ext>
            </a:extLst>
          </p:cNvPr>
          <p:cNvSpPr>
            <a:spLocks noGrp="1"/>
          </p:cNvSpPr>
          <p:nvPr>
            <p:ph type="title"/>
          </p:nvPr>
        </p:nvSpPr>
        <p:spPr/>
        <p:txBody>
          <a:bodyPr/>
          <a:lstStyle/>
          <a:p>
            <a:r>
              <a:rPr lang="en-US" dirty="0"/>
              <a:t>Writing a DMSP</a:t>
            </a:r>
          </a:p>
        </p:txBody>
      </p:sp>
      <p:sp>
        <p:nvSpPr>
          <p:cNvPr id="3" name="Text Placeholder 2">
            <a:extLst>
              <a:ext uri="{FF2B5EF4-FFF2-40B4-BE49-F238E27FC236}">
                <a16:creationId xmlns:a16="http://schemas.microsoft.com/office/drawing/2014/main" id="{71E86F8C-2631-633B-30C2-5912DB994A5B}"/>
              </a:ext>
            </a:extLst>
          </p:cNvPr>
          <p:cNvSpPr>
            <a:spLocks noGrp="1"/>
          </p:cNvSpPr>
          <p:nvPr>
            <p:ph type="body" sz="quarter" idx="10"/>
          </p:nvPr>
        </p:nvSpPr>
        <p:spPr>
          <a:xfrm>
            <a:off x="434899" y="1334265"/>
            <a:ext cx="5994400" cy="5085185"/>
          </a:xfrm>
        </p:spPr>
        <p:txBody>
          <a:bodyPr>
            <a:normAutofit lnSpcReduction="10000"/>
          </a:bodyPr>
          <a:lstStyle/>
          <a:p>
            <a:r>
              <a:rPr lang="en-US" sz="2400" dirty="0"/>
              <a:t>There are six required elements that must be covered in a DMSP</a:t>
            </a:r>
          </a:p>
          <a:p>
            <a:pPr lvl="1"/>
            <a:r>
              <a:rPr lang="en-US" dirty="0"/>
              <a:t>Data types</a:t>
            </a:r>
          </a:p>
          <a:p>
            <a:pPr lvl="1"/>
            <a:r>
              <a:rPr lang="en-US" dirty="0"/>
              <a:t>Related software and code</a:t>
            </a:r>
          </a:p>
          <a:p>
            <a:pPr lvl="1"/>
            <a:r>
              <a:rPr lang="en-US" dirty="0"/>
              <a:t>Standards</a:t>
            </a:r>
          </a:p>
          <a:p>
            <a:pPr lvl="1"/>
            <a:r>
              <a:rPr lang="en-US" dirty="0"/>
              <a:t>Data preservation</a:t>
            </a:r>
          </a:p>
          <a:p>
            <a:pPr lvl="1"/>
            <a:r>
              <a:rPr lang="en-US" dirty="0"/>
              <a:t>Use limitations</a:t>
            </a:r>
          </a:p>
          <a:p>
            <a:pPr lvl="1"/>
            <a:r>
              <a:rPr lang="en-US" dirty="0"/>
              <a:t>Roles and responsibilities</a:t>
            </a:r>
          </a:p>
          <a:p>
            <a:pPr lvl="1"/>
            <a:endParaRPr lang="en-US" sz="1000" dirty="0">
              <a:latin typeface="Source Sans Pro" panose="020B0503030403020204" pitchFamily="34" charset="0"/>
              <a:ea typeface="Source Sans Pro" panose="020B0503030403020204" pitchFamily="34" charset="0"/>
            </a:endParaRPr>
          </a:p>
          <a:p>
            <a:r>
              <a:rPr lang="en-US" sz="2400" dirty="0">
                <a:latin typeface="Source Sans Pro" panose="020B0503030403020204" pitchFamily="34" charset="0"/>
                <a:ea typeface="Source Sans Pro" panose="020B0503030403020204" pitchFamily="34" charset="0"/>
              </a:rPr>
              <a:t>NIH has provided a </a:t>
            </a:r>
            <a:r>
              <a:rPr lang="en-US" sz="2400" dirty="0">
                <a:latin typeface="Source Sans Pro" panose="020B0503030403020204" pitchFamily="34" charset="0"/>
                <a:ea typeface="Source Sans Pro" panose="020B0503030403020204" pitchFamily="34" charset="0"/>
                <a:hlinkClick r:id="rId2"/>
              </a:rPr>
              <a:t>formatting guide </a:t>
            </a:r>
            <a:r>
              <a:rPr lang="en-US" sz="2400" dirty="0">
                <a:latin typeface="Source Sans Pro" panose="020B0503030403020204" pitchFamily="34" charset="0"/>
                <a:ea typeface="Source Sans Pro" panose="020B0503030403020204" pitchFamily="34" charset="0"/>
              </a:rPr>
              <a:t>for DMSPs, but researchers are not required to follow it. </a:t>
            </a:r>
          </a:p>
          <a:p>
            <a:r>
              <a:rPr lang="en-US" sz="2400" dirty="0">
                <a:latin typeface="Source Sans Pro" panose="020B0503030403020204" pitchFamily="34" charset="0"/>
                <a:ea typeface="Source Sans Pro" panose="020B0503030403020204" pitchFamily="34" charset="0"/>
                <a:hlinkClick r:id="rId3"/>
              </a:rPr>
              <a:t>DMPTool</a:t>
            </a:r>
            <a:r>
              <a:rPr lang="en-US" sz="2400" dirty="0">
                <a:latin typeface="Source Sans Pro" panose="020B0503030403020204" pitchFamily="34" charset="0"/>
                <a:ea typeface="Source Sans Pro" panose="020B0503030403020204" pitchFamily="34" charset="0"/>
              </a:rPr>
              <a:t> can also be used to format effective plans</a:t>
            </a:r>
            <a:endParaRPr lang="en-US" dirty="0"/>
          </a:p>
          <a:p>
            <a:pPr marL="450838" lvl="1" indent="0">
              <a:buNone/>
            </a:pPr>
            <a:endParaRPr lang="en-US" dirty="0"/>
          </a:p>
          <a:p>
            <a:endParaRPr lang="en-US" sz="2400" dirty="0"/>
          </a:p>
        </p:txBody>
      </p:sp>
      <p:pic>
        <p:nvPicPr>
          <p:cNvPr id="4" name="Picture 3">
            <a:extLst>
              <a:ext uri="{FF2B5EF4-FFF2-40B4-BE49-F238E27FC236}">
                <a16:creationId xmlns:a16="http://schemas.microsoft.com/office/drawing/2014/main" id="{8BC82C0A-AE17-18BA-A7EA-CF7EAF1C69C1}"/>
              </a:ext>
            </a:extLst>
          </p:cNvPr>
          <p:cNvPicPr>
            <a:picLocks noChangeAspect="1"/>
          </p:cNvPicPr>
          <p:nvPr/>
        </p:nvPicPr>
        <p:blipFill>
          <a:blip r:embed="rId4"/>
          <a:stretch>
            <a:fillRect/>
          </a:stretch>
        </p:blipFill>
        <p:spPr>
          <a:xfrm>
            <a:off x="7785338" y="1050887"/>
            <a:ext cx="3586722" cy="4641640"/>
          </a:xfrm>
          <a:prstGeom prst="rect">
            <a:avLst/>
          </a:prstGeom>
          <a:ln>
            <a:solidFill>
              <a:schemeClr val="tx1"/>
            </a:solidFill>
          </a:ln>
        </p:spPr>
      </p:pic>
      <p:pic>
        <p:nvPicPr>
          <p:cNvPr id="5" name="Picture 4">
            <a:extLst>
              <a:ext uri="{FF2B5EF4-FFF2-40B4-BE49-F238E27FC236}">
                <a16:creationId xmlns:a16="http://schemas.microsoft.com/office/drawing/2014/main" id="{6CF6F211-2F02-C2E2-247A-255FEA0A54B0}"/>
              </a:ext>
            </a:extLst>
          </p:cNvPr>
          <p:cNvPicPr>
            <a:picLocks noChangeAspect="1"/>
          </p:cNvPicPr>
          <p:nvPr/>
        </p:nvPicPr>
        <p:blipFill>
          <a:blip r:embed="rId5"/>
          <a:stretch>
            <a:fillRect/>
          </a:stretch>
        </p:blipFill>
        <p:spPr>
          <a:xfrm>
            <a:off x="6668429" y="180029"/>
            <a:ext cx="3586722" cy="4641640"/>
          </a:xfrm>
          <a:prstGeom prst="rect">
            <a:avLst/>
          </a:prstGeom>
          <a:solidFill>
            <a:schemeClr val="bg1"/>
          </a:solidFill>
          <a:ln>
            <a:solidFill>
              <a:schemeClr val="tx1"/>
            </a:solidFill>
          </a:ln>
        </p:spPr>
      </p:pic>
      <p:sp>
        <p:nvSpPr>
          <p:cNvPr id="7" name="TextBox 6">
            <a:extLst>
              <a:ext uri="{FF2B5EF4-FFF2-40B4-BE49-F238E27FC236}">
                <a16:creationId xmlns:a16="http://schemas.microsoft.com/office/drawing/2014/main" id="{B890B46A-CC62-B6AB-020B-C1FEF0CC8C6D}"/>
              </a:ext>
            </a:extLst>
          </p:cNvPr>
          <p:cNvSpPr txBox="1"/>
          <p:nvPr/>
        </p:nvSpPr>
        <p:spPr>
          <a:xfrm>
            <a:off x="434899" y="6264134"/>
            <a:ext cx="6099716" cy="369332"/>
          </a:xfrm>
          <a:prstGeom prst="rect">
            <a:avLst/>
          </a:prstGeom>
          <a:noFill/>
        </p:spPr>
        <p:txBody>
          <a:bodyPr wrap="square">
            <a:spAutoFit/>
          </a:bodyPr>
          <a:lstStyle/>
          <a:p>
            <a:r>
              <a:rPr lang="en-US" b="0" i="0" dirty="0">
                <a:solidFill>
                  <a:srgbClr val="993366"/>
                </a:solidFill>
                <a:effectLst/>
                <a:latin typeface="Source Sans Pro" panose="020B0503030403020204" pitchFamily="34" charset="0"/>
                <a:ea typeface="Source Sans Pro" panose="020B0503030403020204" pitchFamily="34" charset="0"/>
                <a:hlinkClick r:id="rId6"/>
              </a:rPr>
              <a:t>Elements of an NIH Data Management and Sharing Plan</a:t>
            </a:r>
            <a:endParaRPr lang="en-US"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3626943429"/>
      </p:ext>
    </p:extLst>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E530F-3B48-A0EF-10D2-F208103E81C0}"/>
              </a:ext>
            </a:extLst>
          </p:cNvPr>
          <p:cNvSpPr>
            <a:spLocks noGrp="1"/>
          </p:cNvSpPr>
          <p:nvPr>
            <p:ph type="title"/>
          </p:nvPr>
        </p:nvSpPr>
        <p:spPr/>
        <p:txBody>
          <a:bodyPr/>
          <a:lstStyle/>
          <a:p>
            <a:r>
              <a:rPr lang="en-US" dirty="0"/>
              <a:t>Stanford DMP Service</a:t>
            </a:r>
          </a:p>
        </p:txBody>
      </p:sp>
      <p:sp>
        <p:nvSpPr>
          <p:cNvPr id="3" name="Text Placeholder 2">
            <a:extLst>
              <a:ext uri="{FF2B5EF4-FFF2-40B4-BE49-F238E27FC236}">
                <a16:creationId xmlns:a16="http://schemas.microsoft.com/office/drawing/2014/main" id="{708DD73D-5D88-EDD9-3937-F4A105BD465C}"/>
              </a:ext>
            </a:extLst>
          </p:cNvPr>
          <p:cNvSpPr>
            <a:spLocks noGrp="1"/>
          </p:cNvSpPr>
          <p:nvPr>
            <p:ph type="body" sz="quarter" idx="10"/>
          </p:nvPr>
        </p:nvSpPr>
        <p:spPr>
          <a:xfrm>
            <a:off x="406400" y="1255346"/>
            <a:ext cx="6864195" cy="5347898"/>
          </a:xfrm>
        </p:spPr>
        <p:txBody>
          <a:bodyPr>
            <a:normAutofit/>
          </a:bodyPr>
          <a:lstStyle/>
          <a:p>
            <a:r>
              <a:rPr lang="en-US" sz="2500" dirty="0"/>
              <a:t>Co-run by Lane Library and Stanford Libraries, the </a:t>
            </a:r>
            <a:r>
              <a:rPr lang="en-US" sz="2500" b="1" dirty="0">
                <a:hlinkClick r:id="rId2"/>
              </a:rPr>
              <a:t>Stanford DMP Service </a:t>
            </a:r>
            <a:r>
              <a:rPr lang="en-US" sz="2500" dirty="0"/>
              <a:t>is designed to provide a point of entry for researchers who want assistance with:</a:t>
            </a:r>
          </a:p>
          <a:p>
            <a:pPr marL="965188" lvl="1" indent="-514350">
              <a:buFont typeface="+mj-lt"/>
              <a:buAutoNum type="arabicPeriod"/>
            </a:pPr>
            <a:r>
              <a:rPr lang="en-US" sz="2500" dirty="0"/>
              <a:t>Understanding data-related policies</a:t>
            </a:r>
          </a:p>
          <a:p>
            <a:pPr marL="965188" lvl="1" indent="-514350">
              <a:buFont typeface="+mj-lt"/>
              <a:buAutoNum type="arabicPeriod"/>
            </a:pPr>
            <a:r>
              <a:rPr lang="en-US" sz="2500" dirty="0"/>
              <a:t>Writing effective data management and sharing plans</a:t>
            </a:r>
          </a:p>
          <a:p>
            <a:pPr marL="965188" lvl="1" indent="-514350">
              <a:buFont typeface="+mj-lt"/>
              <a:buAutoNum type="arabicPeriod"/>
            </a:pPr>
            <a:r>
              <a:rPr lang="en-US" sz="2500" dirty="0"/>
              <a:t>Implementing data management and sharing-related practices and strategies </a:t>
            </a:r>
          </a:p>
          <a:p>
            <a:pPr marL="450838" lvl="1" indent="0">
              <a:buNone/>
            </a:pPr>
            <a:endParaRPr lang="en-US" sz="2500" dirty="0"/>
          </a:p>
          <a:p>
            <a:r>
              <a:rPr lang="en-US" sz="2500" dirty="0">
                <a:highlight>
                  <a:srgbClr val="FFFF00"/>
                </a:highlight>
              </a:rPr>
              <a:t>This service is free of charge </a:t>
            </a:r>
            <a:r>
              <a:rPr lang="en-US" sz="2500" dirty="0"/>
              <a:t>and open to all Stanford-affiliated researchers.</a:t>
            </a:r>
          </a:p>
        </p:txBody>
      </p:sp>
      <p:pic>
        <p:nvPicPr>
          <p:cNvPr id="4" name="Picture 3">
            <a:extLst>
              <a:ext uri="{FF2B5EF4-FFF2-40B4-BE49-F238E27FC236}">
                <a16:creationId xmlns:a16="http://schemas.microsoft.com/office/drawing/2014/main" id="{7588AC78-786D-3588-53A1-CDB9C0BDC826}"/>
              </a:ext>
            </a:extLst>
          </p:cNvPr>
          <p:cNvPicPr>
            <a:picLocks noChangeAspect="1"/>
          </p:cNvPicPr>
          <p:nvPr/>
        </p:nvPicPr>
        <p:blipFill>
          <a:blip r:embed="rId3"/>
          <a:stretch>
            <a:fillRect/>
          </a:stretch>
        </p:blipFill>
        <p:spPr>
          <a:xfrm>
            <a:off x="8012151" y="425572"/>
            <a:ext cx="3773449" cy="5407724"/>
          </a:xfrm>
          <a:prstGeom prst="rect">
            <a:avLst/>
          </a:prstGeom>
          <a:ln>
            <a:solidFill>
              <a:schemeClr val="tx1"/>
            </a:solidFill>
          </a:ln>
        </p:spPr>
      </p:pic>
      <p:sp>
        <p:nvSpPr>
          <p:cNvPr id="5" name="TextBox 4">
            <a:extLst>
              <a:ext uri="{FF2B5EF4-FFF2-40B4-BE49-F238E27FC236}">
                <a16:creationId xmlns:a16="http://schemas.microsoft.com/office/drawing/2014/main" id="{9E78BA11-5605-E38E-BFF1-B0FBAEB01207}"/>
              </a:ext>
            </a:extLst>
          </p:cNvPr>
          <p:cNvSpPr txBox="1"/>
          <p:nvPr/>
        </p:nvSpPr>
        <p:spPr>
          <a:xfrm>
            <a:off x="406400" y="6261612"/>
            <a:ext cx="2587568" cy="341632"/>
          </a:xfrm>
          <a:prstGeom prst="rect">
            <a:avLst/>
          </a:prstGeom>
          <a:noFill/>
        </p:spPr>
        <p:txBody>
          <a:bodyPr wrap="none" rtlCol="0">
            <a:spAutoFit/>
          </a:bodyPr>
          <a:lstStyle/>
          <a:p>
            <a:pPr>
              <a:lnSpc>
                <a:spcPct val="90000"/>
              </a:lnSpc>
            </a:pPr>
            <a:r>
              <a:rPr lang="en-US" dirty="0">
                <a:solidFill>
                  <a:srgbClr val="131313"/>
                </a:solidFill>
                <a:effectLst/>
                <a:latin typeface="Source Sans Pro" panose="020B0503030403020204" pitchFamily="34" charset="0"/>
                <a:ea typeface="Source Sans Pro" panose="020B0503030403020204" pitchFamily="34" charset="0"/>
                <a:hlinkClick r:id="rId4"/>
              </a:rPr>
              <a:t>DMP Service Intake Form</a:t>
            </a:r>
            <a:endParaRPr lang="en-US" dirty="0">
              <a:solidFill>
                <a:srgbClr val="131313"/>
              </a:solidFill>
              <a:effectLst/>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1984549413"/>
      </p:ext>
    </p:extLst>
  </p:cSld>
  <p:clrMapOvr>
    <a:masterClrMapping/>
  </p:clrMapOvr>
  <p:transition>
    <p:wipe dir="r"/>
  </p:transition>
</p:sld>
</file>

<file path=ppt/theme/theme1.xml><?xml version="1.0" encoding="utf-8"?>
<a:theme xmlns:a="http://schemas.openxmlformats.org/drawingml/2006/main" name="Stanford_Lane">
  <a:themeElements>
    <a:clrScheme name="Custom 48">
      <a:dk1>
        <a:sysClr val="windowText" lastClr="000000"/>
      </a:dk1>
      <a:lt1>
        <a:sysClr val="window" lastClr="FFFFFF"/>
      </a:lt1>
      <a:dk2>
        <a:srgbClr val="696253"/>
      </a:dk2>
      <a:lt2>
        <a:srgbClr val="B9AE98"/>
      </a:lt2>
      <a:accent1>
        <a:srgbClr val="8C1515"/>
      </a:accent1>
      <a:accent2>
        <a:srgbClr val="718899"/>
      </a:accent2>
      <a:accent3>
        <a:srgbClr val="ED9A4F"/>
      </a:accent3>
      <a:accent4>
        <a:srgbClr val="A4B924"/>
      </a:accent4>
      <a:accent5>
        <a:srgbClr val="D9C393"/>
      </a:accent5>
      <a:accent6>
        <a:srgbClr val="104B35"/>
      </a:accent6>
      <a:hlink>
        <a:srgbClr val="563249"/>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9050" cap="flat" cmpd="sng" algn="ctr">
          <a:solidFill>
            <a:schemeClr val="bg2"/>
          </a:solidFill>
          <a:prstDash val="solid"/>
          <a:round/>
          <a:headEnd type="none" w="med" len="med"/>
          <a:tailEnd type="none" w="med" len="med"/>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nSpc>
            <a:spcPct val="90000"/>
          </a:lnSpc>
          <a:defRPr dirty="0" smtClean="0">
            <a:solidFill>
              <a:srgbClr val="696253"/>
            </a:solidFill>
          </a:defRPr>
        </a:defPPr>
      </a:lstStyle>
    </a:txDef>
  </a:objectDefaults>
  <a:extraClrSchemeLst/>
  <a:extLst>
    <a:ext uri="{05A4C25C-085E-4340-85A3-A5531E510DB2}">
      <thm15:themeFamily xmlns:thm15="http://schemas.microsoft.com/office/thememl/2012/main" name="Stanford_Lane" id="{D968A591-A36A-6B4A-9893-9994D399743A}" vid="{35B002AE-2EEA-2749-917D-F2A780E2D50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Stanford_Lane</Template>
  <TotalTime>43438</TotalTime>
  <Words>2502</Words>
  <Application>Microsoft Macintosh PowerPoint</Application>
  <PresentationFormat>Widescreen</PresentationFormat>
  <Paragraphs>235</Paragraphs>
  <Slides>29</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Calibri</vt:lpstr>
      <vt:lpstr>Fjord One</vt:lpstr>
      <vt:lpstr>Helvetica</vt:lpstr>
      <vt:lpstr>Helvetica Light</vt:lpstr>
      <vt:lpstr>Nunito Sans</vt:lpstr>
      <vt:lpstr>Source Sans Pro</vt:lpstr>
      <vt:lpstr>Symbol</vt:lpstr>
      <vt:lpstr>Stanford_Lane</vt:lpstr>
      <vt:lpstr>The NIH Data Management and Sharing Policy:</vt:lpstr>
      <vt:lpstr>PowerPoint Presentation</vt:lpstr>
      <vt:lpstr>Links and Resources</vt:lpstr>
      <vt:lpstr>Today’s Agenda</vt:lpstr>
      <vt:lpstr>The 10,000 foot view</vt:lpstr>
      <vt:lpstr>Defining our Terms</vt:lpstr>
      <vt:lpstr>Data Management</vt:lpstr>
      <vt:lpstr>Writing a DMSP</vt:lpstr>
      <vt:lpstr>Stanford DMP Service</vt:lpstr>
      <vt:lpstr>Stanford DMP Service</vt:lpstr>
      <vt:lpstr>Stanford DMP Service</vt:lpstr>
      <vt:lpstr>Data Sharing</vt:lpstr>
      <vt:lpstr>Data Sharing</vt:lpstr>
      <vt:lpstr>Sharing Human Subjects Data</vt:lpstr>
      <vt:lpstr>Sharing Human Subjects Data</vt:lpstr>
      <vt:lpstr>Data Repositories</vt:lpstr>
      <vt:lpstr>PowerPoint Presentation</vt:lpstr>
      <vt:lpstr>Preparing for the DMS Policy</vt:lpstr>
      <vt:lpstr>1. Describe your data</vt:lpstr>
      <vt:lpstr>2. Determine what you can do</vt:lpstr>
      <vt:lpstr>3. Reach out to local expertise</vt:lpstr>
      <vt:lpstr>4. Write your DMSP</vt:lpstr>
      <vt:lpstr>5. Data management as a research practice</vt:lpstr>
      <vt:lpstr>Human Participant Protections – Policy does not alter the basic Privacy and ICF regulatory landscape</vt:lpstr>
      <vt:lpstr>Protection of Research Participants</vt:lpstr>
      <vt:lpstr>Protection of Research Participants – ICF and broad future use</vt:lpstr>
      <vt:lpstr>NIH Privacy Supplement Supplemental Information to the NIH Policy for Data Management and Sharing: Protecting Privacy when Sharing Human Research Participant Data (NOT-OD-22-0213)</vt:lpstr>
      <vt:lpstr>NIH Privacy Supplement Supplemental Information to the NIH Policy for Data Management and Sharing: Protecting Privacy when Sharing Human Research Participant Data (NOT-OD-22-0213)</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the NIH Data Management and Sharing Policy</dc:title>
  <dc:creator>John Borghi</dc:creator>
  <cp:lastModifiedBy>Scott Edmiston</cp:lastModifiedBy>
  <cp:revision>32</cp:revision>
  <dcterms:created xsi:type="dcterms:W3CDTF">2022-08-29T16:51:40Z</dcterms:created>
  <dcterms:modified xsi:type="dcterms:W3CDTF">2023-01-31T18:57:39Z</dcterms:modified>
</cp:coreProperties>
</file>