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embedTrueTypeFonts="1" saveSubsetFonts="1" autoCompressPictures="0">
  <p:sldMasterIdLst>
    <p:sldMasterId id="2147483648" r:id="rId1"/>
  </p:sldMasterIdLst>
  <p:notesMasterIdLst>
    <p:notesMasterId r:id="rId13"/>
  </p:notesMasterIdLst>
  <p:sldIdLst>
    <p:sldId id="319" r:id="rId2"/>
    <p:sldId id="328" r:id="rId3"/>
    <p:sldId id="321" r:id="rId4"/>
    <p:sldId id="322" r:id="rId5"/>
    <p:sldId id="323" r:id="rId6"/>
    <p:sldId id="324" r:id="rId7"/>
    <p:sldId id="325" r:id="rId8"/>
    <p:sldId id="326" r:id="rId9"/>
    <p:sldId id="329" r:id="rId10"/>
    <p:sldId id="283" r:id="rId11"/>
    <p:sldId id="317" r:id="rId1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Noto Sans Symbols" panose="020B0604020202020204" charset="0"/>
      <p:regular r:id="rId18"/>
    </p:embeddedFont>
    <p:embeddedFont>
      <p:font typeface="Source Sans Pro" panose="020B0503030403020204" pitchFamily="34" charset="0"/>
      <p:regular r:id="rId19"/>
      <p:bold r:id="rId20"/>
      <p:italic r:id="rId21"/>
      <p:boldItalic r:id="rId22"/>
    </p:embeddedFont>
    <p:embeddedFont>
      <p:font typeface="Source Sans Pro SemiBold" panose="020B0603030403020204" pitchFamily="3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68">
          <p15:clr>
            <a:srgbClr val="A4A3A4"/>
          </p15:clr>
        </p15:guide>
        <p15:guide id="2" pos="816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2" roundtripDataSignature="AMtx7mggQqZjjsd0HUznax4JQqSC5xHwNA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C1A77A8-BB83-677C-094F-602993718BA6}" name="Neil Hamilton" initials="NH" userId="4M3tn1mZZeroN0yRQbNagGqhyNghTv9EmUl6gL1ucXQ=" providerId="None"/>
  <p188:author id="{1102BDE8-9068-51B2-2491-E42F288D8AA9}" name="Kulneet S Homidi" initials="KSH" userId="S::khomidi@stanford.edu::24ff6ed6-143d-4c57-b146-8e70860a56d8" providerId="AD"/>
  <p188:author id="{9B7234ED-5126-F32D-AEDD-9D1B451EE02D}" name="mark rickey" initials="mr" userId="oP7MN0jVhIBaIdjGueRrRKiD1btJwKJMocjuVIsl/Ew=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3792" autoAdjust="0"/>
  </p:normalViewPr>
  <p:slideViewPr>
    <p:cSldViewPr snapToGrid="0">
      <p:cViewPr varScale="1">
        <p:scale>
          <a:sx n="84" d="100"/>
          <a:sy n="84" d="100"/>
        </p:scale>
        <p:origin x="708" y="64"/>
      </p:cViewPr>
      <p:guideLst>
        <p:guide orient="horz" pos="468"/>
        <p:guide pos="8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57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52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5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5"/>
          <p:cNvSpPr txBox="1">
            <a:spLocks noGrp="1"/>
          </p:cNvSpPr>
          <p:nvPr>
            <p:ph type="title"/>
          </p:nvPr>
        </p:nvSpPr>
        <p:spPr>
          <a:xfrm>
            <a:off x="948776" y="359541"/>
            <a:ext cx="7707862" cy="488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chemeClr val="lt2"/>
                </a:solidFill>
              </a:defRPr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5"/>
          <p:cNvSpPr txBox="1">
            <a:spLocks noGrp="1"/>
          </p:cNvSpPr>
          <p:nvPr>
            <p:ph type="body" idx="1"/>
          </p:nvPr>
        </p:nvSpPr>
        <p:spPr>
          <a:xfrm>
            <a:off x="955677" y="908685"/>
            <a:ext cx="7700963" cy="3759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36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 Horizontal">
  <p:cSld name="Two Content Horizontal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7"/>
          <p:cNvSpPr txBox="1">
            <a:spLocks noGrp="1"/>
          </p:cNvSpPr>
          <p:nvPr>
            <p:ph type="title"/>
          </p:nvPr>
        </p:nvSpPr>
        <p:spPr>
          <a:xfrm>
            <a:off x="948776" y="359541"/>
            <a:ext cx="7707862" cy="488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chemeClr val="lt2"/>
                </a:solidFill>
              </a:defRPr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7"/>
          <p:cNvSpPr txBox="1">
            <a:spLocks noGrp="1"/>
          </p:cNvSpPr>
          <p:nvPr>
            <p:ph type="body" idx="1"/>
          </p:nvPr>
        </p:nvSpPr>
        <p:spPr>
          <a:xfrm>
            <a:off x="948777" y="908685"/>
            <a:ext cx="7707862" cy="1816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518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36"/>
              <a:buChar char="›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27"/>
          <p:cNvSpPr txBox="1">
            <a:spLocks noGrp="1"/>
          </p:cNvSpPr>
          <p:nvPr>
            <p:ph type="body" idx="2"/>
          </p:nvPr>
        </p:nvSpPr>
        <p:spPr>
          <a:xfrm>
            <a:off x="949327" y="2841313"/>
            <a:ext cx="7707313" cy="1816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518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36"/>
              <a:buChar char="›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ntent">
  <p:cSld name="Four Conten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9"/>
          <p:cNvSpPr txBox="1">
            <a:spLocks noGrp="1"/>
          </p:cNvSpPr>
          <p:nvPr>
            <p:ph type="title"/>
          </p:nvPr>
        </p:nvSpPr>
        <p:spPr>
          <a:xfrm>
            <a:off x="948776" y="359541"/>
            <a:ext cx="7707862" cy="488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chemeClr val="lt2"/>
                </a:solidFill>
              </a:defRPr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9"/>
          <p:cNvSpPr txBox="1">
            <a:spLocks noGrp="1"/>
          </p:cNvSpPr>
          <p:nvPr>
            <p:ph type="body" idx="1"/>
          </p:nvPr>
        </p:nvSpPr>
        <p:spPr>
          <a:xfrm>
            <a:off x="949327" y="908686"/>
            <a:ext cx="3787775" cy="1823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518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36"/>
              <a:buChar char="›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29"/>
          <p:cNvSpPr txBox="1">
            <a:spLocks noGrp="1"/>
          </p:cNvSpPr>
          <p:nvPr>
            <p:ph type="body" idx="2"/>
          </p:nvPr>
        </p:nvSpPr>
        <p:spPr>
          <a:xfrm>
            <a:off x="955677" y="2840613"/>
            <a:ext cx="3781425" cy="1827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518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36"/>
              <a:buChar char="›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9"/>
          <p:cNvSpPr txBox="1">
            <a:spLocks noGrp="1"/>
          </p:cNvSpPr>
          <p:nvPr>
            <p:ph type="body" idx="3"/>
          </p:nvPr>
        </p:nvSpPr>
        <p:spPr>
          <a:xfrm>
            <a:off x="4876800" y="908686"/>
            <a:ext cx="3779838" cy="1823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518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36"/>
              <a:buChar char="›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9"/>
          <p:cNvSpPr txBox="1">
            <a:spLocks noGrp="1"/>
          </p:cNvSpPr>
          <p:nvPr>
            <p:ph type="body" idx="4"/>
          </p:nvPr>
        </p:nvSpPr>
        <p:spPr>
          <a:xfrm>
            <a:off x="4876800" y="2840613"/>
            <a:ext cx="3779838" cy="1827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518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36"/>
              <a:buChar char="›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8776" y="359541"/>
            <a:ext cx="7707862" cy="488024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955677" y="908685"/>
            <a:ext cx="7700963" cy="3759042"/>
          </a:xfrm>
        </p:spPr>
        <p:txBody>
          <a:bodyPr/>
          <a:lstStyle>
            <a:lvl2pPr marL="0" indent="0">
              <a:buFont typeface="Arial"/>
              <a:buNone/>
              <a:defRPr baseline="0"/>
            </a:lvl2pPr>
            <a:lvl3pPr marL="344488" indent="0">
              <a:buNone/>
              <a:defRPr/>
            </a:lvl3pPr>
            <a:lvl4pPr marL="687387" indent="0">
              <a:buNone/>
              <a:defRPr/>
            </a:lvl4pPr>
            <a:lvl5pPr marL="1031875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38452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 txBox="1">
            <a:spLocks noGrp="1"/>
          </p:cNvSpPr>
          <p:nvPr>
            <p:ph type="title"/>
          </p:nvPr>
        </p:nvSpPr>
        <p:spPr>
          <a:xfrm>
            <a:off x="949325" y="358775"/>
            <a:ext cx="7707313" cy="48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6pPr>
            <a:lvl7pPr marR="0" lvl="6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7pPr>
            <a:lvl8pPr marR="0" lvl="7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8pPr>
            <a:lvl9pPr marR="0" lvl="8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9pPr>
          </a:lstStyle>
          <a:p>
            <a:endParaRPr/>
          </a:p>
        </p:txBody>
      </p:sp>
      <p:sp>
        <p:nvSpPr>
          <p:cNvPr id="11" name="Google Shape;11;p21"/>
          <p:cNvSpPr txBox="1">
            <a:spLocks noGrp="1"/>
          </p:cNvSpPr>
          <p:nvPr>
            <p:ph type="body" idx="1"/>
          </p:nvPr>
        </p:nvSpPr>
        <p:spPr>
          <a:xfrm>
            <a:off x="949325" y="903288"/>
            <a:ext cx="7707313" cy="3763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518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36"/>
              <a:buFont typeface="Source Sans Pro"/>
              <a:buChar char="›"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–"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2" name="Google Shape;12;p21"/>
          <p:cNvSpPr/>
          <p:nvPr/>
        </p:nvSpPr>
        <p:spPr>
          <a:xfrm>
            <a:off x="0" y="0"/>
            <a:ext cx="457200" cy="5149850"/>
          </a:xfrm>
          <a:prstGeom prst="rect">
            <a:avLst/>
          </a:prstGeom>
          <a:solidFill>
            <a:srgbClr val="8C1515"/>
          </a:solidFill>
          <a:ln w="9525" cap="flat" cmpd="sng">
            <a:solidFill>
              <a:srgbClr val="8C151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" name="Google Shape;13;p2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343039" y="4667250"/>
            <a:ext cx="1805723" cy="47205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1"/>
          <p:cNvSpPr txBox="1"/>
          <p:nvPr/>
        </p:nvSpPr>
        <p:spPr>
          <a:xfrm>
            <a:off x="60325" y="7938"/>
            <a:ext cx="457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5" r:id="rId2"/>
    <p:sldLayoutId id="2147483656" r:id="rId3"/>
    <p:sldLayoutId id="2147483657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fingate.stanford.edu/newsroom/updated-solesingle-source-justification-ssj-form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419CAD-8ACC-99EC-5B70-28A1A0D928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49817" y="1957039"/>
            <a:ext cx="6686463" cy="1311942"/>
          </a:xfrm>
        </p:spPr>
        <p:txBody>
          <a:bodyPr>
            <a:normAutofit/>
          </a:bodyPr>
          <a:lstStyle/>
          <a:p>
            <a:r>
              <a:rPr lang="en-US" sz="4400" b="1" dirty="0" err="1"/>
              <a:t>VPDoR</a:t>
            </a:r>
            <a:r>
              <a:rPr lang="en-US" sz="4400" b="1" dirty="0"/>
              <a:t> Finance Update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203DBB-15F2-1696-7E32-70ABAAA1E92C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918847" y="3070860"/>
            <a:ext cx="7707313" cy="855540"/>
          </a:xfrm>
        </p:spPr>
        <p:txBody>
          <a:bodyPr>
            <a:normAutofit/>
          </a:bodyPr>
          <a:lstStyle/>
          <a:p>
            <a:pPr algn="ctr"/>
            <a:r>
              <a:rPr lang="en-US" sz="2400" dirty="0"/>
              <a:t>June 2023</a:t>
            </a:r>
          </a:p>
        </p:txBody>
      </p:sp>
    </p:spTree>
    <p:extLst>
      <p:ext uri="{BB962C8B-B14F-4D97-AF65-F5344CB8AC3E}">
        <p14:creationId xmlns:p14="http://schemas.microsoft.com/office/powerpoint/2010/main" val="6116278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6AB53-DC25-469D-A1D0-CA3DAF56A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8776" y="359540"/>
            <a:ext cx="7707862" cy="722499"/>
          </a:xfrm>
        </p:spPr>
        <p:txBody>
          <a:bodyPr/>
          <a:lstStyle/>
          <a:p>
            <a:r>
              <a:rPr lang="en-US" dirty="0"/>
              <a:t>Endowment Funds with award purpose FAC_FELLOW, FAC_CHAIR - ISC waived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5D5D5C-10D4-41F7-B3E1-2E46C38C17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8776" y="1310639"/>
            <a:ext cx="7700963" cy="3413761"/>
          </a:xfrm>
        </p:spPr>
        <p:txBody>
          <a:bodyPr>
            <a:normAutofit fontScale="92500" lnSpcReduction="10000"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Calibri" panose="020F0502020204030204" pitchFamily="34" charset="0"/>
              </a:rPr>
              <a:t>Per administrative guide 3.3.1, Endowment funds whose purpose is restricted by the donor to</a:t>
            </a:r>
            <a:r>
              <a:rPr lang="en-US" b="1" dirty="0">
                <a:effectLst/>
                <a:latin typeface="Calibri" panose="020F0502020204030204" pitchFamily="34" charset="0"/>
              </a:rPr>
              <a:t> academic-year tenure line salaries (professorships),</a:t>
            </a:r>
            <a:r>
              <a:rPr lang="en-US" dirty="0">
                <a:effectLst/>
                <a:latin typeface="Calibri" panose="020F0502020204030204" pitchFamily="34" charset="0"/>
              </a:rPr>
              <a:t> undergraduate and graduate student financial aid, or undergraduate research opportunities are </a:t>
            </a:r>
            <a:r>
              <a:rPr lang="en-US" u="sng" dirty="0">
                <a:effectLst/>
                <a:latin typeface="Calibri" panose="020F0502020204030204" pitchFamily="34" charset="0"/>
              </a:rPr>
              <a:t>not</a:t>
            </a:r>
            <a:r>
              <a:rPr lang="en-US" dirty="0">
                <a:effectLst/>
                <a:latin typeface="Calibri" panose="020F0502020204030204" pitchFamily="34" charset="0"/>
              </a:rPr>
              <a:t> subject to the infrastructure charge.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</a:rPr>
              <a:t>For endowment funds supporting academic-year tenure line salaries (</a:t>
            </a:r>
            <a:r>
              <a:rPr lang="en-US" b="1" dirty="0">
                <a:latin typeface="Calibri" panose="020F0502020204030204" pitchFamily="34" charset="0"/>
              </a:rPr>
              <a:t>FAC_FELLOW) </a:t>
            </a:r>
            <a:r>
              <a:rPr lang="en-US" dirty="0">
                <a:latin typeface="Calibri" panose="020F0502020204030204" pitchFamily="34" charset="0"/>
              </a:rPr>
              <a:t>or professorship</a:t>
            </a:r>
            <a:r>
              <a:rPr lang="en-US" b="1" dirty="0">
                <a:latin typeface="Calibri" panose="020F0502020204030204" pitchFamily="34" charset="0"/>
              </a:rPr>
              <a:t> (FAC_CHAIR)</a:t>
            </a:r>
            <a:r>
              <a:rPr lang="en-US" dirty="0">
                <a:latin typeface="Calibri" panose="020F0502020204030204" pitchFamily="34" charset="0"/>
              </a:rPr>
              <a:t>, it is necessary to </a:t>
            </a:r>
            <a:r>
              <a:rPr lang="en-US" b="1" dirty="0">
                <a:latin typeface="Calibri" panose="020F0502020204030204" pitchFamily="34" charset="0"/>
              </a:rPr>
              <a:t>allocate the </a:t>
            </a:r>
            <a:r>
              <a:rPr lang="en-US" b="1" u="sng" dirty="0">
                <a:latin typeface="Calibri" panose="020F0502020204030204" pitchFamily="34" charset="0"/>
              </a:rPr>
              <a:t>entire</a:t>
            </a:r>
            <a:r>
              <a:rPr lang="en-US" b="1" dirty="0">
                <a:latin typeface="Calibri" panose="020F0502020204030204" pitchFamily="34" charset="0"/>
              </a:rPr>
              <a:t> amount towards salaries </a:t>
            </a:r>
            <a:r>
              <a:rPr lang="en-US" dirty="0">
                <a:latin typeface="Calibri" panose="020F0502020204030204" pitchFamily="34" charset="0"/>
              </a:rPr>
              <a:t>in order to qualify for an ISC waiver.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</a:rPr>
              <a:t>To ensure the ISC waiver is accurately set in Oracle, fund accounting recommends that the </a:t>
            </a:r>
            <a:r>
              <a:rPr lang="en-US" b="1" dirty="0">
                <a:latin typeface="Calibri" panose="020F0502020204030204" pitchFamily="34" charset="0"/>
              </a:rPr>
              <a:t>gift transmittal clearly states </a:t>
            </a:r>
            <a:r>
              <a:rPr lang="en-US" dirty="0">
                <a:latin typeface="Calibri" panose="020F0502020204030204" pitchFamily="34" charset="0"/>
              </a:rPr>
              <a:t>that the funding will be exclusively utilized for tenure line salaries. By doing so, fund accounting will designate the award purpose as FAC_FELLOW and waive the ISC accordingly.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0412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chemeClr val="lt2"/>
                </a:solidFill>
              </a:rPr>
              <a:t>Microsoft License Cost for FY24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217510F-04A9-587E-CDE9-CBE60597F60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48776" y="1012168"/>
            <a:ext cx="7700963" cy="375904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Microsoft Enterprise Agreement will be renewed in the fall of 2023.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Preliminary estimated FY24 cost for Vice Provost and Dean of Research was </a:t>
            </a:r>
            <a:r>
              <a:rPr lang="en-US" b="1" dirty="0"/>
              <a:t>$73K</a:t>
            </a:r>
            <a:r>
              <a:rPr lang="en-US" dirty="0"/>
              <a:t>, an estimated increase of </a:t>
            </a:r>
            <a:r>
              <a:rPr lang="en-US" b="1" dirty="0"/>
              <a:t>94%</a:t>
            </a:r>
            <a:r>
              <a:rPr lang="en-US" dirty="0"/>
              <a:t>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UIT has conducted extensive negotiations with Microsoft to lower our Campus Enterprise Agreement renewal cost. The negotiated price is </a:t>
            </a:r>
            <a:r>
              <a:rPr lang="en-US" b="1" dirty="0"/>
              <a:t>$54.6K </a:t>
            </a:r>
            <a:r>
              <a:rPr lang="en-US" dirty="0"/>
              <a:t>for </a:t>
            </a:r>
            <a:r>
              <a:rPr lang="en-US" dirty="0" err="1"/>
              <a:t>VPDoR</a:t>
            </a:r>
            <a:r>
              <a:rPr lang="en-US" dirty="0"/>
              <a:t>, </a:t>
            </a:r>
            <a:r>
              <a:rPr lang="en-US" b="1" dirty="0"/>
              <a:t>44%</a:t>
            </a:r>
            <a:r>
              <a:rPr lang="en-US" dirty="0"/>
              <a:t> higher than current price.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Cost is allocated to DoR units based on headcount twice a year in June and in August. </a:t>
            </a:r>
          </a:p>
        </p:txBody>
      </p:sp>
    </p:spTree>
    <p:extLst>
      <p:ext uri="{BB962C8B-B14F-4D97-AF65-F5344CB8AC3E}">
        <p14:creationId xmlns:p14="http://schemas.microsoft.com/office/powerpoint/2010/main" val="792408386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F07F0-950D-C18B-CCE4-8B8076FCA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300C88-5DF2-03F6-F0AD-533858F9786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571500" indent="-342900">
              <a:buFont typeface="Wingdings" panose="05000000000000000000" pitchFamily="2" charset="2"/>
              <a:buChar char="v"/>
            </a:pPr>
            <a:r>
              <a:rPr lang="en-US" sz="2400" dirty="0"/>
              <a:t>Airfare booking update</a:t>
            </a:r>
          </a:p>
          <a:p>
            <a:pPr marL="571500" indent="-342900">
              <a:buFont typeface="Wingdings" panose="05000000000000000000" pitchFamily="2" charset="2"/>
              <a:buChar char="v"/>
            </a:pPr>
            <a:r>
              <a:rPr lang="en-US" sz="2400" dirty="0"/>
              <a:t>New single/sole Source justification (SSJ) Form</a:t>
            </a:r>
          </a:p>
          <a:p>
            <a:pPr marL="571500" indent="-342900">
              <a:buFont typeface="Wingdings" panose="05000000000000000000" pitchFamily="2" charset="2"/>
              <a:buChar char="v"/>
            </a:pPr>
            <a:r>
              <a:rPr lang="en-US" sz="2400" dirty="0"/>
              <a:t>Endowment funds with award purpose FAC_FELLOW, FAC_CHAIR - ISC waived</a:t>
            </a:r>
          </a:p>
          <a:p>
            <a:pPr marL="571500" indent="-342900">
              <a:buFont typeface="Wingdings" panose="05000000000000000000" pitchFamily="2" charset="2"/>
              <a:buChar char="v"/>
            </a:pPr>
            <a:r>
              <a:rPr lang="en-US" sz="2400" dirty="0"/>
              <a:t>Microsoft license cost for FY24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065396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EAB12-33BF-470B-4805-ABBDFDAC3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8777" y="606663"/>
            <a:ext cx="7707862" cy="488024"/>
          </a:xfrm>
        </p:spPr>
        <p:txBody>
          <a:bodyPr/>
          <a:lstStyle/>
          <a:p>
            <a:r>
              <a:rPr lang="en-US" sz="2400" dirty="0"/>
              <a:t>Airfare booking update</a:t>
            </a:r>
            <a:br>
              <a:rPr lang="en-US" sz="2400" dirty="0"/>
            </a:b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725D9D-97F9-D5C0-B306-8D92D0014C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769" y="850675"/>
            <a:ext cx="7478461" cy="3944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545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3DA8F-73DA-D6FA-6499-4695B6AAA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24190D-3FC5-0307-C290-ACDE79D1EB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413B73-3640-CD85-A5A3-E97962C47E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360" y="296872"/>
            <a:ext cx="8566152" cy="465612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F6ACD2D-11CC-31A3-C90C-4A71D69991BA}"/>
              </a:ext>
            </a:extLst>
          </p:cNvPr>
          <p:cNvSpPr/>
          <p:nvPr/>
        </p:nvSpPr>
        <p:spPr>
          <a:xfrm>
            <a:off x="3566160" y="2979420"/>
            <a:ext cx="1508760" cy="266700"/>
          </a:xfrm>
          <a:prstGeom prst="roundRect">
            <a:avLst/>
          </a:prstGeom>
          <a:noFill/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853264-67F7-BA12-AD68-4B5414C53272}"/>
              </a:ext>
            </a:extLst>
          </p:cNvPr>
          <p:cNvSpPr txBox="1"/>
          <p:nvPr/>
        </p:nvSpPr>
        <p:spPr>
          <a:xfrm>
            <a:off x="4770436" y="2958881"/>
            <a:ext cx="457581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*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7074AD-7DE0-6A80-2229-E6C5E7570B73}"/>
              </a:ext>
            </a:extLst>
          </p:cNvPr>
          <p:cNvSpPr txBox="1"/>
          <p:nvPr/>
        </p:nvSpPr>
        <p:spPr>
          <a:xfrm>
            <a:off x="6019800" y="3913667"/>
            <a:ext cx="28561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3333CC"/>
                </a:solidFill>
              </a:rPr>
              <a:t>* Not recommended</a:t>
            </a:r>
          </a:p>
        </p:txBody>
      </p:sp>
    </p:spTree>
    <p:extLst>
      <p:ext uri="{BB962C8B-B14F-4D97-AF65-F5344CB8AC3E}">
        <p14:creationId xmlns:p14="http://schemas.microsoft.com/office/powerpoint/2010/main" val="1906712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87A54-B481-4FF9-44F9-166740EF8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8776" y="408787"/>
            <a:ext cx="7707862" cy="43877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DF8CA6-8804-5157-4E1A-6F56DF8787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4B3798-CBDB-F9AC-01D7-18BBCC3737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248" y="408787"/>
            <a:ext cx="8599490" cy="4553738"/>
          </a:xfrm>
          <a:prstGeom prst="rect">
            <a:avLst/>
          </a:prstGeom>
          <a:ln>
            <a:noFill/>
          </a:ln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2553189-7CC1-E34E-C3ED-76464D7C4CAF}"/>
              </a:ext>
            </a:extLst>
          </p:cNvPr>
          <p:cNvSpPr/>
          <p:nvPr/>
        </p:nvSpPr>
        <p:spPr>
          <a:xfrm>
            <a:off x="5044440" y="2571750"/>
            <a:ext cx="3612198" cy="476250"/>
          </a:xfrm>
          <a:prstGeom prst="roundRect">
            <a:avLst/>
          </a:prstGeom>
          <a:noFill/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299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7401E8-F86F-D693-23A4-89D78DF229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142DF3-8986-29D2-F445-4A626003BF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864" y="140461"/>
            <a:ext cx="8274761" cy="437869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0C3A00D-E85E-9B78-419C-1C5076BC4FD7}"/>
              </a:ext>
            </a:extLst>
          </p:cNvPr>
          <p:cNvSpPr txBox="1"/>
          <p:nvPr/>
        </p:nvSpPr>
        <p:spPr>
          <a:xfrm>
            <a:off x="3929858" y="455298"/>
            <a:ext cx="876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NEW</a:t>
            </a:r>
          </a:p>
        </p:txBody>
      </p:sp>
      <p:sp>
        <p:nvSpPr>
          <p:cNvPr id="4" name="Explosion: 14 Points 3">
            <a:extLst>
              <a:ext uri="{FF2B5EF4-FFF2-40B4-BE49-F238E27FC236}">
                <a16:creationId xmlns:a16="http://schemas.microsoft.com/office/drawing/2014/main" id="{D70BCD8E-F3B2-AF07-B1CE-5DBE51FB7A31}"/>
              </a:ext>
            </a:extLst>
          </p:cNvPr>
          <p:cNvSpPr/>
          <p:nvPr/>
        </p:nvSpPr>
        <p:spPr>
          <a:xfrm>
            <a:off x="3730983" y="341127"/>
            <a:ext cx="1400693" cy="567558"/>
          </a:xfrm>
          <a:prstGeom prst="irregularSeal2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281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EC7EC-2A0F-3FF1-EA4B-507DAA366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351DE2-CC10-5B03-BAD0-4A6CF6FD9C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E368D9-77C3-515F-316C-A65CC0CE80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6212"/>
            <a:ext cx="8686800" cy="479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659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78977-980D-45BD-ECA6-8875E0484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C8D27C-6EAD-6A0D-F195-816A81B3E7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F0F956-CC25-B6DC-2139-51A258B76F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361" y="271462"/>
            <a:ext cx="8580440" cy="46005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B67E80A-18C4-EA5C-4DD8-2C1C79847F1F}"/>
              </a:ext>
            </a:extLst>
          </p:cNvPr>
          <p:cNvSpPr txBox="1"/>
          <p:nvPr/>
        </p:nvSpPr>
        <p:spPr>
          <a:xfrm>
            <a:off x="3728545" y="4317368"/>
            <a:ext cx="4690241" cy="307776"/>
          </a:xfrm>
          <a:prstGeom prst="rect">
            <a:avLst/>
          </a:prstGeom>
          <a:solidFill>
            <a:srgbClr val="99CCFF"/>
          </a:solidFill>
        </p:spPr>
        <p:txBody>
          <a:bodyPr wrap="square" rtlCol="0">
            <a:spAutoFit/>
          </a:bodyPr>
          <a:lstStyle/>
          <a:p>
            <a:r>
              <a:rPr lang="en-US" dirty="0" err="1"/>
              <a:t>VPDoR</a:t>
            </a:r>
            <a:r>
              <a:rPr lang="en-US" dirty="0"/>
              <a:t> recommends attaching the exception approval</a:t>
            </a:r>
          </a:p>
        </p:txBody>
      </p:sp>
    </p:spTree>
    <p:extLst>
      <p:ext uri="{BB962C8B-B14F-4D97-AF65-F5344CB8AC3E}">
        <p14:creationId xmlns:p14="http://schemas.microsoft.com/office/powerpoint/2010/main" val="890902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C9DAC-FA95-85F9-4A32-7B0FB9738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Single/Sole Source Justification (SSJ) Form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E7BB93-EE06-6EF3-DA0B-F2338E6293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/>
              <a:t>What is changing and why</a:t>
            </a:r>
          </a:p>
          <a:p>
            <a:endParaRPr lang="en-US" dirty="0"/>
          </a:p>
          <a:p>
            <a:r>
              <a:rPr lang="en-US" dirty="0"/>
              <a:t>The Single/Sole Source Justification (SSJ) form was updated to provide greater ability to support </a:t>
            </a:r>
            <a:r>
              <a:rPr lang="en-US" u="sng" dirty="0"/>
              <a:t>compliance</a:t>
            </a:r>
            <a:r>
              <a:rPr lang="en-US" dirty="0"/>
              <a:t> with the university’s competitive supplier selection process as well as increase </a:t>
            </a:r>
            <a:r>
              <a:rPr lang="en-US" u="sng" dirty="0"/>
              <a:t>efficiency and ease of use</a:t>
            </a:r>
            <a:r>
              <a:rPr lang="en-US" dirty="0"/>
              <a:t>. The updates to the form include:</a:t>
            </a:r>
          </a:p>
          <a:p>
            <a:endParaRPr lang="en-US" dirty="0"/>
          </a:p>
          <a:p>
            <a:r>
              <a:rPr lang="en-US" dirty="0"/>
              <a:t>•	Consolidating the form from three pages down to one</a:t>
            </a:r>
          </a:p>
          <a:p>
            <a:r>
              <a:rPr lang="en-US" dirty="0"/>
              <a:t>•	Adding dynamic fields which display or hide additional questions based on the users’ answers</a:t>
            </a:r>
          </a:p>
          <a:p>
            <a:r>
              <a:rPr lang="en-US" dirty="0"/>
              <a:t>•	Reducing the requested backup documentation so that it is very specific and based on user selections</a:t>
            </a:r>
          </a:p>
          <a:p>
            <a:endParaRPr lang="en-US" dirty="0"/>
          </a:p>
          <a:p>
            <a:r>
              <a:rPr lang="en-US" dirty="0"/>
              <a:t>To learn more about when the Single/Sole Justification (SSJ) form is used and more details on why the form changed, </a:t>
            </a:r>
            <a:r>
              <a:rPr lang="en-US" sz="18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refer to the </a:t>
            </a:r>
            <a:r>
              <a:rPr lang="en-US" sz="1800" u="sng" dirty="0">
                <a:solidFill>
                  <a:srgbClr val="1155CC"/>
                </a:solidFill>
                <a:effectLst/>
                <a:latin typeface="Source Sans Pro" panose="020B0503030403020204" pitchFamily="34" charset="0"/>
                <a:ea typeface="DengXian" panose="02010600030101010101" pitchFamily="2" charset="-122"/>
                <a:cs typeface="Calibri" panose="020F0502020204030204" pitchFamily="34" charset="0"/>
                <a:hlinkClick r:id="rId2"/>
              </a:rPr>
              <a:t>Updated Single/Sole Source Justification (SSJ) Form news page</a:t>
            </a:r>
            <a:r>
              <a:rPr lang="en-US" sz="1800" u="sng" dirty="0">
                <a:solidFill>
                  <a:srgbClr val="1155CC"/>
                </a:solidFill>
                <a:effectLst/>
                <a:latin typeface="Source Sans Pro" panose="020B050303040302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dirty="0"/>
              <a:t>on </a:t>
            </a:r>
            <a:r>
              <a:rPr lang="en-US" dirty="0" err="1"/>
              <a:t>Fingate</a:t>
            </a:r>
            <a:r>
              <a:rPr lang="en-US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542717"/>
      </p:ext>
    </p:extLst>
  </p:cSld>
  <p:clrMapOvr>
    <a:masterClrMapping/>
  </p:clrMapOvr>
</p:sld>
</file>

<file path=ppt/theme/theme1.xml><?xml version="1.0" encoding="utf-8"?>
<a:theme xmlns:a="http://schemas.openxmlformats.org/drawingml/2006/main" name="SU_Preso_16x9_v6">
  <a:themeElements>
    <a:clrScheme name="Stanford2">
      <a:dk1>
        <a:srgbClr val="000000"/>
      </a:dk1>
      <a:lt1>
        <a:srgbClr val="FFFFFF"/>
      </a:lt1>
      <a:dk2>
        <a:srgbClr val="DAD7CB"/>
      </a:dk2>
      <a:lt2>
        <a:srgbClr val="8C1515"/>
      </a:lt2>
      <a:accent1>
        <a:srgbClr val="8D3C1E"/>
      </a:accent1>
      <a:accent2>
        <a:srgbClr val="00505C"/>
      </a:accent2>
      <a:accent3>
        <a:srgbClr val="53284F"/>
      </a:accent3>
      <a:accent4>
        <a:srgbClr val="175E54"/>
      </a:accent4>
      <a:accent5>
        <a:srgbClr val="4D4F53"/>
      </a:accent5>
      <a:accent6>
        <a:srgbClr val="D2C295"/>
      </a:accent6>
      <a:hlink>
        <a:srgbClr val="A4001D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2669</TotalTime>
  <Words>437</Words>
  <Application>Microsoft Office PowerPoint</Application>
  <PresentationFormat>On-screen Show (16:9)</PresentationFormat>
  <Paragraphs>34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Source Sans Pro</vt:lpstr>
      <vt:lpstr>Arial</vt:lpstr>
      <vt:lpstr>Calibri</vt:lpstr>
      <vt:lpstr>Noto Sans Symbols</vt:lpstr>
      <vt:lpstr>Wingdings</vt:lpstr>
      <vt:lpstr>Source Sans Pro SemiBold</vt:lpstr>
      <vt:lpstr>SU_Preso_16x9_v6</vt:lpstr>
      <vt:lpstr>PowerPoint Presentation</vt:lpstr>
      <vt:lpstr>Topics</vt:lpstr>
      <vt:lpstr>Airfare booking update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New Single/Sole Source Justification (SSJ) Form</vt:lpstr>
      <vt:lpstr>Endowment Funds with award purpose FAC_FELLOW, FAC_CHAIR - ISC waived</vt:lpstr>
      <vt:lpstr>Microsoft License Cost for FY24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VPDoR FY23 Booked Budget Process Kickoff Session</dc:title>
  <dc:creator>Serena Rao</dc:creator>
  <cp:lastModifiedBy>Xing Ding Chang</cp:lastModifiedBy>
  <cp:revision>85</cp:revision>
  <dcterms:created xsi:type="dcterms:W3CDTF">2020-04-05T21:18:33Z</dcterms:created>
  <dcterms:modified xsi:type="dcterms:W3CDTF">2023-06-19T19:09:38Z</dcterms:modified>
</cp:coreProperties>
</file>