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99" r:id="rId2"/>
  </p:sldMasterIdLst>
  <p:notesMasterIdLst>
    <p:notesMasterId r:id="rId9"/>
  </p:notesMasterIdLst>
  <p:handoutMasterIdLst>
    <p:handoutMasterId r:id="rId10"/>
  </p:handoutMasterIdLst>
  <p:sldIdLst>
    <p:sldId id="310" r:id="rId3"/>
    <p:sldId id="323" r:id="rId4"/>
    <p:sldId id="322" r:id="rId5"/>
    <p:sldId id="318" r:id="rId6"/>
    <p:sldId id="321" r:id="rId7"/>
    <p:sldId id="317" r:id="rId8"/>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Source Sans Pro"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Source Sans Pro"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Source Sans Pro"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Source Sans Pro" charset="0"/>
        <a:ea typeface="MS PGothic" panose="020B0600070205080204" pitchFamily="34" charset="-128"/>
        <a:cs typeface="+mn-cs"/>
      </a:defRPr>
    </a:lvl5pPr>
    <a:lvl6pPr marL="2286000" algn="l" defTabSz="914400" rtl="0" eaLnBrk="1" latinLnBrk="0" hangingPunct="1">
      <a:defRPr kern="1200">
        <a:solidFill>
          <a:schemeClr val="tx1"/>
        </a:solidFill>
        <a:latin typeface="Source Sans Pro" charset="0"/>
        <a:ea typeface="MS PGothic" panose="020B0600070205080204" pitchFamily="34" charset="-128"/>
        <a:cs typeface="+mn-cs"/>
      </a:defRPr>
    </a:lvl6pPr>
    <a:lvl7pPr marL="2743200" algn="l" defTabSz="914400" rtl="0" eaLnBrk="1" latinLnBrk="0" hangingPunct="1">
      <a:defRPr kern="1200">
        <a:solidFill>
          <a:schemeClr val="tx1"/>
        </a:solidFill>
        <a:latin typeface="Source Sans Pro" charset="0"/>
        <a:ea typeface="MS PGothic" panose="020B0600070205080204" pitchFamily="34" charset="-128"/>
        <a:cs typeface="+mn-cs"/>
      </a:defRPr>
    </a:lvl7pPr>
    <a:lvl8pPr marL="3200400" algn="l" defTabSz="914400" rtl="0" eaLnBrk="1" latinLnBrk="0" hangingPunct="1">
      <a:defRPr kern="1200">
        <a:solidFill>
          <a:schemeClr val="tx1"/>
        </a:solidFill>
        <a:latin typeface="Source Sans Pro" charset="0"/>
        <a:ea typeface="MS PGothic" panose="020B0600070205080204" pitchFamily="34" charset="-128"/>
        <a:cs typeface="+mn-cs"/>
      </a:defRPr>
    </a:lvl8pPr>
    <a:lvl9pPr marL="3657600" algn="l" defTabSz="914400" rtl="0" eaLnBrk="1" latinLnBrk="0" hangingPunct="1">
      <a:defRPr kern="1200">
        <a:solidFill>
          <a:schemeClr val="tx1"/>
        </a:solidFill>
        <a:latin typeface="Source Sans Pro"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84" d="100"/>
          <a:sy n="84" d="100"/>
        </p:scale>
        <p:origin x="69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AA54DE1-499D-4E5E-ABDE-EFD283F284CD}" type="datetimeFigureOut">
              <a:rPr lang="en-US" altLang="en-US"/>
              <a:pPr/>
              <a:t>1/23/2023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BF52F4E-8AC7-4F34-9EB5-575AE57901E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BEC715-C528-422B-98E5-FA750D63C007}" type="datetimeFigureOut">
              <a:rPr lang="en-US" altLang="en-US"/>
              <a:pPr/>
              <a:t>1/23/2023</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C16A078-BAE8-4A95-A544-9F4E51BD0829}"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a:spLocks noChangeArrowheads="1"/>
          </p:cNvSpPr>
          <p:nvPr/>
        </p:nvSpPr>
        <p:spPr bwMode="auto">
          <a:xfrm>
            <a:off x="0" y="4806950"/>
            <a:ext cx="9155113" cy="342900"/>
          </a:xfrm>
          <a:prstGeom prst="rect">
            <a:avLst/>
          </a:prstGeom>
          <a:solidFill>
            <a:srgbClr val="8C1515"/>
          </a:solidFill>
          <a:ln w="9525">
            <a:solidFill>
              <a:srgbClr val="8C1515"/>
            </a:solidFill>
            <a:miter lim="800000"/>
            <a:headEnd/>
            <a:tailEnd/>
          </a:ln>
          <a:effectLst>
            <a:outerShdw blurRad="38100" dist="25401" dir="2700000" algn="br" rotWithShape="0">
              <a:srgbClr val="808080">
                <a:alpha val="59999"/>
              </a:srgbClr>
            </a:outerShdw>
          </a:effectLst>
        </p:spPr>
        <p:txBody>
          <a:bodyPr anchor="ctr"/>
          <a:lstStyle/>
          <a:p>
            <a:pPr algn="ctr" fontAlgn="auto">
              <a:spcBef>
                <a:spcPts val="0"/>
              </a:spcBef>
              <a:spcAft>
                <a:spcPts val="0"/>
              </a:spcAft>
              <a:defRPr/>
            </a:pPr>
            <a:endParaRPr lang="en-US" dirty="0">
              <a:solidFill>
                <a:schemeClr val="lt1"/>
              </a:solidFill>
              <a:latin typeface="Arial"/>
              <a:ea typeface="+mn-ea"/>
            </a:endParaRPr>
          </a:p>
        </p:txBody>
      </p:sp>
      <p:pic>
        <p:nvPicPr>
          <p:cNvPr id="6" name="Picture 14" title="Stanford University"/>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6450" y="4883150"/>
            <a:ext cx="1546225"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457200" y="1792517"/>
            <a:ext cx="8229600" cy="618473"/>
          </a:xfrm>
          <a:prstGeom prst="rect">
            <a:avLst/>
          </a:prstGeom>
        </p:spPr>
        <p:txBody>
          <a:bodyPr>
            <a:noAutofit/>
          </a:bodyPr>
          <a:lstStyle>
            <a:lvl1pPr algn="ctr">
              <a:defRPr sz="3600">
                <a:solidFill>
                  <a:schemeClr val="tx1"/>
                </a:solidFill>
              </a:defRPr>
            </a:lvl1pPr>
          </a:lstStyle>
          <a:p>
            <a:r>
              <a:rPr lang="en-US"/>
              <a:t>Click to edit Master title style</a:t>
            </a:r>
            <a:endParaRPr lang="en-US" dirty="0"/>
          </a:p>
        </p:txBody>
      </p:sp>
      <p:sp>
        <p:nvSpPr>
          <p:cNvPr id="12" name="Text Placeholder 33"/>
          <p:cNvSpPr>
            <a:spLocks noGrp="1"/>
          </p:cNvSpPr>
          <p:nvPr>
            <p:ph type="body" sz="quarter" idx="18"/>
          </p:nvPr>
        </p:nvSpPr>
        <p:spPr>
          <a:xfrm>
            <a:off x="1603375" y="359902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Edit Master text styles</a:t>
            </a:r>
          </a:p>
        </p:txBody>
      </p:sp>
      <p:sp>
        <p:nvSpPr>
          <p:cNvPr id="13" name="Subtitle 2"/>
          <p:cNvSpPr>
            <a:spLocks noGrp="1"/>
          </p:cNvSpPr>
          <p:nvPr>
            <p:ph type="subTitle" idx="1"/>
          </p:nvPr>
        </p:nvSpPr>
        <p:spPr>
          <a:xfrm>
            <a:off x="457200" y="2410990"/>
            <a:ext cx="8229600" cy="461897"/>
          </a:xfrm>
          <a:prstGeom prst="rect">
            <a:avLst/>
          </a:prstGeom>
        </p:spPr>
        <p:txBody>
          <a:bodyPr>
            <a:noAutofit/>
          </a:bodyPr>
          <a:lstStyle>
            <a:lvl1pPr marL="0" indent="0" algn="ctr">
              <a:buNone/>
              <a:defRPr sz="2100" cap="small" spc="300">
                <a:solidFill>
                  <a:srgbClr val="A400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2702811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5" name="Rectangle 4"/>
          <p:cNvSpPr>
            <a:spLocks noChangeArrowheads="1"/>
          </p:cNvSpPr>
          <p:nvPr/>
        </p:nvSpPr>
        <p:spPr bwMode="auto">
          <a:xfrm>
            <a:off x="0" y="4806950"/>
            <a:ext cx="9155113" cy="342900"/>
          </a:xfrm>
          <a:prstGeom prst="rect">
            <a:avLst/>
          </a:prstGeom>
          <a:solidFill>
            <a:schemeClr val="bg2"/>
          </a:solidFill>
          <a:ln w="9525">
            <a:solidFill>
              <a:schemeClr val="accent1"/>
            </a:solidFill>
            <a:miter lim="800000"/>
            <a:headEnd/>
            <a:tailEnd/>
          </a:ln>
          <a:effectLst>
            <a:outerShdw blurRad="38100" dist="25401" dir="2700000" algn="br" rotWithShape="0">
              <a:srgbClr val="808080">
                <a:alpha val="59999"/>
              </a:srgbClr>
            </a:outerShdw>
          </a:effectLst>
        </p:spPr>
        <p:txBody>
          <a:bodyPr anchor="ctr"/>
          <a:lstStyle/>
          <a:p>
            <a:pPr algn="ctr" fontAlgn="auto">
              <a:spcBef>
                <a:spcPts val="0"/>
              </a:spcBef>
              <a:spcAft>
                <a:spcPts val="0"/>
              </a:spcAft>
              <a:defRPr/>
            </a:pPr>
            <a:endParaRPr lang="en-US" dirty="0">
              <a:solidFill>
                <a:schemeClr val="lt1"/>
              </a:solidFill>
              <a:latin typeface="Arial"/>
              <a:ea typeface="+mn-ea"/>
            </a:endParaRPr>
          </a:p>
        </p:txBody>
      </p:sp>
      <p:pic>
        <p:nvPicPr>
          <p:cNvPr id="7" name="Picture 14" title="Stanford University"/>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6450" y="4883150"/>
            <a:ext cx="1546225"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itle 1"/>
          <p:cNvSpPr>
            <a:spLocks noGrp="1"/>
          </p:cNvSpPr>
          <p:nvPr>
            <p:ph type="title"/>
          </p:nvPr>
        </p:nvSpPr>
        <p:spPr>
          <a:xfrm>
            <a:off x="1603377" y="1538765"/>
            <a:ext cx="2954337" cy="925830"/>
          </a:xfrm>
          <a:prstGeom prst="rect">
            <a:avLst/>
          </a:prstGeom>
        </p:spPr>
        <p:txBody>
          <a:bodyPr/>
          <a:lstStyle>
            <a:lvl1pPr algn="r">
              <a:defRPr sz="2000" b="1">
                <a:solidFill>
                  <a:schemeClr val="tx1"/>
                </a:solidFill>
              </a:defRPr>
            </a:lvl1pPr>
          </a:lstStyle>
          <a:p>
            <a:r>
              <a:rPr lang="en-US"/>
              <a:t>Click to edit Master title style</a:t>
            </a:r>
            <a:endParaRPr lang="en-US" dirty="0"/>
          </a:p>
        </p:txBody>
      </p:sp>
      <p:sp>
        <p:nvSpPr>
          <p:cNvPr id="13" name="Text Placeholder 3"/>
          <p:cNvSpPr>
            <a:spLocks noGrp="1"/>
          </p:cNvSpPr>
          <p:nvPr>
            <p:ph type="body" sz="half" idx="2"/>
          </p:nvPr>
        </p:nvSpPr>
        <p:spPr>
          <a:xfrm>
            <a:off x="1603377" y="2571750"/>
            <a:ext cx="2954337" cy="932975"/>
          </a:xfrm>
          <a:prstGeom prst="rect">
            <a:avLst/>
          </a:prstGeom>
        </p:spPr>
        <p:txBody>
          <a:bodyPr/>
          <a:lstStyle>
            <a:lvl1pPr marL="0" indent="0" algn="r">
              <a:buNone/>
              <a:defRPr sz="1200" cap="all" spc="300">
                <a:solidFill>
                  <a:srgbClr val="A400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Picture Placeholder 16"/>
          <p:cNvSpPr>
            <a:spLocks noGrp="1"/>
          </p:cNvSpPr>
          <p:nvPr>
            <p:ph type="pic" sz="quarter" idx="13"/>
          </p:nvPr>
        </p:nvSpPr>
        <p:spPr>
          <a:xfrm>
            <a:off x="4665662" y="1535112"/>
            <a:ext cx="1951038" cy="1951038"/>
          </a:xfrm>
          <a:prstGeom prst="rect">
            <a:avLst/>
          </a:prstGeom>
          <a:blipFill rotWithShape="1">
            <a:blip r:embed="rId3"/>
            <a:stretch>
              <a:fillRect/>
            </a:stretch>
          </a:blipFill>
          <a:effectLst>
            <a:outerShdw blurRad="50800" dist="25400" dir="2700000" algn="tl" rotWithShape="0">
              <a:prstClr val="black">
                <a:alpha val="36000"/>
              </a:prstClr>
            </a:outerShdw>
          </a:effectLst>
        </p:spPr>
        <p:style>
          <a:lnRef idx="3">
            <a:schemeClr val="lt1"/>
          </a:lnRef>
          <a:fillRef idx="1">
            <a:schemeClr val="accent5"/>
          </a:fillRef>
          <a:effectRef idx="1">
            <a:schemeClr val="accent5"/>
          </a:effectRef>
          <a:fontRef idx="none"/>
        </p:style>
        <p:txBody>
          <a:bodyPr/>
          <a:lstStyle>
            <a:lvl1pPr>
              <a:defRPr lang="en-US" sz="1200" dirty="0"/>
            </a:lvl1pPr>
          </a:lstStyle>
          <a:p>
            <a:pPr lvl="0"/>
            <a:r>
              <a:rPr lang="en-US" noProof="0"/>
              <a:t>Click icon to add picture</a:t>
            </a:r>
            <a:endParaRPr lang="en-US" noProof="0" dirty="0"/>
          </a:p>
        </p:txBody>
      </p:sp>
    </p:spTree>
    <p:extLst>
      <p:ext uri="{BB962C8B-B14F-4D97-AF65-F5344CB8AC3E}">
        <p14:creationId xmlns:p14="http://schemas.microsoft.com/office/powerpoint/2010/main" val="144471513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p:nvPr>
        </p:nvSpPr>
        <p:spPr>
          <a:xfrm>
            <a:off x="955677" y="908685"/>
            <a:ext cx="7700963" cy="3759042"/>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panose="020B0604020202020204" pitchFamily="34" charset="0"/>
              </a:defRPr>
            </a:lvl1pPr>
          </a:lstStyle>
          <a:p>
            <a:fld id="{7FF78D64-A3A2-494F-A9E7-98E288FF7644}" type="slidenum">
              <a:rPr lang="en-US" altLang="en-US"/>
              <a:pPr/>
              <a:t>‹#›</a:t>
            </a:fld>
            <a:endParaRPr lang="en-US" altLang="en-US"/>
          </a:p>
        </p:txBody>
      </p:sp>
    </p:spTree>
    <p:extLst>
      <p:ext uri="{BB962C8B-B14F-4D97-AF65-F5344CB8AC3E}">
        <p14:creationId xmlns:p14="http://schemas.microsoft.com/office/powerpoint/2010/main" val="159456985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15"/>
          <p:cNvSpPr>
            <a:spLocks noGrp="1"/>
          </p:cNvSpPr>
          <p:nvPr>
            <p:ph sz="quarter" idx="11"/>
          </p:nvPr>
        </p:nvSpPr>
        <p:spPr>
          <a:xfrm>
            <a:off x="4876800" y="908685"/>
            <a:ext cx="3779838" cy="3759042"/>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panose="020B0604020202020204" pitchFamily="34" charset="0"/>
              </a:defRPr>
            </a:lvl1pPr>
          </a:lstStyle>
          <a:p>
            <a:fld id="{7FF78D64-A3A2-494F-A9E7-98E288FF7644}" type="slidenum">
              <a:rPr lang="en-US" altLang="en-US"/>
              <a:pPr/>
              <a:t>‹#›</a:t>
            </a:fld>
            <a:endParaRPr lang="en-US" altLang="en-US"/>
          </a:p>
        </p:txBody>
      </p:sp>
    </p:spTree>
    <p:extLst>
      <p:ext uri="{BB962C8B-B14F-4D97-AF65-F5344CB8AC3E}">
        <p14:creationId xmlns:p14="http://schemas.microsoft.com/office/powerpoint/2010/main" val="1946459482"/>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panose="020B0604020202020204" pitchFamily="34" charset="0"/>
              </a:defRPr>
            </a:lvl1pPr>
          </a:lstStyle>
          <a:p>
            <a:fld id="{7FF78D64-A3A2-494F-A9E7-98E288FF7644}" type="slidenum">
              <a:rPr lang="en-US" altLang="en-US"/>
              <a:pPr/>
              <a:t>‹#›</a:t>
            </a:fld>
            <a:endParaRPr lang="en-US" altLang="en-US"/>
          </a:p>
        </p:txBody>
      </p:sp>
    </p:spTree>
    <p:extLst>
      <p:ext uri="{BB962C8B-B14F-4D97-AF65-F5344CB8AC3E}">
        <p14:creationId xmlns:p14="http://schemas.microsoft.com/office/powerpoint/2010/main" val="1374449439"/>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1"/>
          </p:nvPr>
        </p:nvSpPr>
        <p:spPr>
          <a:xfrm>
            <a:off x="4876800" y="908686"/>
            <a:ext cx="3779838" cy="1823085"/>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2"/>
          </p:nvPr>
        </p:nvSpPr>
        <p:spPr>
          <a:xfrm>
            <a:off x="4876800" y="2837497"/>
            <a:ext cx="3779838" cy="1830230"/>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panose="020B0604020202020204" pitchFamily="34" charset="0"/>
              </a:defRPr>
            </a:lvl1pPr>
          </a:lstStyle>
          <a:p>
            <a:fld id="{7FF78D64-A3A2-494F-A9E7-98E288FF7644}" type="slidenum">
              <a:rPr lang="en-US" altLang="en-US"/>
              <a:pPr/>
              <a:t>‹#›</a:t>
            </a:fld>
            <a:endParaRPr lang="en-US" altLang="en-US"/>
          </a:p>
        </p:txBody>
      </p:sp>
    </p:spTree>
    <p:extLst>
      <p:ext uri="{BB962C8B-B14F-4D97-AF65-F5344CB8AC3E}">
        <p14:creationId xmlns:p14="http://schemas.microsoft.com/office/powerpoint/2010/main" val="201889668"/>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1"/>
          </p:nvPr>
        </p:nvSpPr>
        <p:spPr>
          <a:xfrm>
            <a:off x="955677" y="2840613"/>
            <a:ext cx="3781425" cy="1827114"/>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2"/>
          </p:nvPr>
        </p:nvSpPr>
        <p:spPr>
          <a:xfrm>
            <a:off x="4876800" y="908686"/>
            <a:ext cx="3779838" cy="1823085"/>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3"/>
          </p:nvPr>
        </p:nvSpPr>
        <p:spPr>
          <a:xfrm>
            <a:off x="4876800" y="2840613"/>
            <a:ext cx="3779838" cy="1827114"/>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panose="020B0604020202020204" pitchFamily="34" charset="0"/>
              </a:defRPr>
            </a:lvl1pPr>
          </a:lstStyle>
          <a:p>
            <a:fld id="{7FF78D64-A3A2-494F-A9E7-98E288FF7644}" type="slidenum">
              <a:rPr lang="en-US" altLang="en-US"/>
              <a:pPr/>
              <a:t>‹#›</a:t>
            </a:fld>
            <a:endParaRPr lang="en-US" altLang="en-US"/>
          </a:p>
        </p:txBody>
      </p:sp>
    </p:spTree>
    <p:extLst>
      <p:ext uri="{BB962C8B-B14F-4D97-AF65-F5344CB8AC3E}">
        <p14:creationId xmlns:p14="http://schemas.microsoft.com/office/powerpoint/2010/main" val="376716379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5" name="Rectangle 4"/>
          <p:cNvSpPr>
            <a:spLocks noChangeArrowheads="1"/>
          </p:cNvSpPr>
          <p:nvPr/>
        </p:nvSpPr>
        <p:spPr bwMode="auto">
          <a:xfrm>
            <a:off x="0" y="4806950"/>
            <a:ext cx="9155113" cy="342900"/>
          </a:xfrm>
          <a:prstGeom prst="rect">
            <a:avLst/>
          </a:prstGeom>
          <a:solidFill>
            <a:srgbClr val="8C1515"/>
          </a:solidFill>
          <a:ln w="9525">
            <a:solidFill>
              <a:srgbClr val="8C1515"/>
            </a:solidFill>
            <a:miter lim="800000"/>
            <a:headEnd/>
            <a:tailEnd/>
          </a:ln>
          <a:effectLst>
            <a:outerShdw blurRad="38100" dist="25401" dir="2700000" algn="br" rotWithShape="0">
              <a:srgbClr val="808080">
                <a:alpha val="59999"/>
              </a:srgbClr>
            </a:outerShdw>
          </a:effectLst>
        </p:spPr>
        <p:txBody>
          <a:bodyPr anchor="ctr"/>
          <a:lstStyle/>
          <a:p>
            <a:pPr algn="ctr" fontAlgn="auto">
              <a:spcBef>
                <a:spcPts val="0"/>
              </a:spcBef>
              <a:spcAft>
                <a:spcPts val="0"/>
              </a:spcAft>
              <a:defRPr/>
            </a:pPr>
            <a:endParaRPr lang="en-US" dirty="0">
              <a:solidFill>
                <a:schemeClr val="lt1"/>
              </a:solidFill>
              <a:latin typeface="Arial"/>
              <a:ea typeface="+mn-ea"/>
            </a:endParaRPr>
          </a:p>
        </p:txBody>
      </p:sp>
      <p:pic>
        <p:nvPicPr>
          <p:cNvPr id="6" name="Picture 14" title="Stanford University"/>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6450" y="4883150"/>
            <a:ext cx="1546225"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itle 1"/>
          <p:cNvSpPr>
            <a:spLocks noGrp="1"/>
          </p:cNvSpPr>
          <p:nvPr>
            <p:ph type="title"/>
          </p:nvPr>
        </p:nvSpPr>
        <p:spPr>
          <a:xfrm>
            <a:off x="1603377" y="1538765"/>
            <a:ext cx="2954337" cy="925830"/>
          </a:xfrm>
          <a:prstGeom prst="rect">
            <a:avLst/>
          </a:prstGeom>
        </p:spPr>
        <p:txBody>
          <a:bodyPr/>
          <a:lstStyle>
            <a:lvl1pPr algn="r">
              <a:defRPr sz="2000" b="1">
                <a:solidFill>
                  <a:schemeClr val="tx1"/>
                </a:solidFill>
              </a:defRPr>
            </a:lvl1pPr>
          </a:lstStyle>
          <a:p>
            <a:r>
              <a:rPr lang="en-US"/>
              <a:t>Click to edit Master title style</a:t>
            </a:r>
            <a:endParaRPr lang="en-US" dirty="0"/>
          </a:p>
        </p:txBody>
      </p:sp>
      <p:sp>
        <p:nvSpPr>
          <p:cNvPr id="13" name="Text Placeholder 3"/>
          <p:cNvSpPr>
            <a:spLocks noGrp="1"/>
          </p:cNvSpPr>
          <p:nvPr>
            <p:ph type="body" sz="half" idx="2"/>
          </p:nvPr>
        </p:nvSpPr>
        <p:spPr>
          <a:xfrm>
            <a:off x="1603377" y="2571750"/>
            <a:ext cx="2954337" cy="932975"/>
          </a:xfrm>
          <a:prstGeom prst="rect">
            <a:avLst/>
          </a:prstGeom>
        </p:spPr>
        <p:txBody>
          <a:bodyPr/>
          <a:lstStyle>
            <a:lvl1pPr marL="0" indent="0" algn="r">
              <a:buNone/>
              <a:defRPr sz="1200" cap="all" spc="300">
                <a:solidFill>
                  <a:srgbClr val="A4001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Picture Placeholder 16"/>
          <p:cNvSpPr>
            <a:spLocks noGrp="1"/>
          </p:cNvSpPr>
          <p:nvPr>
            <p:ph type="pic" sz="quarter" idx="13"/>
          </p:nvPr>
        </p:nvSpPr>
        <p:spPr>
          <a:xfrm>
            <a:off x="4665662" y="1535112"/>
            <a:ext cx="1951038" cy="1951038"/>
          </a:xfrm>
          <a:prstGeom prst="rect">
            <a:avLst/>
          </a:prstGeom>
          <a:blipFill rotWithShape="1">
            <a:blip r:embed="rId3"/>
            <a:stretch>
              <a:fillRect/>
            </a:stretch>
          </a:blipFill>
          <a:effectLst>
            <a:outerShdw blurRad="50800" dist="25400" dir="2700000" algn="tl" rotWithShape="0">
              <a:prstClr val="black">
                <a:alpha val="36000"/>
              </a:prstClr>
            </a:outerShdw>
          </a:effectLst>
        </p:spPr>
        <p:style>
          <a:lnRef idx="3">
            <a:schemeClr val="lt1"/>
          </a:lnRef>
          <a:fillRef idx="1">
            <a:schemeClr val="accent5"/>
          </a:fillRef>
          <a:effectRef idx="1">
            <a:schemeClr val="accent5"/>
          </a:effectRef>
          <a:fontRef idx="none"/>
        </p:style>
        <p:txBody>
          <a:bodyPr/>
          <a:lstStyle>
            <a:lvl1pPr>
              <a:buNone/>
              <a:defRPr sz="1200"/>
            </a:lvl1pPr>
          </a:lstStyle>
          <a:p>
            <a:pPr lvl="0"/>
            <a:r>
              <a:rPr lang="en-US" noProof="0"/>
              <a:t>Click icon to add picture</a:t>
            </a:r>
            <a:endParaRPr lang="en-US" noProof="0" dirty="0"/>
          </a:p>
        </p:txBody>
      </p:sp>
    </p:spTree>
    <p:extLst>
      <p:ext uri="{BB962C8B-B14F-4D97-AF65-F5344CB8AC3E}">
        <p14:creationId xmlns:p14="http://schemas.microsoft.com/office/powerpoint/2010/main" val="295682272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893860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Edit Master text styles</a:t>
            </a:r>
          </a:p>
        </p:txBody>
      </p:sp>
    </p:spTree>
    <p:extLst>
      <p:ext uri="{BB962C8B-B14F-4D97-AF65-F5344CB8AC3E}">
        <p14:creationId xmlns:p14="http://schemas.microsoft.com/office/powerpoint/2010/main" val="151911675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315523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288259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886025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0474285"/>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9" descr="SUSig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10350" y="4811713"/>
            <a:ext cx="204628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4806950"/>
            <a:ext cx="9155113" cy="342900"/>
          </a:xfrm>
          <a:prstGeom prst="rect">
            <a:avLst/>
          </a:prstGeom>
          <a:solidFill>
            <a:schemeClr val="bg2"/>
          </a:solidFill>
          <a:ln w="9525">
            <a:solidFill>
              <a:schemeClr val="accent1"/>
            </a:solidFill>
            <a:miter lim="800000"/>
            <a:headEnd/>
            <a:tailEnd/>
          </a:ln>
          <a:effectLst>
            <a:outerShdw blurRad="38100" dist="25401" dir="2700000" algn="br" rotWithShape="0">
              <a:srgbClr val="808080">
                <a:alpha val="59999"/>
              </a:srgbClr>
            </a:outerShdw>
          </a:effectLst>
        </p:spPr>
        <p:txBody>
          <a:bodyPr anchor="ctr"/>
          <a:lstStyle/>
          <a:p>
            <a:pPr algn="ctr" fontAlgn="auto">
              <a:spcBef>
                <a:spcPts val="0"/>
              </a:spcBef>
              <a:spcAft>
                <a:spcPts val="0"/>
              </a:spcAft>
              <a:defRPr/>
            </a:pPr>
            <a:endParaRPr lang="en-US" dirty="0">
              <a:solidFill>
                <a:schemeClr val="lt1"/>
              </a:solidFill>
              <a:latin typeface="Arial"/>
              <a:ea typeface="+mn-ea"/>
            </a:endParaRPr>
          </a:p>
        </p:txBody>
      </p:sp>
      <p:pic>
        <p:nvPicPr>
          <p:cNvPr id="7" name="Picture 14" title="Stanford University"/>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6450" y="4883150"/>
            <a:ext cx="1546225" cy="188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457200" y="1800555"/>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59902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419028"/>
            <a:ext cx="8229600" cy="461897"/>
          </a:xfrm>
          <a:prstGeom prst="rect">
            <a:avLst/>
          </a:prstGeom>
        </p:spPr>
        <p:txBody>
          <a:bodyPr>
            <a:noAutofit/>
          </a:bodyPr>
          <a:lstStyle>
            <a:lvl1pPr marL="0" indent="0" algn="ctr">
              <a:buNone/>
              <a:defRPr sz="2100" cap="small" spc="300">
                <a:solidFill>
                  <a:srgbClr val="A400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533097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b" anchorCtr="0" compatLnSpc="1">
            <a:prstTxWarp prst="textNoShape">
              <a:avLst/>
            </a:prstTxWarp>
          </a:bodyPr>
          <a:lstStyle/>
          <a:p>
            <a:pPr lvl="0"/>
            <a:r>
              <a:rPr lang="en-US" altLang="en-US"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p:nvSpPr>
        <p:spPr>
          <a:xfrm>
            <a:off x="0" y="0"/>
            <a:ext cx="457200" cy="5149850"/>
          </a:xfrm>
          <a:prstGeom prst="rect">
            <a:avLst/>
          </a:prstGeom>
          <a:solidFill>
            <a:srgbClr val="8C1515"/>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pic>
        <p:nvPicPr>
          <p:cNvPr id="2" name="Picture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343039" y="4667250"/>
            <a:ext cx="1805723" cy="472054"/>
          </a:xfrm>
          <a:prstGeom prst="rect">
            <a:avLst/>
          </a:prstGeom>
        </p:spPr>
      </p:pic>
      <p:sp>
        <p:nvSpPr>
          <p:cNvPr id="8" name="Slide Number Placeholder 22"/>
          <p:cNvSpPr txBox="1">
            <a:spLocks/>
          </p:cNvSpPr>
          <p:nvPr userDrawn="1"/>
        </p:nvSpPr>
        <p:spPr>
          <a:xfrm>
            <a:off x="60325" y="7938"/>
            <a:ext cx="457200" cy="457200"/>
          </a:xfrm>
          <a:prstGeom prst="rect">
            <a:avLst/>
          </a:prstGeom>
        </p:spPr>
        <p:txBody>
          <a:bodyPr wrap="none" lIns="45720" tIns="0" rIns="45720" bIns="0" anchor="ctr" anchorCtr="1"/>
          <a:lstStyle>
            <a:lvl1pPr eaLnBrk="0" hangingPunct="0">
              <a:defRPr sz="2400">
                <a:solidFill>
                  <a:schemeClr val="tx1"/>
                </a:solidFill>
                <a:latin typeface="Source Sans Pro" charset="0"/>
                <a:ea typeface="MS PGothic" panose="020B0600070205080204" pitchFamily="34" charset="-128"/>
              </a:defRPr>
            </a:lvl1pPr>
            <a:lvl2pPr marL="742950" indent="-285750" eaLnBrk="0" hangingPunct="0">
              <a:defRPr sz="2400">
                <a:solidFill>
                  <a:schemeClr val="tx1"/>
                </a:solidFill>
                <a:latin typeface="Source Sans Pro" charset="0"/>
                <a:ea typeface="MS PGothic" panose="020B0600070205080204" pitchFamily="34" charset="-128"/>
              </a:defRPr>
            </a:lvl2pPr>
            <a:lvl3pPr marL="1143000" indent="-228600" eaLnBrk="0" hangingPunct="0">
              <a:defRPr sz="2400">
                <a:solidFill>
                  <a:schemeClr val="tx1"/>
                </a:solidFill>
                <a:latin typeface="Source Sans Pro" charset="0"/>
                <a:ea typeface="MS PGothic" panose="020B0600070205080204" pitchFamily="34" charset="-128"/>
              </a:defRPr>
            </a:lvl3pPr>
            <a:lvl4pPr marL="1600200" indent="-228600" eaLnBrk="0" hangingPunct="0">
              <a:defRPr sz="2400">
                <a:solidFill>
                  <a:schemeClr val="tx1"/>
                </a:solidFill>
                <a:latin typeface="Source Sans Pro" charset="0"/>
                <a:ea typeface="MS PGothic" panose="020B0600070205080204" pitchFamily="34" charset="-128"/>
              </a:defRPr>
            </a:lvl4pPr>
            <a:lvl5pPr marL="2057400" indent="-228600" eaLnBrk="0" hangingPunct="0">
              <a:defRPr sz="2400">
                <a:solidFill>
                  <a:schemeClr val="tx1"/>
                </a:solidFill>
                <a:latin typeface="Source Sans Pro"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Source Sans Pro"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Source Sans Pro"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Source Sans Pro"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Source Sans Pro" charset="0"/>
                <a:ea typeface="MS PGothic" panose="020B0600070205080204" pitchFamily="34" charset="-128"/>
              </a:defRPr>
            </a:lvl9pPr>
          </a:lstStyle>
          <a:p>
            <a:pPr algn="ctr" eaLnBrk="1" hangingPunct="1"/>
            <a:fld id="{87B383EC-BCDF-4B7C-8263-28AA40568863}" type="slidenum">
              <a:rPr lang="en-US" altLang="en-US" sz="1000" baseline="0">
                <a:solidFill>
                  <a:schemeClr val="bg1"/>
                </a:solidFill>
                <a:latin typeface="Arial" panose="020B0604020202020204" pitchFamily="34" charset="0"/>
              </a:rPr>
              <a:pPr algn="ctr" eaLnBrk="1" hangingPunct="1"/>
              <a:t>‹#›</a:t>
            </a:fld>
            <a:endParaRPr lang="en-US" altLang="en-US" sz="1000" baseline="0" dirty="0">
              <a:solidFill>
                <a:schemeClr val="bg1"/>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MS PGothic" panose="020B0600070205080204" pitchFamily="34" charset="-128"/>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panose="05000000000000000000" pitchFamily="2" charset="2"/>
        <a:defRPr kern="1200" spc="20">
          <a:solidFill>
            <a:schemeClr val="tx1"/>
          </a:solidFill>
          <a:latin typeface="Arial"/>
          <a:ea typeface="MS PGothic" panose="020B0600070205080204" pitchFamily="34" charset="-128"/>
          <a:cs typeface="ＭＳ Ｐゴシック" charset="0"/>
        </a:defRPr>
      </a:lvl1pPr>
      <a:lvl2pPr marL="288925" indent="-288925" algn="l" defTabSz="457200" rtl="0" eaLnBrk="1" fontAlgn="base" hangingPunct="1">
        <a:spcBef>
          <a:spcPct val="20000"/>
        </a:spcBef>
        <a:spcAft>
          <a:spcPct val="0"/>
        </a:spcAft>
        <a:buClr>
          <a:schemeClr val="bg2"/>
        </a:buClr>
        <a:buFont typeface="Wingdings" panose="05000000000000000000" pitchFamily="2" charset="2"/>
        <a:buChar char="§"/>
        <a:defRPr kern="1200">
          <a:solidFill>
            <a:srgbClr val="595959"/>
          </a:solidFill>
          <a:latin typeface="Arial"/>
          <a:ea typeface="MS PGothic" panose="020B0600070205080204" pitchFamily="34" charset="-128"/>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MS PGothic" panose="020B0600070205080204" pitchFamily="34" charset="-128"/>
          <a:cs typeface="+mn-cs"/>
        </a:defRPr>
      </a:lvl3pPr>
      <a:lvl4pPr marL="914400" indent="-227013" algn="l" defTabSz="457200" rtl="0" eaLnBrk="1" fontAlgn="base" hangingPunct="1">
        <a:spcBef>
          <a:spcPct val="20000"/>
        </a:spcBef>
        <a:spcAft>
          <a:spcPct val="0"/>
        </a:spcAft>
        <a:buClr>
          <a:schemeClr val="bg2"/>
        </a:buClr>
        <a:buFont typeface="Arial" panose="020B0604020202020204" pitchFamily="34" charset="0"/>
        <a:buChar char="•"/>
        <a:defRPr kern="1200">
          <a:solidFill>
            <a:srgbClr val="595959"/>
          </a:solidFill>
          <a:latin typeface="Arial"/>
          <a:ea typeface="MS PGothic" panose="020B0600070205080204" pitchFamily="34" charset="-128"/>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b" anchorCtr="0" compatLnSpc="1">
            <a:prstTxWarp prst="textNoShape">
              <a:avLst/>
            </a:prstTxWarp>
          </a:bodyPr>
          <a:lstStyle/>
          <a:p>
            <a:pPr lvl="0"/>
            <a:r>
              <a:rPr lang="en-US" altLang="en-US"/>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11113" y="0"/>
            <a:ext cx="9155113" cy="342900"/>
          </a:xfrm>
          <a:prstGeom prst="rect">
            <a:avLst/>
          </a:prstGeom>
          <a:solidFill>
            <a:schemeClr val="bg2"/>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8C1515"/>
              </a:solidFill>
              <a:latin typeface="Arial"/>
            </a:endParaRPr>
          </a:p>
        </p:txBody>
      </p:sp>
      <p:pic>
        <p:nvPicPr>
          <p:cNvPr id="2" name="Picture 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282166" y="4667250"/>
            <a:ext cx="1861834" cy="486723"/>
          </a:xfrm>
          <a:prstGeom prst="rect">
            <a:avLst/>
          </a:prstGeom>
        </p:spPr>
      </p:pic>
      <p:sp>
        <p:nvSpPr>
          <p:cNvPr id="10"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panose="020B0604020202020204" pitchFamily="34" charset="0"/>
              </a:defRPr>
            </a:lvl1pPr>
          </a:lstStyle>
          <a:p>
            <a:fld id="{7FF78D64-A3A2-494F-A9E7-98E288FF764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Lst>
  <p:transition spd="slow">
    <p:fade/>
  </p:transition>
  <p:hf hdr="0" ftr="0" dt="0"/>
  <p:txStyles>
    <p:titleStyle>
      <a:lvl1pPr algn="l" defTabSz="457200" rtl="0" eaLnBrk="0" fontAlgn="base" hangingPunct="0">
        <a:lnSpc>
          <a:spcPct val="85000"/>
        </a:lnSpc>
        <a:spcBef>
          <a:spcPct val="0"/>
        </a:spcBef>
        <a:spcAft>
          <a:spcPct val="0"/>
        </a:spcAft>
        <a:defRPr sz="2400" kern="1200">
          <a:solidFill>
            <a:schemeClr val="bg2"/>
          </a:solidFill>
          <a:latin typeface="Arial"/>
          <a:ea typeface="MS PGothic" panose="020B0600070205080204" pitchFamily="34" charset="-128"/>
          <a:cs typeface="ＭＳ Ｐゴシック" charset="0"/>
        </a:defRPr>
      </a:lvl1pPr>
      <a:lvl2pPr algn="l" defTabSz="457200" rtl="0" eaLnBrk="0" fontAlgn="base" hangingPunct="0">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2pPr>
      <a:lvl3pPr algn="l" defTabSz="457200" rtl="0" eaLnBrk="0" fontAlgn="base" hangingPunct="0">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3pPr>
      <a:lvl4pPr algn="l" defTabSz="457200" rtl="0" eaLnBrk="0" fontAlgn="base" hangingPunct="0">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4pPr>
      <a:lvl5pPr algn="l" defTabSz="457200" rtl="0" eaLnBrk="0" fontAlgn="base" hangingPunct="0">
        <a:lnSpc>
          <a:spcPct val="85000"/>
        </a:lnSpc>
        <a:spcBef>
          <a:spcPct val="0"/>
        </a:spcBef>
        <a:spcAft>
          <a:spcPct val="0"/>
        </a:spcAft>
        <a:defRPr sz="2400">
          <a:solidFill>
            <a:schemeClr val="bg2"/>
          </a:solidFill>
          <a:latin typeface="Arial" charset="0"/>
          <a:ea typeface="MS PGothic" panose="020B0600070205080204" pitchFamily="34" charset="-128"/>
          <a:cs typeface="ＭＳ Ｐゴシック" charset="0"/>
        </a:defRPr>
      </a:lvl5pPr>
      <a:lvl6pPr marL="457200" algn="l" defTabSz="457200" rtl="0" fontAlgn="base">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fontAlgn="base">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fontAlgn="base">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fontAlgn="base">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defRPr sz="1600" kern="1200" cap="small" spc="20">
          <a:solidFill>
            <a:schemeClr val="tx1"/>
          </a:solidFill>
          <a:latin typeface="Arial"/>
          <a:ea typeface="MS PGothic" panose="020B0600070205080204" pitchFamily="34" charset="-128"/>
          <a:cs typeface="ＭＳ Ｐゴシック" charset="0"/>
        </a:defRPr>
      </a:lvl1pPr>
      <a:lvl2pPr marL="288925" indent="-288925" algn="l" defTabSz="457200" rtl="0" eaLnBrk="0" fontAlgn="base" hangingPunct="0">
        <a:spcBef>
          <a:spcPct val="20000"/>
        </a:spcBef>
        <a:spcAft>
          <a:spcPct val="0"/>
        </a:spcAft>
        <a:buClr>
          <a:schemeClr val="bg2"/>
        </a:buClr>
        <a:buFont typeface="Wingdings" panose="05000000000000000000" pitchFamily="2" charset="2"/>
        <a:buChar char="§"/>
        <a:defRPr kern="1200">
          <a:solidFill>
            <a:srgbClr val="595959"/>
          </a:solidFill>
          <a:latin typeface="Arial"/>
          <a:ea typeface="MS PGothic" panose="020B0600070205080204" pitchFamily="34" charset="-128"/>
          <a:cs typeface="+mn-cs"/>
        </a:defRPr>
      </a:lvl2pPr>
      <a:lvl3pPr marL="569913" indent="-225425" algn="l" defTabSz="457200" rtl="0" eaLnBrk="0" fontAlgn="base" hangingPunct="0">
        <a:spcBef>
          <a:spcPct val="20000"/>
        </a:spcBef>
        <a:spcAft>
          <a:spcPct val="0"/>
        </a:spcAft>
        <a:buClr>
          <a:schemeClr val="bg2"/>
        </a:buClr>
        <a:buSzPct val="102000"/>
        <a:buFont typeface="Source Sans Pro" charset="0"/>
        <a:buChar char="›"/>
        <a:defRPr kern="1200">
          <a:solidFill>
            <a:srgbClr val="595959"/>
          </a:solidFill>
          <a:latin typeface="Arial"/>
          <a:ea typeface="MS PGothic" panose="020B0600070205080204" pitchFamily="34" charset="-128"/>
          <a:cs typeface="+mn-cs"/>
        </a:defRPr>
      </a:lvl3pPr>
      <a:lvl4pPr marL="914400" indent="-227013" algn="l" defTabSz="457200" rtl="0" eaLnBrk="0" fontAlgn="base" hangingPunct="0">
        <a:spcBef>
          <a:spcPct val="20000"/>
        </a:spcBef>
        <a:spcAft>
          <a:spcPct val="0"/>
        </a:spcAft>
        <a:buClr>
          <a:schemeClr val="bg2"/>
        </a:buClr>
        <a:buFont typeface="Arial" panose="020B0604020202020204" pitchFamily="34" charset="0"/>
        <a:buChar char="•"/>
        <a:defRPr kern="1200">
          <a:solidFill>
            <a:srgbClr val="595959"/>
          </a:solidFill>
          <a:latin typeface="Arial"/>
          <a:ea typeface="MS PGothic" panose="020B0600070205080204" pitchFamily="34" charset="-128"/>
          <a:cs typeface="+mn-cs"/>
        </a:defRPr>
      </a:lvl4pPr>
      <a:lvl5pPr marL="1258888" indent="-227013" algn="l" defTabSz="457200" rtl="0" eaLnBrk="0" fontAlgn="base" hangingPunct="0">
        <a:spcBef>
          <a:spcPct val="20000"/>
        </a:spcBef>
        <a:spcAft>
          <a:spcPct val="0"/>
        </a:spcAft>
        <a:buClr>
          <a:schemeClr val="bg2"/>
        </a:buClr>
        <a:buFont typeface="Source Sans Pro" charset="0"/>
        <a:buChar char="–"/>
        <a:defRPr kern="1200">
          <a:solidFill>
            <a:srgbClr val="595959"/>
          </a:solidFill>
          <a:latin typeface="Arial"/>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fingate.stanford.edu/paying-people/paying-honoraria#anchor-21096-content"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fingate.stanford.edu/managing-funds/balance-sheet-account-balance-reconciliation-attestation#anchor-3716"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9325" y="358775"/>
            <a:ext cx="7707313" cy="488950"/>
          </a:xfrm>
        </p:spPr>
        <p:txBody>
          <a:bodyPr/>
          <a:lstStyle/>
          <a:p>
            <a:pPr eaLnBrk="1" hangingPunct="1"/>
            <a:r>
              <a:rPr lang="en-US" altLang="en-US" dirty="0" err="1">
                <a:latin typeface="Arial" panose="020B0604020202020204" pitchFamily="34" charset="0"/>
              </a:rPr>
              <a:t>VPDoR</a:t>
            </a:r>
            <a:r>
              <a:rPr lang="en-US" altLang="en-US" dirty="0">
                <a:latin typeface="Arial" panose="020B0604020202020204" pitchFamily="34" charset="0"/>
              </a:rPr>
              <a:t> Financial Update Jan 23 2023 - Topics</a:t>
            </a:r>
          </a:p>
        </p:txBody>
      </p:sp>
      <p:sp>
        <p:nvSpPr>
          <p:cNvPr id="5" name="Content Placeholder 4"/>
          <p:cNvSpPr>
            <a:spLocks noGrp="1"/>
          </p:cNvSpPr>
          <p:nvPr>
            <p:ph sz="quarter" idx="10"/>
          </p:nvPr>
        </p:nvSpPr>
        <p:spPr>
          <a:xfrm>
            <a:off x="970671" y="1090246"/>
            <a:ext cx="7786467" cy="3577004"/>
          </a:xfrm>
        </p:spPr>
        <p:txBody>
          <a:bodyPr wrap="square" numCol="1" anchor="t" anchorCtr="0" compatLnSpc="1">
            <a:prstTxWarp prst="textNoShape">
              <a:avLst/>
            </a:prstTxWarp>
          </a:bodyPr>
          <a:lstStyle/>
          <a:p>
            <a:pPr marL="285750" indent="-285750" eaLnBrk="1" hangingPunct="1">
              <a:buFont typeface="Arial" panose="020B0604020202020204" pitchFamily="34" charset="0"/>
              <a:buChar char="•"/>
            </a:pPr>
            <a:r>
              <a:rPr lang="en-US" sz="2400" dirty="0">
                <a:latin typeface="Arial" panose="020B0604020202020204" pitchFamily="34" charset="0"/>
              </a:rPr>
              <a:t>Honorarium guidelines</a:t>
            </a:r>
          </a:p>
          <a:p>
            <a:pPr marL="285750" indent="-285750" eaLnBrk="1" hangingPunct="1">
              <a:buFont typeface="Arial" panose="020B0604020202020204" pitchFamily="34" charset="0"/>
              <a:buChar char="•"/>
            </a:pPr>
            <a:r>
              <a:rPr lang="en-US" sz="2400" dirty="0">
                <a:latin typeface="Arial" panose="020B0604020202020204" pitchFamily="34" charset="0"/>
              </a:rPr>
              <a:t>Quarterly financial attestation process</a:t>
            </a:r>
            <a:endParaRPr lang="en-US" sz="2400" dirty="0"/>
          </a:p>
          <a:p>
            <a:pPr marL="285750" indent="-285750">
              <a:buFont typeface="Arial" panose="020B0604020202020204" pitchFamily="34" charset="0"/>
              <a:buChar char="•"/>
            </a:pPr>
            <a:r>
              <a:rPr lang="en-US" altLang="en-US" sz="2400" dirty="0">
                <a:latin typeface="Arial" panose="020B0604020202020204" pitchFamily="34" charset="0"/>
              </a:rPr>
              <a:t>Microsoft Enterprise License renewal FY24</a:t>
            </a:r>
          </a:p>
          <a:p>
            <a:pPr marL="285750" indent="-285750">
              <a:buFont typeface="Arial" panose="020B0604020202020204" pitchFamily="34" charset="0"/>
              <a:buChar char="•"/>
            </a:pPr>
            <a:r>
              <a:rPr lang="en-US" altLang="en-US" sz="2400" dirty="0">
                <a:latin typeface="Arial" panose="020B0604020202020204" pitchFamily="34" charset="0"/>
              </a:rPr>
              <a:t>Budget Plan kickoff/training session 1:30 pm on Feb 1</a:t>
            </a:r>
          </a:p>
          <a:p>
            <a:pPr marL="0" indent="0" eaLnBrk="1" hangingPunct="1"/>
            <a:endParaRPr lang="en-US" altLang="en-US" dirty="0">
              <a:latin typeface="Arial" panose="020B0604020202020204" pitchFamily="34" charset="0"/>
            </a:endParaRPr>
          </a:p>
          <a:p>
            <a:pPr lvl="1" eaLnBrk="1" hangingPunct="1"/>
            <a:endParaRPr lang="en-US" altLang="en-US" dirty="0">
              <a:latin typeface="Arial" panose="020B0604020202020204" pitchFamily="34" charset="0"/>
            </a:endParaRPr>
          </a:p>
          <a:p>
            <a:pPr lvl="1" eaLnBrk="1" hangingPunct="1"/>
            <a:endParaRPr lang="en-US" altLang="en-US" dirty="0">
              <a:latin typeface="Arial" panose="020B0604020202020204" pitchFamily="34" charset="0"/>
            </a:endParaRPr>
          </a:p>
          <a:p>
            <a:pPr lvl="1" eaLnBrk="1" hangingPunct="1"/>
            <a:endParaRPr lang="en-US" altLang="en-US"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952DE-F2E3-3C66-E798-2D7C47CE426F}"/>
              </a:ext>
            </a:extLst>
          </p:cNvPr>
          <p:cNvSpPr>
            <a:spLocks noGrp="1"/>
          </p:cNvSpPr>
          <p:nvPr>
            <p:ph type="title"/>
          </p:nvPr>
        </p:nvSpPr>
        <p:spPr/>
        <p:txBody>
          <a:bodyPr/>
          <a:lstStyle/>
          <a:p>
            <a:r>
              <a:rPr lang="en-US" altLang="en-US" b="1" dirty="0">
                <a:solidFill>
                  <a:schemeClr val="tx1"/>
                </a:solidFill>
                <a:latin typeface="Arial" panose="020B0604020202020204" pitchFamily="34" charset="0"/>
              </a:rPr>
              <a:t>Reminder to complete Training Course</a:t>
            </a:r>
            <a:endParaRPr lang="en-US" dirty="0"/>
          </a:p>
        </p:txBody>
      </p:sp>
      <p:sp>
        <p:nvSpPr>
          <p:cNvPr id="3" name="Content Placeholder 2">
            <a:extLst>
              <a:ext uri="{FF2B5EF4-FFF2-40B4-BE49-F238E27FC236}">
                <a16:creationId xmlns:a16="http://schemas.microsoft.com/office/drawing/2014/main" id="{B11A67A4-14EE-3905-35C4-45EA37103FFF}"/>
              </a:ext>
            </a:extLst>
          </p:cNvPr>
          <p:cNvSpPr>
            <a:spLocks noGrp="1"/>
          </p:cNvSpPr>
          <p:nvPr>
            <p:ph sz="quarter" idx="10"/>
          </p:nvPr>
        </p:nvSpPr>
        <p:spPr/>
        <p:txBody>
          <a:bodyPr/>
          <a:lstStyle/>
          <a:p>
            <a:r>
              <a:rPr lang="en-US" b="1" dirty="0"/>
              <a:t>FIN-PROG-0103:</a:t>
            </a:r>
            <a:r>
              <a:rPr lang="en-US" dirty="0"/>
              <a:t> </a:t>
            </a:r>
            <a:r>
              <a:rPr lang="en-US" b="1" dirty="0"/>
              <a:t>Approving Financial Transactions course </a:t>
            </a:r>
            <a:r>
              <a:rPr lang="en-US" dirty="0"/>
              <a:t>is required for all existing requisition, expense journal and labor distribution approvers. Training needs to be completed before </a:t>
            </a:r>
            <a:r>
              <a:rPr lang="en-US" b="1" dirty="0"/>
              <a:t>January 31, 2023 </a:t>
            </a:r>
            <a:r>
              <a:rPr lang="en-US" dirty="0"/>
              <a:t>in order to maintain authority approver privileges.</a:t>
            </a:r>
          </a:p>
        </p:txBody>
      </p:sp>
      <p:pic>
        <p:nvPicPr>
          <p:cNvPr id="5" name="Picture 4">
            <a:extLst>
              <a:ext uri="{FF2B5EF4-FFF2-40B4-BE49-F238E27FC236}">
                <a16:creationId xmlns:a16="http://schemas.microsoft.com/office/drawing/2014/main" id="{7DC74A7B-FB89-DD6E-DD6D-2E55FA6EF61E}"/>
              </a:ext>
            </a:extLst>
          </p:cNvPr>
          <p:cNvPicPr>
            <a:picLocks noChangeAspect="1"/>
          </p:cNvPicPr>
          <p:nvPr/>
        </p:nvPicPr>
        <p:blipFill>
          <a:blip r:embed="rId2"/>
          <a:stretch>
            <a:fillRect/>
          </a:stretch>
        </p:blipFill>
        <p:spPr>
          <a:xfrm>
            <a:off x="1067676" y="2259120"/>
            <a:ext cx="7240246" cy="1658732"/>
          </a:xfrm>
          <a:prstGeom prst="rect">
            <a:avLst/>
          </a:prstGeom>
        </p:spPr>
      </p:pic>
    </p:spTree>
    <p:extLst>
      <p:ext uri="{BB962C8B-B14F-4D97-AF65-F5344CB8AC3E}">
        <p14:creationId xmlns:p14="http://schemas.microsoft.com/office/powerpoint/2010/main" val="387932591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8776" y="252861"/>
            <a:ext cx="7707862" cy="488024"/>
          </a:xfrm>
        </p:spPr>
        <p:txBody>
          <a:bodyPr/>
          <a:lstStyle/>
          <a:p>
            <a:pPr eaLnBrk="1" hangingPunct="1"/>
            <a:r>
              <a:rPr lang="en-US" altLang="en-US" b="1" dirty="0">
                <a:solidFill>
                  <a:schemeClr val="tx1"/>
                </a:solidFill>
                <a:latin typeface="Arial" panose="020B0604020202020204" pitchFamily="34" charset="0"/>
              </a:rPr>
              <a:t>Honorarium guidelines</a:t>
            </a:r>
          </a:p>
        </p:txBody>
      </p:sp>
      <p:sp>
        <p:nvSpPr>
          <p:cNvPr id="5" name="Content Placeholder 4">
            <a:extLst>
              <a:ext uri="{FF2B5EF4-FFF2-40B4-BE49-F238E27FC236}">
                <a16:creationId xmlns:a16="http://schemas.microsoft.com/office/drawing/2014/main" id="{B217510F-04A9-587E-CDE9-CBE60597F60F}"/>
              </a:ext>
            </a:extLst>
          </p:cNvPr>
          <p:cNvSpPr>
            <a:spLocks noGrp="1"/>
          </p:cNvSpPr>
          <p:nvPr>
            <p:ph sz="quarter" idx="10"/>
          </p:nvPr>
        </p:nvSpPr>
        <p:spPr>
          <a:xfrm>
            <a:off x="955677" y="802005"/>
            <a:ext cx="7700963" cy="4234816"/>
          </a:xfrm>
          <a:solidFill>
            <a:schemeClr val="bg1"/>
          </a:solidFill>
        </p:spPr>
        <p:txBody>
          <a:bodyPr>
            <a:normAutofit fontScale="70000" lnSpcReduction="20000"/>
          </a:bodyPr>
          <a:lstStyle/>
          <a:p>
            <a:pPr marL="0" indent="0"/>
            <a:r>
              <a:rPr lang="en-US" b="1" dirty="0"/>
              <a:t>Definition</a:t>
            </a:r>
          </a:p>
          <a:p>
            <a:pPr marL="0" indent="0"/>
            <a:r>
              <a:rPr lang="en-US" dirty="0"/>
              <a:t>An honorarium is typically a </a:t>
            </a:r>
            <a:r>
              <a:rPr lang="en-US" b="1" dirty="0"/>
              <a:t>one-time gratuitous payment </a:t>
            </a:r>
            <a:r>
              <a:rPr lang="en-US" dirty="0"/>
              <a:t>made as a gesture of goodwill and in appreciation to speakers or participants in special Stanford events (e.g., symposia, lecture series or professional conventions). An honorarium is provided to help cover costs for volunteers or speakers.</a:t>
            </a:r>
          </a:p>
          <a:p>
            <a:pPr marL="0" indent="0"/>
            <a:r>
              <a:rPr lang="en-US" dirty="0"/>
              <a:t>What is </a:t>
            </a:r>
            <a:r>
              <a:rPr lang="en-US" b="1" dirty="0"/>
              <a:t>not</a:t>
            </a:r>
            <a:r>
              <a:rPr lang="en-US" dirty="0"/>
              <a:t> considered honorarium: </a:t>
            </a:r>
          </a:p>
          <a:p>
            <a:pPr marL="285750" indent="-285750">
              <a:buFont typeface="Arial" panose="020B0604020202020204" pitchFamily="34" charset="0"/>
              <a:buChar char="•"/>
            </a:pPr>
            <a:r>
              <a:rPr lang="en-US" dirty="0"/>
              <a:t>If the fee is </a:t>
            </a:r>
            <a:r>
              <a:rPr lang="en-US" b="1" dirty="0"/>
              <a:t>required by the individual or is negotiated</a:t>
            </a:r>
            <a:r>
              <a:rPr lang="en-US" dirty="0"/>
              <a:t>, payment is no longer considered an honorarium, but rather a </a:t>
            </a:r>
            <a:r>
              <a:rPr lang="en-US" b="1" dirty="0"/>
              <a:t>fee for service</a:t>
            </a:r>
            <a:r>
              <a:rPr lang="en-US" dirty="0"/>
              <a:t>. This fee is processed as a service requisition. </a:t>
            </a:r>
          </a:p>
          <a:p>
            <a:pPr marL="285750" indent="-285750">
              <a:buFont typeface="Arial" panose="020B0604020202020204" pitchFamily="34" charset="0"/>
              <a:buChar char="•"/>
            </a:pPr>
            <a:r>
              <a:rPr lang="en-US" dirty="0"/>
              <a:t>If the person receiving honorarium </a:t>
            </a:r>
            <a:r>
              <a:rPr lang="en-US" b="1" dirty="0"/>
              <a:t>provided service </a:t>
            </a:r>
            <a:r>
              <a:rPr lang="en-US" dirty="0"/>
              <a:t>besides speaking at or moderating an event</a:t>
            </a:r>
          </a:p>
          <a:p>
            <a:pPr marL="285750" indent="-285750">
              <a:buFont typeface="Arial" panose="020B0604020202020204" pitchFamily="34" charset="0"/>
              <a:buChar char="•"/>
            </a:pPr>
            <a:r>
              <a:rPr lang="en-US" dirty="0"/>
              <a:t>If someone </a:t>
            </a:r>
            <a:r>
              <a:rPr lang="en-US" b="1" dirty="0"/>
              <a:t>teaches a course</a:t>
            </a:r>
          </a:p>
          <a:p>
            <a:pPr marL="285750" indent="-285750">
              <a:buFont typeface="Arial" panose="020B0604020202020204" pitchFamily="34" charset="0"/>
              <a:buChar char="•"/>
            </a:pPr>
            <a:r>
              <a:rPr lang="en-US" dirty="0"/>
              <a:t>Not for </a:t>
            </a:r>
            <a:r>
              <a:rPr lang="en-US" b="1" dirty="0"/>
              <a:t>travel expenses</a:t>
            </a:r>
            <a:endParaRPr lang="en-US" dirty="0"/>
          </a:p>
          <a:p>
            <a:pPr marL="0" indent="0"/>
            <a:r>
              <a:rPr lang="en-US" b="1" dirty="0"/>
              <a:t>Guideline for amount</a:t>
            </a:r>
            <a:r>
              <a:rPr lang="en-US" dirty="0"/>
              <a:t>	</a:t>
            </a:r>
          </a:p>
          <a:p>
            <a:pPr>
              <a:buFont typeface="Arial" panose="020B0604020202020204" pitchFamily="34" charset="0"/>
              <a:buChar char="•"/>
            </a:pPr>
            <a:r>
              <a:rPr lang="en-US" dirty="0"/>
              <a:t>Amount should be </a:t>
            </a:r>
            <a:r>
              <a:rPr lang="en-US" b="1" dirty="0"/>
              <a:t>consistent</a:t>
            </a:r>
            <a:r>
              <a:rPr lang="en-US" dirty="0"/>
              <a:t> with similar payments in the past.	</a:t>
            </a:r>
          </a:p>
          <a:p>
            <a:pPr>
              <a:buFont typeface="Arial" panose="020B0604020202020204" pitchFamily="34" charset="0"/>
              <a:buChar char="•"/>
            </a:pPr>
            <a:r>
              <a:rPr lang="en-US" dirty="0"/>
              <a:t>The amount may vary by department. In general, if amount is over </a:t>
            </a:r>
            <a:r>
              <a:rPr lang="en-US" b="1" dirty="0"/>
              <a:t>$5K </a:t>
            </a:r>
            <a:r>
              <a:rPr lang="en-US" dirty="0"/>
              <a:t>– speaker usually has a critical profile; </a:t>
            </a:r>
            <a:r>
              <a:rPr lang="en-US" b="1" dirty="0"/>
              <a:t>$10K </a:t>
            </a:r>
            <a:r>
              <a:rPr lang="en-US" dirty="0"/>
              <a:t>or higher – speaker with important status (e.g. officials with important positions, Nobel prize winners, etc.) and speaker profile document should be attached to transaction. The amount should not exceed </a:t>
            </a:r>
            <a:r>
              <a:rPr lang="en-US" b="1" dirty="0"/>
              <a:t>$20K </a:t>
            </a:r>
            <a:r>
              <a:rPr lang="en-US" dirty="0"/>
              <a:t>for anyone. 	</a:t>
            </a:r>
          </a:p>
          <a:p>
            <a:pPr>
              <a:buFont typeface="Arial" panose="020B0604020202020204" pitchFamily="34" charset="0"/>
              <a:buChar char="•"/>
            </a:pPr>
            <a:r>
              <a:rPr lang="en-US" dirty="0"/>
              <a:t>The amount should also correlate to the </a:t>
            </a:r>
            <a:r>
              <a:rPr lang="en-US" b="1" dirty="0"/>
              <a:t>amount of time </a:t>
            </a:r>
            <a:r>
              <a:rPr lang="en-US" dirty="0"/>
              <a:t>involved (e.g. number of days)	</a:t>
            </a:r>
          </a:p>
          <a:p>
            <a:pPr marL="0" indent="0"/>
            <a:r>
              <a:rPr lang="en-US" b="1" dirty="0"/>
              <a:t>Tax implication</a:t>
            </a:r>
            <a:r>
              <a:rPr lang="en-US" dirty="0"/>
              <a:t>	</a:t>
            </a:r>
          </a:p>
          <a:p>
            <a:pPr>
              <a:buFont typeface="Arial" panose="020B0604020202020204" pitchFamily="34" charset="0"/>
              <a:buChar char="•"/>
            </a:pPr>
            <a:r>
              <a:rPr lang="en-US" dirty="0"/>
              <a:t>Tax treatment for the speaker is different for honorarium</a:t>
            </a:r>
          </a:p>
          <a:p>
            <a:pPr marL="0" indent="0"/>
            <a:r>
              <a:rPr lang="en-US" b="1" i="1" dirty="0">
                <a:solidFill>
                  <a:srgbClr val="7030A0"/>
                </a:solidFill>
              </a:rPr>
              <a:t>If the amount will be $5K or higher, please reach out to dean’s finance team before solidifying the arrangement. </a:t>
            </a:r>
          </a:p>
          <a:p>
            <a:pPr marL="0" indent="0"/>
            <a:r>
              <a:rPr lang="en-US" sz="1500" i="1" dirty="0" err="1"/>
              <a:t>Fingate</a:t>
            </a:r>
            <a:r>
              <a:rPr lang="en-US" sz="1500" i="1" dirty="0"/>
              <a:t> information </a:t>
            </a:r>
            <a:r>
              <a:rPr lang="en-US" dirty="0">
                <a:hlinkClick r:id="rId2"/>
              </a:rPr>
              <a:t>https://fingate.stanford.edu/paying-people/paying-honoraria#anchor-21096-content</a:t>
            </a:r>
            <a:endParaRPr lang="en-US" dirty="0"/>
          </a:p>
        </p:txBody>
      </p:sp>
    </p:spTree>
    <p:extLst>
      <p:ext uri="{BB962C8B-B14F-4D97-AF65-F5344CB8AC3E}">
        <p14:creationId xmlns:p14="http://schemas.microsoft.com/office/powerpoint/2010/main" val="163759968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p:txBody>
          <a:bodyPr/>
          <a:lstStyle/>
          <a:p>
            <a:pPr eaLnBrk="1" hangingPunct="1"/>
            <a:r>
              <a:rPr lang="en-US" altLang="en-US" b="1" dirty="0">
                <a:solidFill>
                  <a:schemeClr val="tx1"/>
                </a:solidFill>
                <a:latin typeface="Arial" panose="020B0604020202020204" pitchFamily="34" charset="0"/>
              </a:rPr>
              <a:t>Quarterly Attestation Process</a:t>
            </a:r>
          </a:p>
        </p:txBody>
      </p:sp>
      <p:sp>
        <p:nvSpPr>
          <p:cNvPr id="5" name="Content Placeholder 4">
            <a:extLst>
              <a:ext uri="{FF2B5EF4-FFF2-40B4-BE49-F238E27FC236}">
                <a16:creationId xmlns:a16="http://schemas.microsoft.com/office/drawing/2014/main" id="{B217510F-04A9-587E-CDE9-CBE60597F60F}"/>
              </a:ext>
            </a:extLst>
          </p:cNvPr>
          <p:cNvSpPr>
            <a:spLocks noGrp="1"/>
          </p:cNvSpPr>
          <p:nvPr>
            <p:ph sz="quarter" idx="10"/>
          </p:nvPr>
        </p:nvSpPr>
        <p:spPr/>
        <p:txBody>
          <a:bodyPr>
            <a:normAutofit fontScale="92500" lnSpcReduction="10000"/>
          </a:bodyPr>
          <a:lstStyle/>
          <a:p>
            <a:pPr>
              <a:buFont typeface="Arial" panose="020B0604020202020204" pitchFamily="34" charset="0"/>
              <a:buChar char="•"/>
            </a:pPr>
            <a:r>
              <a:rPr lang="en-US" dirty="0"/>
              <a:t>The quarterly reconciliation and attestation process is a key control in the University’s overall financial process for balance sheet accounts.  It is especially important at the end of each fiscal year, since our year-end numbers are subject to audit by our external auditors.  </a:t>
            </a:r>
          </a:p>
          <a:p>
            <a:pPr>
              <a:buFont typeface="Arial" panose="020B0604020202020204" pitchFamily="34" charset="0"/>
              <a:buChar char="•"/>
            </a:pPr>
            <a:r>
              <a:rPr lang="en-US" dirty="0"/>
              <a:t>Current deliverable date for the Q1 FY2023 Attestation:</a:t>
            </a:r>
            <a:br>
              <a:rPr lang="en-US" dirty="0"/>
            </a:br>
            <a:r>
              <a:rPr lang="en-US" dirty="0"/>
              <a:t>1/20/2023, Friday</a:t>
            </a:r>
          </a:p>
          <a:p>
            <a:pPr>
              <a:buFont typeface="Arial" panose="020B0604020202020204" pitchFamily="34" charset="0"/>
              <a:buChar char="•"/>
            </a:pPr>
            <a:r>
              <a:rPr lang="en-US" dirty="0"/>
              <a:t>Process:</a:t>
            </a:r>
          </a:p>
          <a:p>
            <a:pPr lvl="3" indent="-342900"/>
            <a:r>
              <a:rPr lang="en-US" sz="1700" dirty="0" err="1"/>
              <a:t>VPDoR</a:t>
            </a:r>
            <a:r>
              <a:rPr lang="en-US" sz="1700" dirty="0"/>
              <a:t> receives financial report from FMS </a:t>
            </a:r>
          </a:p>
          <a:p>
            <a:pPr lvl="3" indent="-342900"/>
            <a:r>
              <a:rPr lang="en-US" sz="1700" dirty="0"/>
              <a:t>Dean’s office sends information and inquiry to respective units</a:t>
            </a:r>
          </a:p>
          <a:p>
            <a:pPr lvl="3" indent="-342900"/>
            <a:r>
              <a:rPr lang="en-US" sz="1700" dirty="0"/>
              <a:t>Units provide explanation/validation or make correction</a:t>
            </a:r>
          </a:p>
          <a:p>
            <a:pPr lvl="3" indent="-342900"/>
            <a:r>
              <a:rPr lang="en-US" sz="1700" dirty="0"/>
              <a:t>Dean’s office submission to FMS</a:t>
            </a:r>
          </a:p>
          <a:p>
            <a:pPr>
              <a:buFont typeface="Arial" panose="020B0604020202020204" pitchFamily="34" charset="0"/>
              <a:buChar char="•"/>
            </a:pPr>
            <a:endParaRPr lang="en-US" dirty="0"/>
          </a:p>
          <a:p>
            <a:pPr marL="0" indent="0"/>
            <a:r>
              <a:rPr lang="en-US" sz="1500" i="1" dirty="0" err="1"/>
              <a:t>Fingate</a:t>
            </a:r>
            <a:r>
              <a:rPr lang="en-US" sz="1500" i="1" dirty="0"/>
              <a:t> information about the Attestation Process </a:t>
            </a:r>
            <a:r>
              <a:rPr lang="en-US" sz="1500" i="1" dirty="0">
                <a:hlinkClick r:id="rId2"/>
              </a:rPr>
              <a:t>https://fingate.stanford.edu/managing-funds/balance-sheet-account-balance-reconciliation-attestation#anchor-3716</a:t>
            </a:r>
            <a:r>
              <a:rPr lang="en-US" sz="1500" i="1" dirty="0"/>
              <a: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23772401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8775" y="359541"/>
            <a:ext cx="7963107" cy="488024"/>
          </a:xfrm>
        </p:spPr>
        <p:txBody>
          <a:bodyPr/>
          <a:lstStyle/>
          <a:p>
            <a:pPr eaLnBrk="1" hangingPunct="1"/>
            <a:r>
              <a:rPr lang="en-US" altLang="en-US" b="1" dirty="0">
                <a:solidFill>
                  <a:schemeClr val="tx1"/>
                </a:solidFill>
                <a:latin typeface="Arial" panose="020B0604020202020204" pitchFamily="34" charset="0"/>
              </a:rPr>
              <a:t>Quarterly Attestation Process – purpose and example</a:t>
            </a:r>
          </a:p>
        </p:txBody>
      </p:sp>
      <p:pic>
        <p:nvPicPr>
          <p:cNvPr id="3" name="Picture 2">
            <a:extLst>
              <a:ext uri="{FF2B5EF4-FFF2-40B4-BE49-F238E27FC236}">
                <a16:creationId xmlns:a16="http://schemas.microsoft.com/office/drawing/2014/main" id="{C051AB92-983B-B67B-F1B4-7D3F0F74A5E8}"/>
              </a:ext>
            </a:extLst>
          </p:cNvPr>
          <p:cNvPicPr>
            <a:picLocks noChangeAspect="1"/>
          </p:cNvPicPr>
          <p:nvPr/>
        </p:nvPicPr>
        <p:blipFill>
          <a:blip r:embed="rId2"/>
          <a:stretch>
            <a:fillRect/>
          </a:stretch>
        </p:blipFill>
        <p:spPr>
          <a:xfrm>
            <a:off x="768763" y="979150"/>
            <a:ext cx="7247925" cy="2703091"/>
          </a:xfrm>
          <a:prstGeom prst="rect">
            <a:avLst/>
          </a:prstGeom>
        </p:spPr>
      </p:pic>
      <p:pic>
        <p:nvPicPr>
          <p:cNvPr id="2" name="Picture 1">
            <a:extLst>
              <a:ext uri="{FF2B5EF4-FFF2-40B4-BE49-F238E27FC236}">
                <a16:creationId xmlns:a16="http://schemas.microsoft.com/office/drawing/2014/main" id="{84BA0B81-29D8-3D57-9F85-E76DCFA799AF}"/>
              </a:ext>
            </a:extLst>
          </p:cNvPr>
          <p:cNvPicPr>
            <a:picLocks noChangeAspect="1"/>
          </p:cNvPicPr>
          <p:nvPr/>
        </p:nvPicPr>
        <p:blipFill>
          <a:blip r:embed="rId3"/>
          <a:stretch>
            <a:fillRect/>
          </a:stretch>
        </p:blipFill>
        <p:spPr>
          <a:xfrm>
            <a:off x="706900" y="3848246"/>
            <a:ext cx="8204982" cy="1051560"/>
          </a:xfrm>
          <a:prstGeom prst="rect">
            <a:avLst/>
          </a:prstGeom>
        </p:spPr>
      </p:pic>
      <p:sp>
        <p:nvSpPr>
          <p:cNvPr id="4" name="TextBox 3">
            <a:extLst>
              <a:ext uri="{FF2B5EF4-FFF2-40B4-BE49-F238E27FC236}">
                <a16:creationId xmlns:a16="http://schemas.microsoft.com/office/drawing/2014/main" id="{1F4F6CE7-E08A-E2DB-6C01-2543D93FF3EC}"/>
              </a:ext>
            </a:extLst>
          </p:cNvPr>
          <p:cNvSpPr txBox="1"/>
          <p:nvPr/>
        </p:nvSpPr>
        <p:spPr>
          <a:xfrm>
            <a:off x="594359" y="3559126"/>
            <a:ext cx="1297745" cy="307777"/>
          </a:xfrm>
          <a:prstGeom prst="rect">
            <a:avLst/>
          </a:prstGeom>
          <a:noFill/>
        </p:spPr>
        <p:txBody>
          <a:bodyPr wrap="square" rtlCol="0">
            <a:spAutoFit/>
          </a:bodyPr>
          <a:lstStyle/>
          <a:p>
            <a:r>
              <a:rPr lang="en-US" sz="1400" dirty="0"/>
              <a:t>Example</a:t>
            </a:r>
          </a:p>
        </p:txBody>
      </p:sp>
    </p:spTree>
    <p:extLst>
      <p:ext uri="{BB962C8B-B14F-4D97-AF65-F5344CB8AC3E}">
        <p14:creationId xmlns:p14="http://schemas.microsoft.com/office/powerpoint/2010/main" val="385328046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p:txBody>
          <a:bodyPr/>
          <a:lstStyle/>
          <a:p>
            <a:pPr eaLnBrk="1" hangingPunct="1"/>
            <a:r>
              <a:rPr lang="en-US" altLang="en-US" b="1" dirty="0">
                <a:solidFill>
                  <a:schemeClr val="tx1"/>
                </a:solidFill>
                <a:latin typeface="Arial" panose="020B0604020202020204" pitchFamily="34" charset="0"/>
              </a:rPr>
              <a:t>Microsoft License Cost Increase FY24</a:t>
            </a:r>
          </a:p>
        </p:txBody>
      </p:sp>
      <p:sp>
        <p:nvSpPr>
          <p:cNvPr id="5" name="Content Placeholder 4">
            <a:extLst>
              <a:ext uri="{FF2B5EF4-FFF2-40B4-BE49-F238E27FC236}">
                <a16:creationId xmlns:a16="http://schemas.microsoft.com/office/drawing/2014/main" id="{B217510F-04A9-587E-CDE9-CBE60597F60F}"/>
              </a:ext>
            </a:extLst>
          </p:cNvPr>
          <p:cNvSpPr>
            <a:spLocks noGrp="1"/>
          </p:cNvSpPr>
          <p:nvPr>
            <p:ph sz="quarter" idx="10"/>
          </p:nvPr>
        </p:nvSpPr>
        <p:spPr>
          <a:xfrm>
            <a:off x="948776" y="1012168"/>
            <a:ext cx="7700963" cy="3759042"/>
          </a:xfrm>
        </p:spPr>
        <p:txBody>
          <a:bodyPr/>
          <a:lstStyle/>
          <a:p>
            <a:pPr>
              <a:buFont typeface="Arial" panose="020B0604020202020204" pitchFamily="34" charset="0"/>
              <a:buChar char="•"/>
            </a:pPr>
            <a:r>
              <a:rPr lang="en-US" dirty="0"/>
              <a:t>Stanford is expecting an increase in cost for our Microsoft Enterprise Agreement upon renewal in the fall of 2023.  </a:t>
            </a:r>
          </a:p>
          <a:p>
            <a:pPr>
              <a:buFont typeface="Arial" panose="020B0604020202020204" pitchFamily="34" charset="0"/>
              <a:buChar char="•"/>
            </a:pPr>
            <a:r>
              <a:rPr lang="en-US" dirty="0"/>
              <a:t>Based on preliminary discussions with Microsoft and current headcount information, the estimated FY24 cost for Vice Provost and Dean of Research is </a:t>
            </a:r>
            <a:r>
              <a:rPr lang="en-US" b="1" dirty="0"/>
              <a:t>$73K</a:t>
            </a:r>
            <a:r>
              <a:rPr lang="en-US" dirty="0"/>
              <a:t>, an estimated increase of </a:t>
            </a:r>
            <a:r>
              <a:rPr lang="en-US" b="1" dirty="0"/>
              <a:t>94%</a:t>
            </a:r>
            <a:r>
              <a:rPr lang="en-US" dirty="0"/>
              <a:t>. </a:t>
            </a:r>
          </a:p>
          <a:p>
            <a:pPr>
              <a:buFont typeface="Arial" panose="020B0604020202020204" pitchFamily="34" charset="0"/>
              <a:buChar char="•"/>
            </a:pPr>
            <a:r>
              <a:rPr lang="en-US" dirty="0"/>
              <a:t>This estimate will be refined in the coming months and will be updated by April 30, 2023. </a:t>
            </a:r>
          </a:p>
          <a:p>
            <a:pPr>
              <a:buFont typeface="Arial" panose="020B0604020202020204" pitchFamily="34" charset="0"/>
              <a:buChar char="•"/>
            </a:pPr>
            <a:r>
              <a:rPr lang="en-US" dirty="0"/>
              <a:t>Cost is allocated to DoR units based on headcount once a year in August. </a:t>
            </a:r>
          </a:p>
        </p:txBody>
      </p:sp>
    </p:spTree>
    <p:extLst>
      <p:ext uri="{BB962C8B-B14F-4D97-AF65-F5344CB8AC3E}">
        <p14:creationId xmlns:p14="http://schemas.microsoft.com/office/powerpoint/2010/main" val="792408386"/>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U_Template_TopBar">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917</TotalTime>
  <Words>559</Words>
  <Application>Microsoft Office PowerPoint</Application>
  <PresentationFormat>On-screen Show (16:9)</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Source Sans Pro</vt:lpstr>
      <vt:lpstr>Source Sans Pro Semibold</vt:lpstr>
      <vt:lpstr>Wingdings</vt:lpstr>
      <vt:lpstr>SU_Preso_16x9_v6</vt:lpstr>
      <vt:lpstr>SU_Template_TopBar</vt:lpstr>
      <vt:lpstr>VPDoR Financial Update Jan 23 2023 - Topics</vt:lpstr>
      <vt:lpstr>Reminder to complete Training Course</vt:lpstr>
      <vt:lpstr>Honorarium guidelines</vt:lpstr>
      <vt:lpstr>Quarterly Attestation Process</vt:lpstr>
      <vt:lpstr>Quarterly Attestation Process – purpose and example</vt:lpstr>
      <vt:lpstr>Microsoft License Cost Increase FY24</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Serena Rao</dc:creator>
  <dc:description>2012 PowerPoint template redesign</dc:description>
  <cp:lastModifiedBy>Xing Ding Chang</cp:lastModifiedBy>
  <cp:revision>62</cp:revision>
  <dcterms:created xsi:type="dcterms:W3CDTF">2020-04-05T21:18:33Z</dcterms:created>
  <dcterms:modified xsi:type="dcterms:W3CDTF">2023-01-23T20:05:36Z</dcterms:modified>
</cp:coreProperties>
</file>