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  <p:embeddedFont>
      <p:font typeface="Source Sans Pro SemiBold" panose="020B0603030403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h5pkjol3z61ROWCZydJ5sRo9a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92" y="48"/>
      </p:cViewPr>
      <p:guideLst>
        <p:guide orient="horz" pos="162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ec004277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eec004277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ec004277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1eec004277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808080">
                <a:alpha val="5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2" title="Stanford Universit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2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 cap="small">
                <a:solidFill>
                  <a:srgbClr val="A4001D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/>
          <p:nvPr/>
        </p:nvSpPr>
        <p:spPr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808080">
                <a:alpha val="5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4" title="Stanford Universit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rgbClr val="A4001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24"/>
          <p:cNvSpPr>
            <a:spLocks noGrp="1"/>
          </p:cNvSpPr>
          <p:nvPr>
            <p:ph type="pic" idx="2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noFill/>
          <a:ln w="444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2700000" algn="tl" rotWithShape="0">
              <a:srgbClr val="000000">
                <a:alpha val="34117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876800" y="908685"/>
            <a:ext cx="3779838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Horizontal">
  <p:cSld name="Two Content Horizonta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948777" y="908685"/>
            <a:ext cx="7707862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949327" y="2841313"/>
            <a:ext cx="7707313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3"/>
          </p:nvPr>
        </p:nvSpPr>
        <p:spPr>
          <a:xfrm>
            <a:off x="4876800" y="2837497"/>
            <a:ext cx="3779838" cy="18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949327" y="908686"/>
            <a:ext cx="3787775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955677" y="2840613"/>
            <a:ext cx="3781425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876800" y="2840613"/>
            <a:ext cx="3779838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43039" y="4667250"/>
            <a:ext cx="1805723" cy="4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0325" y="793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express.stanford.edu/index.html?ref=LM_SS_LEARNING.LM_BROWSE_LEARNER.GBL&amp;type=COURSE&amp;code=UBO-20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.zoom.us/rec/share/qYfropj3sKGgM1gmqNtL-JCsD3Rpzb2-xIuSCQ7Y1MGvPd2Ycz-QnrRCfPSe4JE9.TSPiItQrJYs96FK_?startTime=16752866810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express.stanford.edu/index.html?ref=LM_SS_LEARNING.LM_BROWSE_LEARNER.GBL&amp;type=COURSE&amp;code=UBO-20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518319" y="1211262"/>
            <a:ext cx="8229600" cy="218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VPDoR FY24 Budget Plan 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latin typeface="Arial"/>
                <a:ea typeface="Arial"/>
                <a:cs typeface="Arial"/>
                <a:sym typeface="Arial"/>
              </a:rPr>
              <a:t>Process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body" idx="1"/>
          </p:nvPr>
        </p:nvSpPr>
        <p:spPr>
          <a:xfrm>
            <a:off x="1542255" y="3638550"/>
            <a:ext cx="6059488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February 1,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635952" y="1498022"/>
            <a:ext cx="5550968" cy="245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Training course in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STARS</a:t>
            </a:r>
            <a:r>
              <a:rPr lang="en-US" b="1"/>
              <a:t> </a:t>
            </a:r>
            <a:r>
              <a:rPr lang="en-US"/>
              <a:t>(UBO-2000-WEB)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Keep this deck as reference (quick guide attached)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Reach out to your finance contact or via Slack group: </a:t>
            </a:r>
            <a:r>
              <a:rPr lang="en-US" sz="1600">
                <a:solidFill>
                  <a:srgbClr val="0070C0"/>
                </a:solidFill>
              </a:rPr>
              <a:t>vpdor-finance-units-connect</a:t>
            </a:r>
            <a:r>
              <a:rPr lang="en-US" sz="1600"/>
              <a:t>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Attend open labs (work alongside your colleges and Tidemark experts)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Training and Support</a:t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 descr="A question mark of a typewriter type b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6920" y="1846983"/>
            <a:ext cx="2631498" cy="175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Quick Guide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1. Endowment Planning Module </a:t>
            </a:r>
            <a:r>
              <a:rPr lang="en-US" sz="1800">
                <a:solidFill>
                  <a:srgbClr val="8C1515"/>
                </a:solidFill>
              </a:rPr>
              <a:t>(due Mar 10)</a:t>
            </a:r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949325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976434" y="4603045"/>
            <a:ext cx="5159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Skip this step with no change in Endowment Principal assumptions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42" y="848233"/>
            <a:ext cx="8543962" cy="35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8901" y="159373"/>
            <a:ext cx="1361470" cy="11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5"/>
          <p:cNvSpPr txBox="1"/>
          <p:nvPr/>
        </p:nvSpPr>
        <p:spPr>
          <a:xfrm>
            <a:off x="1747594" y="2228709"/>
            <a:ext cx="1123200" cy="33855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Evaluate Annual Principal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 txBox="1"/>
          <p:nvPr/>
        </p:nvSpPr>
        <p:spPr>
          <a:xfrm>
            <a:off x="2680690" y="1535585"/>
            <a:ext cx="2119116" cy="21544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Modify Principal (Addition / Reduction)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5"/>
          <p:cNvSpPr txBox="1"/>
          <p:nvPr/>
        </p:nvSpPr>
        <p:spPr>
          <a:xfrm>
            <a:off x="3948066" y="2120987"/>
            <a:ext cx="3157040" cy="21544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Various Reporting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5"/>
          <p:cNvSpPr/>
          <p:nvPr/>
        </p:nvSpPr>
        <p:spPr>
          <a:xfrm>
            <a:off x="7105100" y="3773575"/>
            <a:ext cx="1586700" cy="628800"/>
          </a:xfrm>
          <a:prstGeom prst="wedgeRectCallout">
            <a:avLst>
              <a:gd name="adj1" fmla="val -86924"/>
              <a:gd name="adj2" fmla="val -55522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process as booked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1.1 Endowment Planning Module </a:t>
            </a:r>
            <a:r>
              <a:rPr lang="en-US" sz="1800">
                <a:solidFill>
                  <a:srgbClr val="8C1515"/>
                </a:solidFill>
              </a:rPr>
              <a:t>(due Mar 10)</a:t>
            </a:r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36"/>
          <p:cNvGrpSpPr/>
          <p:nvPr/>
        </p:nvGrpSpPr>
        <p:grpSpPr>
          <a:xfrm>
            <a:off x="772615" y="1833716"/>
            <a:ext cx="8187088" cy="2688149"/>
            <a:chOff x="772615" y="1859129"/>
            <a:chExt cx="8187088" cy="2688149"/>
          </a:xfrm>
        </p:grpSpPr>
        <p:pic>
          <p:nvPicPr>
            <p:cNvPr id="168" name="Google Shape;16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2615" y="1859129"/>
              <a:ext cx="8187088" cy="2688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6"/>
            <p:cNvSpPr txBox="1"/>
            <p:nvPr/>
          </p:nvSpPr>
          <p:spPr>
            <a:xfrm>
              <a:off x="4052273" y="1937922"/>
              <a:ext cx="3663928" cy="215444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Default to PAYOUT, with other metrics available to be included to the report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335" y="871639"/>
            <a:ext cx="848316" cy="92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1.2 Endowment Planning Module </a:t>
            </a:r>
            <a:r>
              <a:rPr lang="en-US" sz="1800">
                <a:solidFill>
                  <a:srgbClr val="8C1515"/>
                </a:solidFill>
              </a:rPr>
              <a:t>(due Mar 10)</a:t>
            </a:r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7"/>
          <p:cNvGrpSpPr/>
          <p:nvPr/>
        </p:nvGrpSpPr>
        <p:grpSpPr>
          <a:xfrm>
            <a:off x="1379870" y="3797670"/>
            <a:ext cx="6596512" cy="892552"/>
            <a:chOff x="1379109" y="1910464"/>
            <a:chExt cx="3192891" cy="892552"/>
          </a:xfrm>
        </p:grpSpPr>
        <p:sp>
          <p:nvSpPr>
            <p:cNvPr id="178" name="Google Shape;178;p37"/>
            <p:cNvSpPr txBox="1"/>
            <p:nvPr/>
          </p:nvSpPr>
          <p:spPr>
            <a:xfrm>
              <a:off x="1379109" y="1910464"/>
              <a:ext cx="3192891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Click “Itemization         on the left menu bar to start the process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new entry using </a:t>
              </a:r>
              <a:r>
                <a:rPr lang="en-US" sz="16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2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 NEW</a:t>
              </a: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button on the lower left-hand corner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Incorporate all the changes anticipated.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Calculation will be done overnight, check your result at [Endowment Planning] the following day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6352" y="1955409"/>
              <a:ext cx="171642" cy="180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90" y="892670"/>
            <a:ext cx="7875181" cy="275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193" y="662544"/>
            <a:ext cx="7183575" cy="40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949325" y="302737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Budget Plan Module</a:t>
            </a:r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1"/>
          </p:nvPr>
        </p:nvSpPr>
        <p:spPr>
          <a:xfrm>
            <a:off x="955677" y="714200"/>
            <a:ext cx="7850698" cy="395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 txBox="1"/>
          <p:nvPr/>
        </p:nvSpPr>
        <p:spPr>
          <a:xfrm>
            <a:off x="4017815" y="1244230"/>
            <a:ext cx="24629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Planning Assumptions updated by UBO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2085108" y="1960419"/>
            <a:ext cx="1011380" cy="18842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7251897" y="2357638"/>
            <a:ext cx="1064290" cy="10447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8"/>
          <p:cNvSpPr/>
          <p:nvPr/>
        </p:nvSpPr>
        <p:spPr>
          <a:xfrm>
            <a:off x="2085108" y="3893447"/>
            <a:ext cx="1011594" cy="8229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8"/>
          <p:cNvSpPr/>
          <p:nvPr/>
        </p:nvSpPr>
        <p:spPr>
          <a:xfrm>
            <a:off x="3151906" y="1960419"/>
            <a:ext cx="1011380" cy="18842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949325" y="302737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Set Department Favorite </a:t>
            </a:r>
            <a:r>
              <a:rPr lang="en-US" sz="1800">
                <a:solidFill>
                  <a:srgbClr val="8C1515"/>
                </a:solidFill>
              </a:rPr>
              <a:t>(due Feb 15) </a:t>
            </a:r>
            <a:endParaRPr sz="1800"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955677" y="714200"/>
            <a:ext cx="7850698" cy="395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875147" y="3607113"/>
            <a:ext cx="801175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process is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managed by the Dean office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departments you wish to budget for the Year End Projection (YEP) and Budget Plan (BP) data input. This can be at the Budget Unit level, or at lower-level orgs depending on your preferred level of granularity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can be done as a combination with unit A set for data entry at level 6 and other at level 5 (less details)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Rule: when planning on a parent level org, you cannot also plan at children of that parent and vice versa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362" y="791687"/>
            <a:ext cx="7388151" cy="266303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955677" y="1610751"/>
            <a:ext cx="7463836" cy="80889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2. Input </a:t>
            </a:r>
            <a:r>
              <a:rPr lang="en-US"/>
              <a:t>FY23 YEP- Expense</a:t>
            </a:r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9"/>
          <p:cNvGrpSpPr/>
          <p:nvPr/>
        </p:nvGrpSpPr>
        <p:grpSpPr>
          <a:xfrm>
            <a:off x="672334" y="1067891"/>
            <a:ext cx="2193614" cy="3282357"/>
            <a:chOff x="955677" y="1412956"/>
            <a:chExt cx="2193614" cy="3282357"/>
          </a:xfrm>
        </p:grpSpPr>
        <p:pic>
          <p:nvPicPr>
            <p:cNvPr id="209" name="Google Shape;209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5677" y="1473916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39"/>
            <p:cNvSpPr/>
            <p:nvPr/>
          </p:nvSpPr>
          <p:spPr>
            <a:xfrm>
              <a:off x="1875667" y="1412956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39"/>
          <p:cNvSpPr txBox="1"/>
          <p:nvPr/>
        </p:nvSpPr>
        <p:spPr>
          <a:xfrm>
            <a:off x="3382731" y="739354"/>
            <a:ext cx="5507349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FY23YEP with one option under Action 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YEPBBexp		Seed with Booked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YEPT12exp*		Seed YEP with Trailing 12 months (+ Cost Rises)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*Non-Salary cost rises can be changed under Planning Assumptions panel.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Alternatively, you can choose to adjust the projection in the Year End Projection Expense Panel with a flat number or %.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Calc (ISC, IDC and Fringe) runs in the background every 2 hours. OR to update manually via Actions. To run Global Cal manually, click on the xx  icon on the left menu bar, choose the last item on the list to process.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150" y="3114064"/>
            <a:ext cx="3903185" cy="12604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9"/>
          <p:cNvSpPr/>
          <p:nvPr/>
        </p:nvSpPr>
        <p:spPr>
          <a:xfrm>
            <a:off x="3988192" y="4089870"/>
            <a:ext cx="3628488" cy="263712"/>
          </a:xfrm>
          <a:prstGeom prst="rect">
            <a:avLst/>
          </a:prstGeom>
          <a:noFill/>
          <a:ln w="25400" cap="flat" cmpd="sng">
            <a:solidFill>
              <a:srgbClr val="E447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9"/>
          <p:cNvSpPr txBox="1"/>
          <p:nvPr/>
        </p:nvSpPr>
        <p:spPr>
          <a:xfrm>
            <a:off x="702125" y="4404146"/>
            <a:ext cx="8187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Cals: Fringe(RBE, PostDocs, Contingent, TA&amp;RA), Grad Stipend Health Surcharge, Tuition Grant Program, Indirect Cost (IDC), Sponsored Revenue, Infrastructure Charge (ISC), (Revenue, Expense, Transfer) and Budget Plan Beginning Balance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200" y="760972"/>
            <a:ext cx="284014" cy="25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9659" y="2612894"/>
            <a:ext cx="284014" cy="25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2.1 Input </a:t>
            </a:r>
            <a:r>
              <a:rPr lang="en-US"/>
              <a:t>FY23 YEP- Expense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84" y="858119"/>
            <a:ext cx="6478417" cy="22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369" y="3374044"/>
            <a:ext cx="3513143" cy="12022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 txBox="1"/>
          <p:nvPr/>
        </p:nvSpPr>
        <p:spPr>
          <a:xfrm>
            <a:off x="4859251" y="3634407"/>
            <a:ext cx="36716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the initial projection with one of these options. Make additional adjustment if needed under [Adjustment %] or [Adjustment Amount] column.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3969249" y="1239424"/>
            <a:ext cx="2340112" cy="2231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←  Data Input is required for by award type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3. Input </a:t>
            </a:r>
            <a:r>
              <a:rPr lang="en-US"/>
              <a:t>FY23 YEP- Revenue</a:t>
            </a:r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3362863" y="1060525"/>
            <a:ext cx="5507349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FY23YEP with one of the options: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YEPBBrev		Seed with Booked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YEPT12rev		Seed YEP with Trailing 12 months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also have a choice to adjust the projection with a flat number or %. Global Calc (ISC, IDC and Fringe) will be run in the background every 2 hours,or can be updated manually. (See FY23 YEP Expense tab)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Expense entry, data input is required to be done by award type.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41"/>
          <p:cNvGrpSpPr/>
          <p:nvPr/>
        </p:nvGrpSpPr>
        <p:grpSpPr>
          <a:xfrm>
            <a:off x="742105" y="1000032"/>
            <a:ext cx="2193614" cy="3221397"/>
            <a:chOff x="955677" y="1240310"/>
            <a:chExt cx="2193614" cy="3221397"/>
          </a:xfrm>
        </p:grpSpPr>
        <p:pic>
          <p:nvPicPr>
            <p:cNvPr id="235" name="Google Shape;23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5677" y="1240310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41"/>
            <p:cNvSpPr/>
            <p:nvPr/>
          </p:nvSpPr>
          <p:spPr>
            <a:xfrm>
              <a:off x="1875667" y="2240586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Table of Contents</a:t>
            </a: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1011094" y="1222086"/>
            <a:ext cx="7707300" cy="295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Introduction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Process and Timeline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Resources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Quick Guide 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Q&amp;A</a:t>
            </a:r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endParaRPr lang="en-US" sz="2400" dirty="0"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rPr lang="en-US" sz="1400" dirty="0">
                <a:solidFill>
                  <a:schemeClr val="dk1"/>
                </a:solidFill>
                <a:hlinkClick r:id="rId3"/>
              </a:rPr>
              <a:t>Video recording: https://stanford.zoom.us/rec/share/qYfropj3sKGgM1gmqNtL-JCsD3Rpzb2-xIuSCQ7Y1MGvPd2Ycz-QnrRCfPSe4JE9.TSPiItQrJYs96FK_?startTime=1675286681000</a:t>
            </a:r>
            <a:endParaRPr lang="en-US" sz="1400" dirty="0">
              <a:solidFill>
                <a:schemeClr val="dk1"/>
              </a:solidFill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ec0042773_0_14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Quick Q&amp;A </a:t>
            </a:r>
            <a:endParaRPr/>
          </a:p>
        </p:txBody>
      </p:sp>
      <p:sp>
        <p:nvSpPr>
          <p:cNvPr id="242" name="Google Shape;242;g1eec0042773_0_14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1000" cy="3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1eec0042773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130" y="1393130"/>
            <a:ext cx="4231950" cy="21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4. </a:t>
            </a:r>
            <a:r>
              <a:rPr lang="en-US"/>
              <a:t>Transfer Fund Entry- FY23 YEP</a:t>
            </a:r>
            <a:endParaRPr strike="sngStrike"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949325" y="1000032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3323419" y="1149224"/>
            <a:ext cx="55073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panel is used to record 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transfers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award types or from transfer coming from an external source (different school)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Click </a:t>
            </a: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 NEW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create a new entry and filled in all the fields and provide description with Scenario =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“Year End Projection”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42"/>
          <p:cNvGrpSpPr/>
          <p:nvPr/>
        </p:nvGrpSpPr>
        <p:grpSpPr>
          <a:xfrm>
            <a:off x="768845" y="1249414"/>
            <a:ext cx="2193614" cy="3221397"/>
            <a:chOff x="742105" y="1000032"/>
            <a:chExt cx="2193614" cy="3221397"/>
          </a:xfrm>
        </p:grpSpPr>
        <p:pic>
          <p:nvPicPr>
            <p:cNvPr id="252" name="Google Shape;252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105" y="1000032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42"/>
            <p:cNvSpPr/>
            <p:nvPr/>
          </p:nvSpPr>
          <p:spPr>
            <a:xfrm>
              <a:off x="1662095" y="3074887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42"/>
          <p:cNvSpPr txBox="1"/>
          <p:nvPr/>
        </p:nvSpPr>
        <p:spPr>
          <a:xfrm>
            <a:off x="3323418" y="2844110"/>
            <a:ext cx="55073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continue with a similar entry, use the CLONE feature by checking a previously created entry.  The new entry will show on the top of your screen for edit. For example, an entry was set for Year End Projection, create a similar one for Budget Plan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42"/>
          <p:cNvGrpSpPr/>
          <p:nvPr/>
        </p:nvGrpSpPr>
        <p:grpSpPr>
          <a:xfrm>
            <a:off x="4012872" y="3718127"/>
            <a:ext cx="2698649" cy="726651"/>
            <a:chOff x="4343154" y="2401846"/>
            <a:chExt cx="2932790" cy="726651"/>
          </a:xfrm>
        </p:grpSpPr>
        <p:pic>
          <p:nvPicPr>
            <p:cNvPr id="256" name="Google Shape;256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3154" y="2401846"/>
              <a:ext cx="2932790" cy="726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42"/>
            <p:cNvSpPr/>
            <p:nvPr/>
          </p:nvSpPr>
          <p:spPr>
            <a:xfrm>
              <a:off x="5241965" y="2408741"/>
              <a:ext cx="458018" cy="232493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42"/>
          <p:cNvGrpSpPr/>
          <p:nvPr/>
        </p:nvGrpSpPr>
        <p:grpSpPr>
          <a:xfrm>
            <a:off x="3952433" y="2144583"/>
            <a:ext cx="1581845" cy="468392"/>
            <a:chOff x="3889129" y="1267372"/>
            <a:chExt cx="1581845" cy="474553"/>
          </a:xfrm>
        </p:grpSpPr>
        <p:pic>
          <p:nvPicPr>
            <p:cNvPr id="259" name="Google Shape;259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89129" y="1267372"/>
              <a:ext cx="1581845" cy="4745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42"/>
            <p:cNvSpPr/>
            <p:nvPr/>
          </p:nvSpPr>
          <p:spPr>
            <a:xfrm>
              <a:off x="3889129" y="1503271"/>
              <a:ext cx="458018" cy="232493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949326" y="358775"/>
            <a:ext cx="630208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4.1. </a:t>
            </a:r>
            <a:r>
              <a:rPr lang="en-US"/>
              <a:t>Transfer Fund Type</a:t>
            </a: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844860" y="905944"/>
            <a:ext cx="5527587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Transfers: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moved between Award Type within a department to cover Operating Expenses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Interunit Fund Appropriations: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owned by one organization and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same Award but owned by a different 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 Transfer: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moved to/from Plant or Endowment Principal Assets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General Fund: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General Fund allocation (where applicable)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 entries: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 support from Provost or President office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3"/>
          <p:cNvSpPr/>
          <p:nvPr/>
        </p:nvSpPr>
        <p:spPr>
          <a:xfrm>
            <a:off x="786807" y="900792"/>
            <a:ext cx="5527587" cy="2272665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/>
          <p:nvPr/>
        </p:nvSpPr>
        <p:spPr>
          <a:xfrm>
            <a:off x="786807" y="3223073"/>
            <a:ext cx="5527587" cy="1350335"/>
          </a:xfrm>
          <a:prstGeom prst="rect">
            <a:avLst/>
          </a:prstGeom>
          <a:noFill/>
          <a:ln w="25400" cap="flat" cmpd="sng">
            <a:solidFill>
              <a:srgbClr val="CE9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6372447" y="1569376"/>
            <a:ext cx="23409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Transfers to be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[Fund Transfer Entry] panel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6426556" y="3537713"/>
            <a:ext cx="2340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loaded by Dean office or UBO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4.2 </a:t>
            </a:r>
            <a:r>
              <a:rPr lang="en-US"/>
              <a:t>Transfer Fund Entry examples</a:t>
            </a:r>
            <a:endParaRPr/>
          </a:p>
        </p:txBody>
      </p:sp>
      <p:sp>
        <p:nvSpPr>
          <p:cNvPr id="277" name="Google Shape;277;p44"/>
          <p:cNvSpPr txBox="1"/>
          <p:nvPr/>
        </p:nvSpPr>
        <p:spPr>
          <a:xfrm>
            <a:off x="863745" y="4079286"/>
            <a:ext cx="7792893" cy="95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Fund Transfer process is required for both </a:t>
            </a:r>
            <a:r>
              <a:rPr lang="en-US" sz="1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Year End Projection</a:t>
            </a:r>
            <a:r>
              <a:rPr lang="en-US" sz="11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(YEP) and </a:t>
            </a:r>
            <a:r>
              <a:rPr lang="en-US" sz="1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Budget Plan</a:t>
            </a:r>
            <a:r>
              <a:rPr lang="en-US" sz="11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(BP)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External refers to an organization outside your department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Reflect the reduction of principal in [Endowment Planning] module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534" y="915936"/>
            <a:ext cx="7707313" cy="31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58" y="2972108"/>
            <a:ext cx="6061617" cy="157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4.3 </a:t>
            </a:r>
            <a:r>
              <a:rPr lang="en-US"/>
              <a:t>Transfer Fund – Infrastructure Charges</a:t>
            </a:r>
            <a:endParaRPr/>
          </a:p>
        </p:txBody>
      </p:sp>
      <p:pic>
        <p:nvPicPr>
          <p:cNvPr id="285" name="Google Shape;28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091" y="1420091"/>
            <a:ext cx="7934433" cy="102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5"/>
          <p:cNvSpPr txBox="1"/>
          <p:nvPr/>
        </p:nvSpPr>
        <p:spPr>
          <a:xfrm>
            <a:off x="585658" y="1095103"/>
            <a:ext cx="82350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Charges (ISC) incurs when Funds are transferred OUT from Expendable or Endowment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/>
          <p:nvPr/>
        </p:nvSpPr>
        <p:spPr>
          <a:xfrm>
            <a:off x="6571078" y="4129462"/>
            <a:ext cx="24453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Charges (ISC) will be calculated by the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5"/>
          <p:cNvSpPr/>
          <p:nvPr/>
        </p:nvSpPr>
        <p:spPr>
          <a:xfrm rot="-3277121" flipH="1">
            <a:off x="4855418" y="3197102"/>
            <a:ext cx="1878493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/>
          <p:cNvSpPr/>
          <p:nvPr/>
        </p:nvSpPr>
        <p:spPr>
          <a:xfrm rot="-2356970" flipH="1">
            <a:off x="4310122" y="3129528"/>
            <a:ext cx="2219565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5"/>
          <p:cNvSpPr/>
          <p:nvPr/>
        </p:nvSpPr>
        <p:spPr>
          <a:xfrm>
            <a:off x="4591501" y="4095041"/>
            <a:ext cx="4353086" cy="46166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5. </a:t>
            </a:r>
            <a:r>
              <a:rPr lang="en-US"/>
              <a:t>Review Consolidated Budget </a:t>
            </a:r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2902336" y="908685"/>
            <a:ext cx="55073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panel defaults to TIME = FY2023 and SCENARIO = Budget Plan. Change the TIME and SCENARIO to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FY2023 Year End Projection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review your update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41" y="1401918"/>
            <a:ext cx="1360633" cy="157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074" y="2009078"/>
            <a:ext cx="6868043" cy="9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6"/>
          <p:cNvSpPr txBox="1"/>
          <p:nvPr/>
        </p:nvSpPr>
        <p:spPr>
          <a:xfrm>
            <a:off x="1741811" y="3168771"/>
            <a:ext cx="5947749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expenses and revenue by award type and fine tune any of these panels as needed: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FY23 YEP Expense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FY23 YEP Revenue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 Transfers panel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your changes reflect your assumption(s)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Budget fund balance is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no deficits in any award types.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/>
          <p:nvPr/>
        </p:nvSpPr>
        <p:spPr>
          <a:xfrm>
            <a:off x="4350576" y="2632364"/>
            <a:ext cx="4093769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66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7"/>
          <p:cNvSpPr txBox="1">
            <a:spLocks noGrp="1"/>
          </p:cNvSpPr>
          <p:nvPr>
            <p:ph type="title"/>
          </p:nvPr>
        </p:nvSpPr>
        <p:spPr>
          <a:xfrm>
            <a:off x="949325" y="231298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6. </a:t>
            </a:r>
            <a:r>
              <a:rPr lang="en-US"/>
              <a:t>FY24 BP- Input Expense</a:t>
            </a:r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7"/>
          <p:cNvSpPr txBox="1"/>
          <p:nvPr/>
        </p:nvSpPr>
        <p:spPr>
          <a:xfrm>
            <a:off x="4350576" y="1626349"/>
            <a:ext cx="4621375" cy="23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FY24 BP with one of the options: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BPYEPexp	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YEP + Cost Rise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BPBBexp	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Booked Budget + Cost Rise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adjustment % or $ in the light-yellow cells to allow further adjustment after seeding to reach to the best estimate to each categories by award type.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Calc (ISC, IDC and Fringe) will be run in the background every 2 hours, or can be done as manual refresh under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47"/>
          <p:cNvGrpSpPr/>
          <p:nvPr/>
        </p:nvGrpSpPr>
        <p:grpSpPr>
          <a:xfrm>
            <a:off x="799693" y="1686565"/>
            <a:ext cx="3124885" cy="2046426"/>
            <a:chOff x="799693" y="1083892"/>
            <a:chExt cx="2873455" cy="1812820"/>
          </a:xfrm>
        </p:grpSpPr>
        <p:pic>
          <p:nvPicPr>
            <p:cNvPr id="310" name="Google Shape;310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9693" y="1083892"/>
              <a:ext cx="2873455" cy="1812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47"/>
            <p:cNvSpPr/>
            <p:nvPr/>
          </p:nvSpPr>
          <p:spPr>
            <a:xfrm>
              <a:off x="2753763" y="1114255"/>
              <a:ext cx="861008" cy="860044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/>
          <p:nvPr/>
        </p:nvSpPr>
        <p:spPr>
          <a:xfrm>
            <a:off x="4265927" y="2632364"/>
            <a:ext cx="4483218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66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8"/>
          <p:cNvSpPr txBox="1">
            <a:spLocks noGrp="1"/>
          </p:cNvSpPr>
          <p:nvPr>
            <p:ph type="title"/>
          </p:nvPr>
        </p:nvSpPr>
        <p:spPr>
          <a:xfrm>
            <a:off x="949325" y="231298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7. </a:t>
            </a:r>
            <a:r>
              <a:rPr lang="en-US"/>
              <a:t>FY24 BP- Revenue</a:t>
            </a:r>
            <a:endParaRPr/>
          </a:p>
        </p:txBody>
      </p:sp>
      <p:sp>
        <p:nvSpPr>
          <p:cNvPr id="318" name="Google Shape;318;p48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8"/>
          <p:cNvSpPr txBox="1"/>
          <p:nvPr/>
        </p:nvSpPr>
        <p:spPr>
          <a:xfrm>
            <a:off x="4265926" y="1632261"/>
            <a:ext cx="4621375" cy="23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FY24 BP with one of the options: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BPYEPrev	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YEP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BPBBrev	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Booked Budget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adjustment % or $ in the light-yellow cells to allow further adjustment after seeding to reach to the best estimate to all categories by award type.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Calc (ISC, IDC and Fringe) will be run in the background every 2 hours, or can be done as manual refresh under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693" y="1641462"/>
            <a:ext cx="3124885" cy="204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8"/>
          <p:cNvSpPr/>
          <p:nvPr/>
        </p:nvSpPr>
        <p:spPr>
          <a:xfrm>
            <a:off x="2910892" y="2691565"/>
            <a:ext cx="936347" cy="970872"/>
          </a:xfrm>
          <a:prstGeom prst="rect">
            <a:avLst/>
          </a:prstGeom>
          <a:noFill/>
          <a:ln w="25400" cap="flat" cmpd="sng">
            <a:solidFill>
              <a:srgbClr val="E447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8. </a:t>
            </a:r>
            <a:r>
              <a:rPr lang="en-US"/>
              <a:t>Transfer Fund Entry- FY24 BP</a:t>
            </a:r>
            <a:endParaRPr/>
          </a:p>
        </p:txBody>
      </p:sp>
      <p:sp>
        <p:nvSpPr>
          <p:cNvPr id="327" name="Google Shape;327;p49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49"/>
          <p:cNvGrpSpPr/>
          <p:nvPr/>
        </p:nvGrpSpPr>
        <p:grpSpPr>
          <a:xfrm>
            <a:off x="955677" y="1177507"/>
            <a:ext cx="2193614" cy="3221397"/>
            <a:chOff x="742105" y="1000032"/>
            <a:chExt cx="2193614" cy="3221397"/>
          </a:xfrm>
        </p:grpSpPr>
        <p:pic>
          <p:nvPicPr>
            <p:cNvPr id="329" name="Google Shape;329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105" y="1000032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49"/>
            <p:cNvSpPr/>
            <p:nvPr/>
          </p:nvSpPr>
          <p:spPr>
            <a:xfrm>
              <a:off x="1662095" y="3074887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49"/>
          <p:cNvSpPr txBox="1"/>
          <p:nvPr/>
        </p:nvSpPr>
        <p:spPr>
          <a:xfrm>
            <a:off x="3500184" y="1548365"/>
            <a:ext cx="48636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Step 4, slide 19-22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“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Plan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for each entry.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[clone] feature to duplicate and modify entries.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8084316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9. </a:t>
            </a:r>
            <a:r>
              <a:rPr lang="en-US"/>
              <a:t>Review Consolidated Budget </a:t>
            </a:r>
            <a:r>
              <a:rPr lang="en-US">
                <a:solidFill>
                  <a:srgbClr val="8C1515"/>
                </a:solidFill>
              </a:rPr>
              <a:t>for FY24 Budget Plan</a:t>
            </a:r>
            <a:endParaRPr/>
          </a:p>
        </p:txBody>
      </p:sp>
      <p:sp>
        <p:nvSpPr>
          <p:cNvPr id="337" name="Google Shape;337;p50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0"/>
          <p:cNvSpPr txBox="1"/>
          <p:nvPr/>
        </p:nvSpPr>
        <p:spPr>
          <a:xfrm>
            <a:off x="2576339" y="1038476"/>
            <a:ext cx="550734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panel defaults to TIME = FY2024 and SCENARIO = Budget Plan.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750" y="1436550"/>
            <a:ext cx="1428086" cy="165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037" y="1679173"/>
            <a:ext cx="6698540" cy="94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/>
        </p:nvSpPr>
        <p:spPr>
          <a:xfrm>
            <a:off x="1741811" y="3168771"/>
            <a:ext cx="5947749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expenses and revenue by award type and fine tune any of these panels as needed: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FY24 Budget Plan Expense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FY24 Budget Plan Revenue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 Transfers panel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your changes reflect your assumption(s)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Budget fund balance is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ZERO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no deficits in any award types.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/>
        </p:nvSpPr>
        <p:spPr>
          <a:xfrm>
            <a:off x="838489" y="344921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>
            <a:spLocks noGrp="1"/>
          </p:cNvSpPr>
          <p:nvPr>
            <p:ph type="title"/>
          </p:nvPr>
        </p:nvSpPr>
        <p:spPr>
          <a:xfrm>
            <a:off x="904105" y="287641"/>
            <a:ext cx="7707313" cy="51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Almost there …</a:t>
            </a:r>
            <a:endParaRPr/>
          </a:p>
        </p:txBody>
      </p:sp>
      <p:sp>
        <p:nvSpPr>
          <p:cNvPr id="347" name="Google Shape;347;p51"/>
          <p:cNvSpPr txBox="1"/>
          <p:nvPr/>
        </p:nvSpPr>
        <p:spPr>
          <a:xfrm>
            <a:off x="947775" y="837191"/>
            <a:ext cx="714966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1) Budget Progression Report and 2) Variance for Budget Plan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51"/>
          <p:cNvGrpSpPr/>
          <p:nvPr/>
        </p:nvGrpSpPr>
        <p:grpSpPr>
          <a:xfrm>
            <a:off x="1184565" y="3010002"/>
            <a:ext cx="7038108" cy="1650224"/>
            <a:chOff x="1054563" y="3197142"/>
            <a:chExt cx="6881361" cy="1598350"/>
          </a:xfrm>
        </p:grpSpPr>
        <p:pic>
          <p:nvPicPr>
            <p:cNvPr id="349" name="Google Shape;349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4563" y="3197142"/>
              <a:ext cx="6881361" cy="1598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51"/>
            <p:cNvSpPr/>
            <p:nvPr/>
          </p:nvSpPr>
          <p:spPr>
            <a:xfrm>
              <a:off x="6187416" y="3674159"/>
              <a:ext cx="1748508" cy="1121333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51"/>
          <p:cNvGrpSpPr/>
          <p:nvPr/>
        </p:nvGrpSpPr>
        <p:grpSpPr>
          <a:xfrm>
            <a:off x="1508425" y="1180716"/>
            <a:ext cx="2744919" cy="1391034"/>
            <a:chOff x="1435008" y="1144968"/>
            <a:chExt cx="2542966" cy="1198175"/>
          </a:xfrm>
        </p:grpSpPr>
        <p:pic>
          <p:nvPicPr>
            <p:cNvPr id="352" name="Google Shape;352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35008" y="1180716"/>
              <a:ext cx="2462872" cy="116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51"/>
            <p:cNvSpPr/>
            <p:nvPr/>
          </p:nvSpPr>
          <p:spPr>
            <a:xfrm>
              <a:off x="2232263" y="1144968"/>
              <a:ext cx="1745711" cy="750577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51"/>
          <p:cNvSpPr txBox="1"/>
          <p:nvPr/>
        </p:nvSpPr>
        <p:spPr>
          <a:xfrm>
            <a:off x="853758" y="2664070"/>
            <a:ext cx="79963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Variance for Budget Plan Report: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variances over $100K, for either FY23 YEP or FY24 BP (under Consolidated Operations), please provide an explanation.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title"/>
          </p:nvPr>
        </p:nvSpPr>
        <p:spPr>
          <a:xfrm>
            <a:off x="949325" y="267519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report to use</a:t>
            </a:r>
            <a:endParaRPr/>
          </a:p>
        </p:txBody>
      </p:sp>
      <p:sp>
        <p:nvSpPr>
          <p:cNvPr id="360" name="Google Shape;360;p52"/>
          <p:cNvSpPr txBox="1">
            <a:spLocks noGrp="1"/>
          </p:cNvSpPr>
          <p:nvPr>
            <p:ph type="body" idx="1"/>
          </p:nvPr>
        </p:nvSpPr>
        <p:spPr>
          <a:xfrm>
            <a:off x="955677" y="133584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813" y="1417993"/>
            <a:ext cx="5863188" cy="234774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2"/>
          <p:cNvSpPr txBox="1"/>
          <p:nvPr/>
        </p:nvSpPr>
        <p:spPr>
          <a:xfrm>
            <a:off x="779243" y="2354092"/>
            <a:ext cx="11611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level checking after data input. Default to FY2023 Budget Plan scenario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2"/>
          <p:cNvSpPr txBox="1"/>
          <p:nvPr/>
        </p:nvSpPr>
        <p:spPr>
          <a:xfrm>
            <a:off x="3190385" y="823856"/>
            <a:ext cx="11480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FY23 YEP vs BB and FY24 BP vs FY23 YEP. Use the comment section to capture major variance.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2"/>
          <p:cNvSpPr txBox="1"/>
          <p:nvPr/>
        </p:nvSpPr>
        <p:spPr>
          <a:xfrm>
            <a:off x="3254353" y="3709349"/>
            <a:ext cx="11611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level report showing Revenue, Operating Transfer, Total Expenses, etc. for both FY23 YEP and FY24 BP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2"/>
          <p:cNvSpPr txBox="1"/>
          <p:nvPr/>
        </p:nvSpPr>
        <p:spPr>
          <a:xfrm>
            <a:off x="4338391" y="828409"/>
            <a:ext cx="11131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Progression of all scenario (BP, BB,YEP, YEA) in the budget cycle for the last 3 years.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5526441" y="808388"/>
            <a:ext cx="10865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Five Years comparison of any scenario for trending. Drill down capability available.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2"/>
          <p:cNvSpPr txBox="1"/>
          <p:nvPr/>
        </p:nvSpPr>
        <p:spPr>
          <a:xfrm>
            <a:off x="4312544" y="3709348"/>
            <a:ext cx="106561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“Variance for Budget Plan”, variance is shown at Org level (goes down to level 5/6/7 as applicable)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6626605" y="820634"/>
            <a:ext cx="10383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FY21-23 data at consolidated level + FY24 BP by award type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5475962" y="3709349"/>
            <a:ext cx="10656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“High Level Object Code”, report can be filtered by object code at Org Level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6612953" y="3709348"/>
            <a:ext cx="106561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Details behind each Object code by Award Type for Budget Plan Booked Budget and/or YTD Actual (if applicable).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2"/>
          <p:cNvSpPr txBox="1"/>
          <p:nvPr/>
        </p:nvSpPr>
        <p:spPr>
          <a:xfrm>
            <a:off x="857940" y="4702200"/>
            <a:ext cx="62730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Input major variance in Explanation column(Consolidated view) prior to review session with the Dean Office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2"/>
          <p:cNvSpPr/>
          <p:nvPr/>
        </p:nvSpPr>
        <p:spPr>
          <a:xfrm>
            <a:off x="3196967" y="748927"/>
            <a:ext cx="1195271" cy="190360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823951" y="873482"/>
            <a:ext cx="7496098" cy="307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After all inputs are done, review YEP and budget plan. Ensure: 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Capture your Budget Plan assumptions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Revenue, expenses and transfer look reasonable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Operating budget ending balance = </a:t>
            </a:r>
            <a:r>
              <a:rPr lang="en-US" sz="1400">
                <a:solidFill>
                  <a:srgbClr val="FF0000"/>
                </a:solidFill>
              </a:rPr>
              <a:t>ZERO. No deficit on any award type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Utilize various reports to view trending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Update comments in Variance Report prior to meeting with VPDoR finance team.</a:t>
            </a:r>
            <a:endParaRPr/>
          </a:p>
          <a:p>
            <a:pPr marL="514350" lvl="0" indent="-196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Any questions or comment, please reach out to your finance liaison.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378" name="Google Shape;378;p53"/>
          <p:cNvSpPr txBox="1">
            <a:spLocks noGrp="1"/>
          </p:cNvSpPr>
          <p:nvPr>
            <p:ph type="title"/>
          </p:nvPr>
        </p:nvSpPr>
        <p:spPr>
          <a:xfrm>
            <a:off x="949325" y="288149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rPr lang="en-US">
                <a:solidFill>
                  <a:srgbClr val="8C1515"/>
                </a:solidFill>
              </a:rPr>
              <a:t>Crossing the Finish Line</a:t>
            </a:r>
            <a:endParaRPr/>
          </a:p>
        </p:txBody>
      </p:sp>
      <p:pic>
        <p:nvPicPr>
          <p:cNvPr id="379" name="Google Shape;379;p53" descr="'The End' typed on a typewri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9527" y="3508602"/>
            <a:ext cx="2004945" cy="133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"/>
          <p:cNvSpPr txBox="1">
            <a:spLocks noGrp="1"/>
          </p:cNvSpPr>
          <p:nvPr>
            <p:ph type="title"/>
          </p:nvPr>
        </p:nvSpPr>
        <p:spPr>
          <a:xfrm>
            <a:off x="949325" y="288149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rPr lang="en-US">
                <a:solidFill>
                  <a:srgbClr val="8C1515"/>
                </a:solidFill>
              </a:rPr>
              <a:t>Plan your numbers</a:t>
            </a:r>
            <a:endParaRPr/>
          </a:p>
        </p:txBody>
      </p:sp>
      <p:sp>
        <p:nvSpPr>
          <p:cNvPr id="385" name="Google Shape;385;p2"/>
          <p:cNvSpPr txBox="1"/>
          <p:nvPr/>
        </p:nvSpPr>
        <p:spPr>
          <a:xfrm>
            <a:off x="5269428" y="2022764"/>
            <a:ext cx="3514354" cy="238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201 report.  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 Type, (Operating Budget, Designated, for example);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= FY2023, and Scenario = Booked Budget and FY23 YTD Actual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view can be served as a starting point of Year End Projection  (YEP)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for all Award Types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2"/>
          <p:cNvGrpSpPr/>
          <p:nvPr/>
        </p:nvGrpSpPr>
        <p:grpSpPr>
          <a:xfrm>
            <a:off x="965618" y="1087017"/>
            <a:ext cx="7212763" cy="572189"/>
            <a:chOff x="723673" y="990700"/>
            <a:chExt cx="8078327" cy="914528"/>
          </a:xfrm>
        </p:grpSpPr>
        <p:pic>
          <p:nvPicPr>
            <p:cNvPr id="387" name="Google Shape;38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3673" y="990700"/>
              <a:ext cx="8078327" cy="91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"/>
            <p:cNvSpPr/>
            <p:nvPr/>
          </p:nvSpPr>
          <p:spPr>
            <a:xfrm>
              <a:off x="3371849" y="1004079"/>
              <a:ext cx="5358266" cy="375621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23688" y="1415209"/>
              <a:ext cx="1509263" cy="45726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332950" y="1415146"/>
              <a:ext cx="1204228" cy="45726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1" name="Google Shape;3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325" y="1659206"/>
            <a:ext cx="4040375" cy="314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4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97" name="Google Shape;397;p54"/>
          <p:cNvSpPr/>
          <p:nvPr/>
        </p:nvSpPr>
        <p:spPr>
          <a:xfrm>
            <a:off x="4475450" y="1202600"/>
            <a:ext cx="44622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key to successful execution: </a:t>
            </a:r>
            <a:endParaRPr sz="1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Preparation ahead of March 1</a:t>
            </a:r>
            <a:r>
              <a:rPr lang="en-US" sz="1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endParaRPr sz="1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Join open labs</a:t>
            </a:r>
            <a:endParaRPr sz="1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25" y="1202600"/>
            <a:ext cx="3736825" cy="26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ec0042773_0_2"/>
          <p:cNvSpPr txBox="1"/>
          <p:nvPr/>
        </p:nvSpPr>
        <p:spPr>
          <a:xfrm>
            <a:off x="756439" y="332521"/>
            <a:ext cx="7707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8C1515"/>
                </a:solidFill>
                <a:latin typeface="Arial"/>
                <a:ea typeface="Arial"/>
                <a:cs typeface="Arial"/>
                <a:sym typeface="Arial"/>
              </a:rPr>
              <a:t>Stanford Annual Budget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eec0042773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1549" y="1096650"/>
            <a:ext cx="5735349" cy="27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eec0042773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1750" y="2042725"/>
            <a:ext cx="14382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eec0042773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450" y="3835150"/>
            <a:ext cx="7707299" cy="13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1096273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Budget Plan Module – aligned with the university </a:t>
            </a:r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3954974" y="1126275"/>
            <a:ext cx="4750875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During FY23 Budget cycle, 12 VPDoR units joined the budget plan pilot program and completed the pilot successfully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With all VPDoR units using the Budget Plan module and process, we are now fully aligned with the university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Units new to Budget Plan module – the dean’s office will provide as much support needed throughout the process</a:t>
            </a:r>
            <a:endParaRPr/>
          </a:p>
        </p:txBody>
      </p:sp>
      <p:pic>
        <p:nvPicPr>
          <p:cNvPr id="83" name="Google Shape;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988" y="1050075"/>
            <a:ext cx="294322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949325" y="308044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 feedback from the pilot units last year: </a:t>
            </a:r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860425" y="867221"/>
            <a:ext cx="7700963" cy="31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Char char="✔"/>
            </a:pPr>
            <a:r>
              <a:rPr lang="en-US"/>
              <a:t>“</a:t>
            </a:r>
            <a:r>
              <a:rPr lang="en-US" b="1"/>
              <a:t>Training </a:t>
            </a:r>
            <a:r>
              <a:rPr lang="en-US"/>
              <a:t>was enough as there are a lot of similarities with the June -July budget process. DoR team and the Budget office were very responsive.”</a:t>
            </a:r>
            <a:endParaRPr/>
          </a:p>
          <a:p>
            <a:pPr marL="514350" lvl="0" indent="-196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None/>
            </a:pP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Char char="✔"/>
            </a:pPr>
            <a:r>
              <a:rPr lang="en-US"/>
              <a:t>“The software entry </a:t>
            </a:r>
            <a:r>
              <a:rPr lang="en-US" b="1"/>
              <a:t>instructions</a:t>
            </a:r>
            <a:r>
              <a:rPr lang="en-US"/>
              <a:t> were thorough, and we were </a:t>
            </a:r>
            <a:r>
              <a:rPr lang="en-US" b="1"/>
              <a:t>well supported</a:t>
            </a:r>
            <a:r>
              <a:rPr lang="en-US"/>
              <a:t>.”</a:t>
            </a:r>
            <a:endParaRPr/>
          </a:p>
          <a:p>
            <a:pPr marL="514350" lvl="0" indent="-196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None/>
            </a:pP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Char char="✔"/>
            </a:pPr>
            <a:r>
              <a:rPr lang="en-US"/>
              <a:t>“</a:t>
            </a:r>
            <a:r>
              <a:rPr lang="en-US" b="1"/>
              <a:t>Time saving</a:t>
            </a:r>
            <a:r>
              <a:rPr lang="en-US"/>
              <a:t> from less numbers input on org code/award types level as compared to BB which is on PTA level.”</a:t>
            </a:r>
            <a:endParaRPr/>
          </a:p>
          <a:p>
            <a:pPr marL="514350" lvl="0" indent="-196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None/>
            </a:pP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14"/>
              <a:buFont typeface="Noto Sans Symbols"/>
              <a:buChar char="✔"/>
            </a:pPr>
            <a:r>
              <a:rPr lang="en-US"/>
              <a:t>“Team support from DoR and UBO was outstanding. There were plenty of </a:t>
            </a:r>
            <a:r>
              <a:rPr lang="en-US" b="1"/>
              <a:t>open labs</a:t>
            </a:r>
            <a:r>
              <a:rPr lang="en-US"/>
              <a:t> to receive help.”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/>
          <p:nvPr/>
        </p:nvSpPr>
        <p:spPr>
          <a:xfrm>
            <a:off x="838489" y="344921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 and 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/>
          <p:nvPr/>
        </p:nvSpPr>
        <p:spPr>
          <a:xfrm>
            <a:off x="4102086" y="2286142"/>
            <a:ext cx="1158029" cy="779297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1F0EC">
              <a:alpha val="89019"/>
            </a:srgbClr>
          </a:solidFill>
          <a:ln w="25400" cap="flat" cmpd="sng">
            <a:solidFill>
              <a:srgbClr val="F1F0EC">
                <a:alpha val="8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4"/>
          <p:cNvSpPr/>
          <p:nvPr/>
        </p:nvSpPr>
        <p:spPr>
          <a:xfrm>
            <a:off x="6298279" y="2351454"/>
            <a:ext cx="1158029" cy="779297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1F0EC">
              <a:alpha val="89019"/>
            </a:srgbClr>
          </a:solidFill>
          <a:ln w="25400" cap="flat" cmpd="sng">
            <a:solidFill>
              <a:srgbClr val="F1F0EC">
                <a:alpha val="8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1021837" y="258006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Budget Plan Process timeline</a:t>
            </a:r>
            <a:endParaRPr/>
          </a:p>
        </p:txBody>
      </p:sp>
      <p:grpSp>
        <p:nvGrpSpPr>
          <p:cNvPr id="102" name="Google Shape;102;p34"/>
          <p:cNvGrpSpPr/>
          <p:nvPr/>
        </p:nvGrpSpPr>
        <p:grpSpPr>
          <a:xfrm>
            <a:off x="850534" y="2105776"/>
            <a:ext cx="7702077" cy="1076354"/>
            <a:chOff x="2507" y="269429"/>
            <a:chExt cx="7207847" cy="1076354"/>
          </a:xfrm>
        </p:grpSpPr>
        <p:sp>
          <p:nvSpPr>
            <p:cNvPr id="103" name="Google Shape;103;p34"/>
            <p:cNvSpPr/>
            <p:nvPr/>
          </p:nvSpPr>
          <p:spPr>
            <a:xfrm>
              <a:off x="1038535" y="411691"/>
              <a:ext cx="1083720" cy="779297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1F0EC">
                <a:alpha val="89019"/>
              </a:srgbClr>
            </a:solidFill>
            <a:ln w="25400" cap="flat" cmpd="sng">
              <a:solidFill>
                <a:srgbClr val="F1F0EC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4"/>
            <p:cNvSpPr/>
            <p:nvPr/>
          </p:nvSpPr>
          <p:spPr>
            <a:xfrm>
              <a:off x="2507" y="283282"/>
              <a:ext cx="1186415" cy="1062501"/>
            </a:xfrm>
            <a:prstGeom prst="ellipse">
              <a:avLst/>
            </a:prstGeom>
            <a:noFill/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4"/>
            <p:cNvSpPr txBox="1"/>
            <p:nvPr/>
          </p:nvSpPr>
          <p:spPr>
            <a:xfrm>
              <a:off x="176253" y="438882"/>
              <a:ext cx="838923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Jan/ Feb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4"/>
            <p:cNvSpPr/>
            <p:nvPr/>
          </p:nvSpPr>
          <p:spPr>
            <a:xfrm>
              <a:off x="2047498" y="283282"/>
              <a:ext cx="1186415" cy="1062501"/>
            </a:xfrm>
            <a:prstGeom prst="ellipse">
              <a:avLst/>
            </a:prstGeom>
            <a:noFill/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4"/>
            <p:cNvSpPr txBox="1"/>
            <p:nvPr/>
          </p:nvSpPr>
          <p:spPr>
            <a:xfrm>
              <a:off x="2221244" y="438882"/>
              <a:ext cx="838923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 1- Mar 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4"/>
            <p:cNvSpPr/>
            <p:nvPr/>
          </p:nvSpPr>
          <p:spPr>
            <a:xfrm>
              <a:off x="4080093" y="283282"/>
              <a:ext cx="1186415" cy="1062501"/>
            </a:xfrm>
            <a:prstGeom prst="ellipse">
              <a:avLst/>
            </a:prstGeom>
            <a:noFill/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4"/>
            <p:cNvSpPr txBox="1"/>
            <p:nvPr/>
          </p:nvSpPr>
          <p:spPr>
            <a:xfrm>
              <a:off x="4253839" y="438882"/>
              <a:ext cx="838923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March 22-28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4"/>
            <p:cNvSpPr/>
            <p:nvPr/>
          </p:nvSpPr>
          <p:spPr>
            <a:xfrm>
              <a:off x="6023939" y="269429"/>
              <a:ext cx="1186415" cy="1062501"/>
            </a:xfrm>
            <a:prstGeom prst="ellipse">
              <a:avLst/>
            </a:prstGeom>
            <a:noFill/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4"/>
            <p:cNvSpPr txBox="1"/>
            <p:nvPr/>
          </p:nvSpPr>
          <p:spPr>
            <a:xfrm>
              <a:off x="6197685" y="425029"/>
              <a:ext cx="838923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April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34"/>
          <p:cNvSpPr txBox="1"/>
          <p:nvPr/>
        </p:nvSpPr>
        <p:spPr>
          <a:xfrm>
            <a:off x="6748153" y="3338198"/>
            <a:ext cx="212750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Apr 5: Budget Plan due to UBO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Apr 12: Mar Actual in 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Apr 18: Mar Endowment payout in 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4"/>
          <p:cNvSpPr txBox="1"/>
          <p:nvPr/>
        </p:nvSpPr>
        <p:spPr>
          <a:xfrm>
            <a:off x="924502" y="1133642"/>
            <a:ext cx="1881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Kick off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Feb 15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Provide Dean office organization preference </a:t>
            </a:r>
            <a:endParaRPr sz="9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Planning preparation (review TAS data)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4"/>
          <p:cNvSpPr txBox="1"/>
          <p:nvPr/>
        </p:nvSpPr>
        <p:spPr>
          <a:xfrm>
            <a:off x="1024263" y="3271380"/>
            <a:ext cx="173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: Communication and Budget Plan process preview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 10: Jan Actual in 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 16: Jan Endowment payout  in </a:t>
            </a:r>
            <a:r>
              <a:rPr lang="en-US" sz="900">
                <a:solidFill>
                  <a:srgbClr val="B262AC"/>
                </a:solidFill>
              </a:rPr>
              <a:t>™</a:t>
            </a:r>
            <a:b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Provide TAS data to units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 20: Org Preference set 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 27: FY24 GF Allocation input.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B262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671" y="1756513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9031" y="4258513"/>
            <a:ext cx="36000" cy="2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4"/>
          <p:cNvCxnSpPr/>
          <p:nvPr/>
        </p:nvCxnSpPr>
        <p:spPr>
          <a:xfrm>
            <a:off x="2792992" y="932337"/>
            <a:ext cx="5235" cy="3374997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8" name="Google Shape;118;p34"/>
          <p:cNvSpPr txBox="1"/>
          <p:nvPr/>
        </p:nvSpPr>
        <p:spPr>
          <a:xfrm>
            <a:off x="2814267" y="1029467"/>
            <a:ext cx="1982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1">
                <a:solidFill>
                  <a:srgbClr val="0070C0"/>
                </a:solidFill>
              </a:rPr>
              <a:t>Mar 1: </a:t>
            </a:r>
            <a:r>
              <a:rPr lang="en-US" sz="900">
                <a:solidFill>
                  <a:srgbClr val="0070C0"/>
                </a:solidFill>
              </a:rPr>
              <a:t>BP Module opens for unit input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 10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Endowment principal updated in TM (step 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 21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Complete YEP and Budget Plan inputs  (Step 2- 9)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Attend Open labs (next slide)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4"/>
          <p:cNvSpPr txBox="1"/>
          <p:nvPr/>
        </p:nvSpPr>
        <p:spPr>
          <a:xfrm>
            <a:off x="2856234" y="3260135"/>
            <a:ext cx="1768654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Mar 10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: Feb Actual in 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Mar 15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: Base GF loaded for FY23 (YEP) and FY24 (BP)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Mar 16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: TAS data loaded in 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Mar 16</a:t>
            </a: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: Feb Endowment payout in TM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4"/>
          <p:cNvCxnSpPr/>
          <p:nvPr/>
        </p:nvCxnSpPr>
        <p:spPr>
          <a:xfrm>
            <a:off x="6759178" y="933537"/>
            <a:ext cx="5235" cy="337499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34"/>
          <p:cNvSpPr txBox="1"/>
          <p:nvPr/>
        </p:nvSpPr>
        <p:spPr>
          <a:xfrm>
            <a:off x="447525" y="1451750"/>
            <a:ext cx="59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4"/>
          <p:cNvSpPr txBox="1"/>
          <p:nvPr/>
        </p:nvSpPr>
        <p:spPr>
          <a:xfrm>
            <a:off x="394375" y="3509975"/>
            <a:ext cx="77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E93C7"/>
                </a:solidFill>
                <a:latin typeface="Arial"/>
                <a:ea typeface="Arial"/>
                <a:cs typeface="Arial"/>
                <a:sym typeface="Arial"/>
              </a:rPr>
              <a:t>DoR/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E93C7"/>
                </a:solidFill>
                <a:latin typeface="Arial"/>
                <a:ea typeface="Arial"/>
                <a:cs typeface="Arial"/>
                <a:sym typeface="Arial"/>
              </a:rPr>
              <a:t>UBO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34"/>
          <p:cNvCxnSpPr/>
          <p:nvPr/>
        </p:nvCxnSpPr>
        <p:spPr>
          <a:xfrm>
            <a:off x="4791128" y="965159"/>
            <a:ext cx="5235" cy="3374997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4" name="Google Shape;124;p34"/>
          <p:cNvSpPr txBox="1"/>
          <p:nvPr/>
        </p:nvSpPr>
        <p:spPr>
          <a:xfrm>
            <a:off x="4875493" y="1142535"/>
            <a:ext cx="176752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Review sessions with Dean Office discussing: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1) Overall Assumptions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2) Variance Analysis (FY23 YEP vs. BB)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4"/>
          <p:cNvSpPr txBox="1"/>
          <p:nvPr/>
        </p:nvSpPr>
        <p:spPr>
          <a:xfrm>
            <a:off x="4983964" y="3280916"/>
            <a:ext cx="166841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Dean Office will reach out and set up the review.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B262AC"/>
                </a:solidFill>
                <a:latin typeface="Arial"/>
                <a:ea typeface="Arial"/>
                <a:cs typeface="Arial"/>
                <a:sym typeface="Arial"/>
              </a:rPr>
              <a:t>*If you are unavailable for meeting this week, we will move up the review session.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94249" y="314696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Mark Your Calendar - Budget Office Open Lab </a:t>
            </a:r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447979" y="847565"/>
            <a:ext cx="7475652" cy="100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Budget Plan Training</a:t>
            </a:r>
            <a:r>
              <a:rPr lang="en-US" b="1"/>
              <a:t> </a:t>
            </a:r>
            <a:r>
              <a:rPr lang="en-US"/>
              <a:t>(UBO-2000-WEB)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i="0" u="sng" strike="noStrike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Person </a:t>
            </a:r>
            <a:r>
              <a:rPr lang="en-US" u="sng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Zoom based </a:t>
            </a:r>
            <a:r>
              <a:rPr lang="en-US" i="0" u="sng" strike="noStrike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Lab twice a week</a:t>
            </a:r>
            <a:endParaRPr>
              <a:solidFill>
                <a:srgbClr val="FF000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600"/>
          </a:p>
        </p:txBody>
      </p:sp>
      <p:pic>
        <p:nvPicPr>
          <p:cNvPr id="132" name="Google Shape;132;p7" descr="Right pointing backhand index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9658">
            <a:off x="1304509" y="1282146"/>
            <a:ext cx="305628" cy="30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Right pointing backhand index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9658">
            <a:off x="1287946" y="957466"/>
            <a:ext cx="305628" cy="305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1783862" y="2048372"/>
            <a:ext cx="5576400" cy="156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Schedules </a:t>
            </a:r>
            <a:endParaRPr sz="14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To be Announced</a:t>
            </a:r>
            <a:endParaRPr sz="4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Application>Microsoft Office PowerPoint</Application>
  <PresentationFormat>On-screen Show (16:9)</PresentationFormat>
  <Paragraphs>357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Source Sans Pro SemiBold</vt:lpstr>
      <vt:lpstr>Source Sans Pro</vt:lpstr>
      <vt:lpstr>Noto Sans Symbols</vt:lpstr>
      <vt:lpstr>SU_Preso_16x9_v6</vt:lpstr>
      <vt:lpstr>VPDoR FY24 Budget Plan  Process </vt:lpstr>
      <vt:lpstr>Table of Contents</vt:lpstr>
      <vt:lpstr>PowerPoint Presentation</vt:lpstr>
      <vt:lpstr>PowerPoint Presentation</vt:lpstr>
      <vt:lpstr>Budget Plan Module – aligned with the university </vt:lpstr>
      <vt:lpstr>Some feedback from the pilot units last year: </vt:lpstr>
      <vt:lpstr>PowerPoint Presentation</vt:lpstr>
      <vt:lpstr>Budget Plan Process timeline</vt:lpstr>
      <vt:lpstr>Mark Your Calendar - Budget Office Open Lab </vt:lpstr>
      <vt:lpstr>Training and Support</vt:lpstr>
      <vt:lpstr>Quick Guide</vt:lpstr>
      <vt:lpstr>Step 1. Endowment Planning Module (due Mar 10)</vt:lpstr>
      <vt:lpstr>Step 1.1 Endowment Planning Module (due Mar 10)</vt:lpstr>
      <vt:lpstr>Step 1.2 Endowment Planning Module (due Mar 10)</vt:lpstr>
      <vt:lpstr>Budget Plan Module</vt:lpstr>
      <vt:lpstr>Set Department Favorite (due Feb 15) </vt:lpstr>
      <vt:lpstr>Step 2. Input FY23 YEP- Expense</vt:lpstr>
      <vt:lpstr>Step 2.1 Input FY23 YEP- Expense</vt:lpstr>
      <vt:lpstr>Step 3. Input FY23 YEP- Revenue</vt:lpstr>
      <vt:lpstr>Quick Q&amp;A </vt:lpstr>
      <vt:lpstr>Step 4. Transfer Fund Entry- FY23 YEP</vt:lpstr>
      <vt:lpstr>Step 4.1. Transfer Fund Type</vt:lpstr>
      <vt:lpstr>Step 4.2 Transfer Fund Entry examples</vt:lpstr>
      <vt:lpstr>Step 4.3 Transfer Fund – Infrastructure Charges</vt:lpstr>
      <vt:lpstr>Step 5. Review Consolidated Budget </vt:lpstr>
      <vt:lpstr>Step 6. FY24 BP- Input Expense</vt:lpstr>
      <vt:lpstr>Step 7. FY24 BP- Revenue</vt:lpstr>
      <vt:lpstr>Step 8. Transfer Fund Entry- FY24 BP</vt:lpstr>
      <vt:lpstr>Step 9. Review Consolidated Budget for FY24 Budget Plan</vt:lpstr>
      <vt:lpstr>Almost there …</vt:lpstr>
      <vt:lpstr>What report to use</vt:lpstr>
      <vt:lpstr>Crossing the Finish Line</vt:lpstr>
      <vt:lpstr>Plan your numbers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VPDoR FY24 Budget Plan  Process </dc:title>
  <dc:creator>Serena Rao</dc:creator>
  <cp:lastModifiedBy>Xing Ding Chang</cp:lastModifiedBy>
  <cp:revision>2</cp:revision>
  <dcterms:created xsi:type="dcterms:W3CDTF">2020-04-05T21:18:33Z</dcterms:created>
  <dcterms:modified xsi:type="dcterms:W3CDTF">2023-02-02T18:14:06Z</dcterms:modified>
</cp:coreProperties>
</file>