
<file path=[Content_Types].xml><?xml version="1.0" encoding="utf-8"?>
<Types xmlns="http://schemas.openxmlformats.org/package/2006/content-types">
  <Default Extension="emf" ContentType="image/x-emf"/>
  <Default Extension="fntdata" ContentType="application/x-fontdata"/>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33"/>
  </p:notesMasterIdLst>
  <p:sldIdLst>
    <p:sldId id="256" r:id="rId2"/>
    <p:sldId id="283" r:id="rId3"/>
    <p:sldId id="307" r:id="rId4"/>
    <p:sldId id="296" r:id="rId5"/>
    <p:sldId id="297" r:id="rId6"/>
    <p:sldId id="348" r:id="rId7"/>
    <p:sldId id="350" r:id="rId8"/>
    <p:sldId id="349" r:id="rId9"/>
    <p:sldId id="347" r:id="rId10"/>
    <p:sldId id="260" r:id="rId11"/>
    <p:sldId id="261" r:id="rId12"/>
    <p:sldId id="262" r:id="rId13"/>
    <p:sldId id="263" r:id="rId14"/>
    <p:sldId id="264" r:id="rId15"/>
    <p:sldId id="265" r:id="rId16"/>
    <p:sldId id="267" r:id="rId17"/>
    <p:sldId id="295" r:id="rId18"/>
    <p:sldId id="270" r:id="rId19"/>
    <p:sldId id="271" r:id="rId20"/>
    <p:sldId id="272" r:id="rId21"/>
    <p:sldId id="274" r:id="rId22"/>
    <p:sldId id="275" r:id="rId23"/>
    <p:sldId id="276" r:id="rId24"/>
    <p:sldId id="288" r:id="rId25"/>
    <p:sldId id="282" r:id="rId26"/>
    <p:sldId id="278" r:id="rId27"/>
    <p:sldId id="279" r:id="rId28"/>
    <p:sldId id="280" r:id="rId29"/>
    <p:sldId id="294" r:id="rId30"/>
    <p:sldId id="281" r:id="rId31"/>
    <p:sldId id="292"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Noto Sans Symbols" panose="020B0604020202020204" charset="0"/>
      <p:regular r:id="rId38"/>
    </p:embeddedFont>
    <p:embeddedFont>
      <p:font typeface="Source Sans Pro" panose="020B0503030403020204" pitchFamily="34" charset="0"/>
      <p:regular r:id="rId39"/>
      <p:bold r:id="rId40"/>
      <p:italic r:id="rId41"/>
      <p:boldItalic r:id="rId42"/>
    </p:embeddedFont>
    <p:embeddedFont>
      <p:font typeface="Source Sans Pro SemiBold" panose="020B0603030403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44" userDrawn="1">
          <p15:clr>
            <a:srgbClr val="A4A3A4"/>
          </p15:clr>
        </p15:guide>
        <p15:guide id="2" pos="81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gQqZjjsd0HUznax4JQqSC5xHwN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620A74-F20B-BC5D-47D0-D038CB7B85B9}" name="Linda Wong" initials="LW" userId="S::lwong08@stanford.edu::855718ef-e279-48c9-8276-b09bede6dbb8" providerId="AD"/>
  <p188:author id="{1C1A77A8-BB83-677C-094F-602993718BA6}" name="Neil Hamilton" initials="NH" userId="4M3tn1mZZeroN0yRQbNagGqhyNghTv9EmUl6gL1ucXQ=" providerId="None"/>
  <p188:author id="{1102BDE8-9068-51B2-2491-E42F288D8AA9}" name="Kulneet S Homidi" initials="KSH" userId="S::khomidi@stanford.edu::24ff6ed6-143d-4c57-b146-8e70860a56d8" providerId="AD"/>
  <p188:author id="{9B7234ED-5126-F32D-AEDD-9D1B451EE02D}" name="mark rickey" initials="mr" userId="oP7MN0jVhIBaIdjGueRrRKiD1btJwKJMocjuVIsl/Ew="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99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04" autoAdjust="0"/>
  </p:normalViewPr>
  <p:slideViewPr>
    <p:cSldViewPr snapToGrid="0">
      <p:cViewPr varScale="1">
        <p:scale>
          <a:sx n="125" d="100"/>
          <a:sy n="125" d="100"/>
        </p:scale>
        <p:origin x="282" y="90"/>
      </p:cViewPr>
      <p:guideLst>
        <p:guide orient="horz" pos="2844"/>
        <p:guide pos="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57"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38" name="Google Shape;2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3" name="Google Shape;25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63" name="Google Shape;2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2" name="Google Shape;29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4" name="Google Shape;3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32" name="Google Shape;33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9" name="Google Shape;34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70" name="Google Shape;37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392" name="Google Shape;39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13" name="Google Shape;41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ea typeface="MS PGothic"/>
              <a:cs typeface="Calibri"/>
            </a:endParaRPr>
          </a:p>
        </p:txBody>
      </p:sp>
      <p:sp>
        <p:nvSpPr>
          <p:cNvPr id="4" name="Slide Number Placeholder 3"/>
          <p:cNvSpPr>
            <a:spLocks noGrp="1"/>
          </p:cNvSpPr>
          <p:nvPr>
            <p:ph type="sldNum" sz="quarter" idx="5"/>
          </p:nvPr>
        </p:nvSpPr>
        <p:spPr/>
        <p:txBody>
          <a:bodyPr/>
          <a:lstStyle/>
          <a:p>
            <a:fld id="{BEE1B381-F57F-4F9C-A074-C3B0BF1FC910}" type="slidenum">
              <a:rPr lang="en-US" altLang="en-US" smtClean="0"/>
              <a:pPr/>
              <a:t>2</a:t>
            </a:fld>
            <a:endParaRPr lang="en-US" altLang="en-US"/>
          </a:p>
        </p:txBody>
      </p:sp>
    </p:spTree>
    <p:extLst>
      <p:ext uri="{BB962C8B-B14F-4D97-AF65-F5344CB8AC3E}">
        <p14:creationId xmlns:p14="http://schemas.microsoft.com/office/powerpoint/2010/main" val="4251537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20" name="Google Shape;42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14" name="Google Shape;41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6216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14" name="Google Shape;41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9" name="Google Shape;43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7" name="Google Shape;44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3" name="Google Shape;45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solidFill>
                  <a:srgbClr val="0070C0"/>
                </a:solidFill>
              </a:rPr>
              <a:t>F: You are always welcome to seek support from your finance contact. We recommend you 1) take the web-based training and 2) attend the kickoff meeting. Your liaison would be happy to meet with you at scheduled time to answer directional questions and provide support via Slack/email.</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0050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9" name="Google Shape;4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715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361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EE1B381-F57F-4F9C-A074-C3B0BF1FC910}" type="slidenum">
              <a:rPr lang="en-US" altLang="en-US" smtClean="0"/>
              <a:pPr/>
              <a:t>8</a:t>
            </a:fld>
            <a:endParaRPr lang="en-US" altLang="en-US"/>
          </a:p>
        </p:txBody>
      </p:sp>
    </p:spTree>
    <p:extLst>
      <p:ext uri="{BB962C8B-B14F-4D97-AF65-F5344CB8AC3E}">
        <p14:creationId xmlns:p14="http://schemas.microsoft.com/office/powerpoint/2010/main" val="355477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fa1abe71d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6" name="Google Shape;196;gfa1abe71d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3" name="Google Shape;21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5" name="Google Shape;2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2"/>
          <p:cNvSpPr/>
          <p:nvPr/>
        </p:nvSpPr>
        <p:spPr>
          <a:xfrm>
            <a:off x="0" y="4806950"/>
            <a:ext cx="9155113" cy="342900"/>
          </a:xfrm>
          <a:prstGeom prst="rect">
            <a:avLst/>
          </a:prstGeom>
          <a:solidFill>
            <a:srgbClr val="8C1515"/>
          </a:solidFill>
          <a:ln w="9525" cap="flat" cmpd="sng">
            <a:solidFill>
              <a:srgbClr val="8C1515"/>
            </a:solidFill>
            <a:prstDash val="solid"/>
            <a:miter lim="800000"/>
            <a:headEnd type="none" w="sm" len="sm"/>
            <a:tailEnd type="none" w="sm" len="sm"/>
          </a:ln>
          <a:effectLst>
            <a:outerShdw blurRad="38100" dist="25401" dir="2700000" algn="br" rotWithShape="0">
              <a:srgbClr val="808080">
                <a:alpha val="5882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22" title="Stanford University"/>
          <p:cNvPicPr preferRelativeResize="0"/>
          <p:nvPr/>
        </p:nvPicPr>
        <p:blipFill rotWithShape="1">
          <a:blip r:embed="rId2">
            <a:alphaModFix/>
          </a:blip>
          <a:srcRect/>
          <a:stretch/>
        </p:blipFill>
        <p:spPr>
          <a:xfrm>
            <a:off x="7156450" y="4883150"/>
            <a:ext cx="1546225" cy="188913"/>
          </a:xfrm>
          <a:prstGeom prst="rect">
            <a:avLst/>
          </a:prstGeom>
          <a:noFill/>
          <a:ln>
            <a:noFill/>
          </a:ln>
        </p:spPr>
      </p:pic>
      <p:sp>
        <p:nvSpPr>
          <p:cNvPr id="18" name="Google Shape;18;p22"/>
          <p:cNvSpPr txBox="1">
            <a:spLocks noGrp="1"/>
          </p:cNvSpPr>
          <p:nvPr>
            <p:ph type="ctrTitle"/>
          </p:nvPr>
        </p:nvSpPr>
        <p:spPr>
          <a:xfrm>
            <a:off x="457200" y="1792517"/>
            <a:ext cx="8229600" cy="618473"/>
          </a:xfrm>
          <a:prstGeom prst="rect">
            <a:avLst/>
          </a:prstGeom>
          <a:noFill/>
          <a:ln>
            <a:noFill/>
          </a:ln>
        </p:spPr>
        <p:txBody>
          <a:bodyPr spcFirstLastPara="1" wrap="square" lIns="0" tIns="45700" rIns="91425" bIns="45700" anchor="b" anchorCtr="0">
            <a:noAutofit/>
          </a:bodyPr>
          <a:lstStyle>
            <a:lvl1pPr lvl="0" algn="ctr">
              <a:lnSpc>
                <a:spcPct val="85000"/>
              </a:lnSpc>
              <a:spcBef>
                <a:spcPts val="0"/>
              </a:spcBef>
              <a:spcAft>
                <a:spcPts val="0"/>
              </a:spcAft>
              <a:buSzPts val="1400"/>
              <a:buNone/>
              <a:defRPr sz="3600">
                <a:solidFill>
                  <a:schemeClr val="dk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1603375" y="3599022"/>
            <a:ext cx="6059488" cy="205740"/>
          </a:xfrm>
          <a:prstGeom prst="rect">
            <a:avLst/>
          </a:prstGeom>
          <a:noFill/>
          <a:ln>
            <a:noFill/>
          </a:ln>
        </p:spPr>
        <p:txBody>
          <a:bodyPr spcFirstLastPara="1" wrap="square" lIns="0" tIns="45700" rIns="0" bIns="45700" anchor="ctr" anchorCtr="1">
            <a:noAutofit/>
          </a:bodyPr>
          <a:lstStyle>
            <a:lvl1pPr marL="457200" lvl="0" indent="-228600" algn="ctr">
              <a:lnSpc>
                <a:spcPct val="100000"/>
              </a:lnSpc>
              <a:spcBef>
                <a:spcPts val="360"/>
              </a:spcBef>
              <a:spcAft>
                <a:spcPts val="0"/>
              </a:spcAft>
              <a:buSzPts val="1800"/>
              <a:buNone/>
              <a:defRPr sz="1800" cap="none">
                <a:solidFill>
                  <a:srgbClr val="595959"/>
                </a:solidFill>
              </a:defRPr>
            </a:lvl1pPr>
            <a:lvl2pPr marL="914400" lvl="1" indent="-228600" algn="l">
              <a:lnSpc>
                <a:spcPct val="100000"/>
              </a:lnSpc>
              <a:spcBef>
                <a:spcPts val="360"/>
              </a:spcBef>
              <a:spcAft>
                <a:spcPts val="0"/>
              </a:spcAft>
              <a:buSzPts val="1800"/>
              <a:buNone/>
              <a:defRPr/>
            </a:lvl2pPr>
            <a:lvl3pPr marL="1371600" lvl="2" indent="-228600" algn="l">
              <a:lnSpc>
                <a:spcPct val="100000"/>
              </a:lnSpc>
              <a:spcBef>
                <a:spcPts val="360"/>
              </a:spcBef>
              <a:spcAft>
                <a:spcPts val="0"/>
              </a:spcAft>
              <a:buSzPts val="1836"/>
              <a:buNone/>
              <a:defRPr/>
            </a:lvl3pPr>
            <a:lvl4pPr marL="1828800" lvl="3" indent="-228600" algn="l">
              <a:lnSpc>
                <a:spcPct val="100000"/>
              </a:lnSpc>
              <a:spcBef>
                <a:spcPts val="360"/>
              </a:spcBef>
              <a:spcAft>
                <a:spcPts val="0"/>
              </a:spcAft>
              <a:buSzPts val="1800"/>
              <a:buNone/>
              <a:defRPr/>
            </a:lvl4pPr>
            <a:lvl5pPr marL="2286000" lvl="4" indent="-228600" algn="l">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22"/>
          <p:cNvSpPr txBox="1">
            <a:spLocks noGrp="1"/>
          </p:cNvSpPr>
          <p:nvPr>
            <p:ph type="subTitle" idx="2"/>
          </p:nvPr>
        </p:nvSpPr>
        <p:spPr>
          <a:xfrm>
            <a:off x="457200" y="2410990"/>
            <a:ext cx="8229600" cy="461897"/>
          </a:xfrm>
          <a:prstGeom prst="rect">
            <a:avLst/>
          </a:prstGeom>
          <a:noFill/>
          <a:ln>
            <a:noFill/>
          </a:ln>
        </p:spPr>
        <p:txBody>
          <a:bodyPr spcFirstLastPara="1" wrap="square" lIns="0" tIns="45700" rIns="0" bIns="45700" anchor="t" anchorCtr="0">
            <a:noAutofit/>
          </a:bodyPr>
          <a:lstStyle>
            <a:lvl1pPr lvl="0" algn="ctr">
              <a:lnSpc>
                <a:spcPct val="100000"/>
              </a:lnSpc>
              <a:spcBef>
                <a:spcPts val="420"/>
              </a:spcBef>
              <a:spcAft>
                <a:spcPts val="0"/>
              </a:spcAft>
              <a:buSzPts val="2100"/>
              <a:buNone/>
              <a:defRPr sz="2100" cap="small">
                <a:solidFill>
                  <a:srgbClr val="A4001D"/>
                </a:solidFill>
              </a:defRPr>
            </a:lvl1pPr>
            <a:lvl2pPr lvl="1" algn="ctr">
              <a:lnSpc>
                <a:spcPct val="100000"/>
              </a:lnSpc>
              <a:spcBef>
                <a:spcPts val="360"/>
              </a:spcBef>
              <a:spcAft>
                <a:spcPts val="0"/>
              </a:spcAft>
              <a:buSzPts val="1800"/>
              <a:buNone/>
              <a:defRPr>
                <a:solidFill>
                  <a:srgbClr val="888888"/>
                </a:solidFill>
              </a:defRPr>
            </a:lvl2pPr>
            <a:lvl3pPr lvl="2" algn="ctr">
              <a:lnSpc>
                <a:spcPct val="100000"/>
              </a:lnSpc>
              <a:spcBef>
                <a:spcPts val="360"/>
              </a:spcBef>
              <a:spcAft>
                <a:spcPts val="0"/>
              </a:spcAft>
              <a:buSzPts val="1836"/>
              <a:buNone/>
              <a:defRPr>
                <a:solidFill>
                  <a:srgbClr val="888888"/>
                </a:solidFill>
              </a:defRPr>
            </a:lvl3pPr>
            <a:lvl4pPr lvl="3" algn="ctr">
              <a:lnSpc>
                <a:spcPct val="100000"/>
              </a:lnSpc>
              <a:spcBef>
                <a:spcPts val="360"/>
              </a:spcBef>
              <a:spcAft>
                <a:spcPts val="0"/>
              </a:spcAft>
              <a:buSzPts val="1800"/>
              <a:buNone/>
              <a:defRPr>
                <a:solidFill>
                  <a:srgbClr val="888888"/>
                </a:solidFill>
              </a:defRPr>
            </a:lvl4pPr>
            <a:lvl5pPr lvl="4" algn="ctr">
              <a:lnSpc>
                <a:spcPct val="100000"/>
              </a:lnSpc>
              <a:spcBef>
                <a:spcPts val="360"/>
              </a:spcBef>
              <a:spcAft>
                <a:spcPts val="0"/>
              </a:spcAft>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948776" y="359541"/>
            <a:ext cx="7707862" cy="488024"/>
          </a:xfrm>
          <a:prstGeom prst="rect">
            <a:avLst/>
          </a:prstGeom>
          <a:noFill/>
          <a:ln>
            <a:noFill/>
          </a:ln>
        </p:spPr>
        <p:txBody>
          <a:bodyPr spcFirstLastPara="1" wrap="square" lIns="0" tIns="45700" rIns="91425" bIns="45700" anchor="b" anchorCtr="0">
            <a:noAutofit/>
          </a:bodyPr>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955677" y="908685"/>
            <a:ext cx="7700963" cy="3759042"/>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6" name="Google Shape;26;p3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 name="Google Shape;27;p3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948776" y="359541"/>
            <a:ext cx="7707862" cy="488024"/>
          </a:xfrm>
          <a:prstGeom prst="rect">
            <a:avLst/>
          </a:prstGeom>
          <a:noFill/>
          <a:ln>
            <a:noFill/>
          </a:ln>
        </p:spPr>
        <p:txBody>
          <a:bodyPr spcFirstLastPara="1" wrap="square" lIns="0" tIns="45700" rIns="91425" bIns="45700" anchor="b" anchorCtr="0">
            <a:noAutofit/>
          </a:bodyPr>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949327" y="908685"/>
            <a:ext cx="3787775" cy="3759042"/>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28"/>
          <p:cNvSpPr txBox="1">
            <a:spLocks noGrp="1"/>
          </p:cNvSpPr>
          <p:nvPr>
            <p:ph type="body" idx="2"/>
          </p:nvPr>
        </p:nvSpPr>
        <p:spPr>
          <a:xfrm>
            <a:off x="4876800" y="908686"/>
            <a:ext cx="3779838" cy="1823085"/>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28"/>
          <p:cNvSpPr txBox="1">
            <a:spLocks noGrp="1"/>
          </p:cNvSpPr>
          <p:nvPr>
            <p:ph type="body" idx="3"/>
          </p:nvPr>
        </p:nvSpPr>
        <p:spPr>
          <a:xfrm>
            <a:off x="4876800" y="2837497"/>
            <a:ext cx="3779838" cy="183023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948776" y="359541"/>
            <a:ext cx="7707862" cy="488024"/>
          </a:xfrm>
          <a:prstGeom prst="rect">
            <a:avLst/>
          </a:prstGeom>
          <a:noFill/>
          <a:ln>
            <a:noFill/>
          </a:ln>
        </p:spPr>
        <p:txBody>
          <a:bodyPr spcFirstLastPara="1" wrap="square" lIns="0" tIns="45700" rIns="91425" bIns="45700" anchor="b" anchorCtr="0">
            <a:noAutofit/>
          </a:bodyPr>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955677" y="908685"/>
            <a:ext cx="7700963" cy="3759042"/>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360"/>
              </a:spcBef>
              <a:spcAft>
                <a:spcPts val="0"/>
              </a:spcAft>
              <a:buSzPts val="1800"/>
              <a:buFont typeface="Arial"/>
              <a:buNone/>
              <a:defRPr/>
            </a:lvl2pPr>
            <a:lvl3pPr marL="1371600" lvl="2" indent="-228600" algn="l">
              <a:lnSpc>
                <a:spcPct val="100000"/>
              </a:lnSpc>
              <a:spcBef>
                <a:spcPts val="360"/>
              </a:spcBef>
              <a:spcAft>
                <a:spcPts val="0"/>
              </a:spcAft>
              <a:buSzPts val="1836"/>
              <a:buNone/>
              <a:defRPr/>
            </a:lvl3pPr>
            <a:lvl4pPr marL="1828800" lvl="3" indent="-228600" algn="l">
              <a:lnSpc>
                <a:spcPct val="100000"/>
              </a:lnSpc>
              <a:spcBef>
                <a:spcPts val="360"/>
              </a:spcBef>
              <a:spcAft>
                <a:spcPts val="0"/>
              </a:spcAft>
              <a:buSzPts val="1800"/>
              <a:buNone/>
              <a:defRPr/>
            </a:lvl4pPr>
            <a:lvl5pPr marL="2286000" lvl="4" indent="-228600" algn="l">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Horizontal">
  <p:cSld name="Two Content Horizontal">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948776" y="359541"/>
            <a:ext cx="7707862" cy="488024"/>
          </a:xfrm>
          <a:prstGeom prst="rect">
            <a:avLst/>
          </a:prstGeom>
          <a:noFill/>
          <a:ln>
            <a:noFill/>
          </a:ln>
        </p:spPr>
        <p:txBody>
          <a:bodyPr spcFirstLastPara="1" wrap="square" lIns="0" tIns="45700" rIns="91425" bIns="45700" anchor="b" anchorCtr="0">
            <a:noAutofit/>
          </a:bodyPr>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948777" y="908685"/>
            <a:ext cx="7707862" cy="181660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27"/>
          <p:cNvSpPr txBox="1">
            <a:spLocks noGrp="1"/>
          </p:cNvSpPr>
          <p:nvPr>
            <p:ph type="body" idx="2"/>
          </p:nvPr>
        </p:nvSpPr>
        <p:spPr>
          <a:xfrm>
            <a:off x="949327" y="2841313"/>
            <a:ext cx="7707313" cy="181660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948776" y="359541"/>
            <a:ext cx="7707862" cy="488024"/>
          </a:xfrm>
          <a:prstGeom prst="rect">
            <a:avLst/>
          </a:prstGeom>
          <a:noFill/>
          <a:ln>
            <a:noFill/>
          </a:ln>
        </p:spPr>
        <p:txBody>
          <a:bodyPr spcFirstLastPara="1" wrap="square" lIns="0" tIns="45700" rIns="91425" bIns="45700" anchor="b" anchorCtr="0">
            <a:noAutofit/>
          </a:bodyPr>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949327" y="908686"/>
            <a:ext cx="3787775" cy="1823085"/>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29"/>
          <p:cNvSpPr txBox="1">
            <a:spLocks noGrp="1"/>
          </p:cNvSpPr>
          <p:nvPr>
            <p:ph type="body" idx="2"/>
          </p:nvPr>
        </p:nvSpPr>
        <p:spPr>
          <a:xfrm>
            <a:off x="955677" y="2840613"/>
            <a:ext cx="3781425" cy="1827114"/>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4876800" y="908686"/>
            <a:ext cx="3779838" cy="1823085"/>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29"/>
          <p:cNvSpPr txBox="1">
            <a:spLocks noGrp="1"/>
          </p:cNvSpPr>
          <p:nvPr>
            <p:ph type="body" idx="4"/>
          </p:nvPr>
        </p:nvSpPr>
        <p:spPr>
          <a:xfrm>
            <a:off x="4876800" y="2840613"/>
            <a:ext cx="3779838" cy="1827114"/>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Slide Number Placeholder 22"/>
          <p:cNvSpPr txBox="1">
            <a:spLocks/>
          </p:cNvSpPr>
          <p:nvPr/>
        </p:nvSpPr>
        <p:spPr>
          <a:xfrm>
            <a:off x="60325" y="7938"/>
            <a:ext cx="457200" cy="457200"/>
          </a:xfrm>
          <a:prstGeom prst="rect">
            <a:avLst/>
          </a:prstGeom>
        </p:spPr>
        <p:txBody>
          <a:bodyPr wrap="none" lIns="45720" tIns="0" rIns="45720" bIns="0" anchor="ctr" anchorCtr="1"/>
          <a:lstStyle>
            <a:lvl1pPr eaLnBrk="0" hangingPunct="0">
              <a:defRPr sz="2400">
                <a:solidFill>
                  <a:schemeClr val="tx1"/>
                </a:solidFill>
                <a:latin typeface="Source Sans Pro" charset="0"/>
                <a:ea typeface="MS PGothic" panose="020B0600070205080204" pitchFamily="34" charset="-128"/>
              </a:defRPr>
            </a:lvl1pPr>
            <a:lvl2pPr marL="742950" indent="-285750" eaLnBrk="0" hangingPunct="0">
              <a:defRPr sz="2400">
                <a:solidFill>
                  <a:schemeClr val="tx1"/>
                </a:solidFill>
                <a:latin typeface="Source Sans Pro" charset="0"/>
                <a:ea typeface="MS PGothic" panose="020B0600070205080204" pitchFamily="34" charset="-128"/>
              </a:defRPr>
            </a:lvl2pPr>
            <a:lvl3pPr marL="1143000" indent="-228600" eaLnBrk="0" hangingPunct="0">
              <a:defRPr sz="2400">
                <a:solidFill>
                  <a:schemeClr val="tx1"/>
                </a:solidFill>
                <a:latin typeface="Source Sans Pro" charset="0"/>
                <a:ea typeface="MS PGothic" panose="020B0600070205080204" pitchFamily="34" charset="-128"/>
              </a:defRPr>
            </a:lvl3pPr>
            <a:lvl4pPr marL="1600200" indent="-228600" eaLnBrk="0" hangingPunct="0">
              <a:defRPr sz="2400">
                <a:solidFill>
                  <a:schemeClr val="tx1"/>
                </a:solidFill>
                <a:latin typeface="Source Sans Pro" charset="0"/>
                <a:ea typeface="MS PGothic" panose="020B0600070205080204" pitchFamily="34" charset="-128"/>
              </a:defRPr>
            </a:lvl4pPr>
            <a:lvl5pPr marL="2057400" indent="-228600" eaLnBrk="0" hangingPunct="0">
              <a:defRPr sz="2400">
                <a:solidFill>
                  <a:schemeClr val="tx1"/>
                </a:solidFill>
                <a:latin typeface="Source Sans Pro"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charset="0"/>
                <a:ea typeface="MS PGothic" panose="020B0600070205080204" pitchFamily="34" charset="-128"/>
              </a:defRPr>
            </a:lvl9pPr>
          </a:lstStyle>
          <a:p>
            <a:pPr algn="ctr" eaLnBrk="1" hangingPunct="1"/>
            <a:fld id="{06864370-B9F6-471D-A105-77BD667B0764}" type="slidenum">
              <a:rPr lang="en-US" altLang="en-US" sz="1000">
                <a:solidFill>
                  <a:srgbClr val="7F7F7F"/>
                </a:solidFill>
                <a:latin typeface="Arial" panose="020B0604020202020204" pitchFamily="34" charset="0"/>
              </a:rPr>
              <a:pPr algn="ctr" eaLnBrk="1" hangingPunct="1"/>
              <a:t>‹#›</a:t>
            </a:fld>
            <a:endParaRPr lang="en-US" altLang="en-US" sz="1000">
              <a:solidFill>
                <a:srgbClr val="7F7F7F"/>
              </a:solidFill>
              <a:latin typeface="Arial" panose="020B0604020202020204" pitchFamily="34" charset="0"/>
            </a:endParaRPr>
          </a:p>
        </p:txBody>
      </p:sp>
      <p:sp>
        <p:nvSpPr>
          <p:cNvPr id="7" name="Title 1"/>
          <p:cNvSpPr>
            <a:spLocks noGrp="1"/>
          </p:cNvSpPr>
          <p:nvPr>
            <p:ph type="title"/>
          </p:nvPr>
        </p:nvSpPr>
        <p:spPr>
          <a:xfrm>
            <a:off x="948776" y="359541"/>
            <a:ext cx="7707863"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4" name="Content Placeholder 13"/>
          <p:cNvSpPr>
            <a:spLocks noGrp="1"/>
          </p:cNvSpPr>
          <p:nvPr>
            <p:ph sz="quarter" idx="10"/>
          </p:nvPr>
        </p:nvSpPr>
        <p:spPr>
          <a:xfrm>
            <a:off x="949331" y="908685"/>
            <a:ext cx="3787775" cy="3759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1"/>
          </p:nvPr>
        </p:nvSpPr>
        <p:spPr>
          <a:xfrm>
            <a:off x="4876803" y="908685"/>
            <a:ext cx="3779839" cy="3759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12"/>
          </p:nvPr>
        </p:nvSpPr>
        <p:spPr>
          <a:xfrm>
            <a:off x="517525" y="4811713"/>
            <a:ext cx="431803" cy="271462"/>
          </a:xfrm>
        </p:spPr>
        <p:txBody>
          <a:bodyPr/>
          <a:lstStyle/>
          <a:p>
            <a:fld id="{E8194DC1-2BB6-40E7-8B2A-5617F71A919F}" type="slidenum">
              <a:rPr lang="en-US" altLang="en-US" smtClean="0"/>
              <a:pPr/>
              <a:t>‹#›</a:t>
            </a:fld>
            <a:endParaRPr lang="en-US" altLang="en-US" dirty="0"/>
          </a:p>
        </p:txBody>
      </p:sp>
    </p:spTree>
    <p:extLst>
      <p:ext uri="{BB962C8B-B14F-4D97-AF65-F5344CB8AC3E}">
        <p14:creationId xmlns:p14="http://schemas.microsoft.com/office/powerpoint/2010/main" val="325929394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59541"/>
            <a:ext cx="7707863"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955677" y="908685"/>
            <a:ext cx="7700963" cy="37590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p:txBody>
          <a:bodyPr wrap="none">
            <a:normAutofit/>
          </a:bodyPr>
          <a:lstStyle/>
          <a:p>
            <a:fld id="{E8194DC1-2BB6-40E7-8B2A-5617F71A919F}" type="slidenum">
              <a:rPr lang="en-US" altLang="en-US" smtClean="0"/>
              <a:pPr/>
              <a:t>‹#›</a:t>
            </a:fld>
            <a:endParaRPr lang="en-US" altLang="en-US" dirty="0"/>
          </a:p>
        </p:txBody>
      </p:sp>
    </p:spTree>
    <p:extLst>
      <p:ext uri="{BB962C8B-B14F-4D97-AF65-F5344CB8AC3E}">
        <p14:creationId xmlns:p14="http://schemas.microsoft.com/office/powerpoint/2010/main" val="358563505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lvl1pPr marR="0" lvl="0"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6pPr>
            <a:lvl7pPr marR="0" lvl="6"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7pPr>
            <a:lvl8pPr marR="0" lvl="7"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8pPr>
            <a:lvl9pPr marR="0" lvl="8"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9pPr>
          </a:lstStyle>
          <a:p>
            <a:endParaRPr/>
          </a:p>
        </p:txBody>
      </p:sp>
      <p:sp>
        <p:nvSpPr>
          <p:cNvPr id="11" name="Google Shape;11;p21"/>
          <p:cNvSpPr txBox="1">
            <a:spLocks noGrp="1"/>
          </p:cNvSpPr>
          <p:nvPr>
            <p:ph type="body" idx="1"/>
          </p:nvPr>
        </p:nvSpPr>
        <p:spPr>
          <a:xfrm>
            <a:off x="949325" y="903288"/>
            <a:ext cx="7707313" cy="3763962"/>
          </a:xfrm>
          <a:prstGeom prst="rect">
            <a:avLst/>
          </a:prstGeom>
          <a:noFill/>
          <a:ln>
            <a:noFill/>
          </a:ln>
        </p:spPr>
        <p:txBody>
          <a:bodyPr spcFirstLastPara="1" wrap="square" lIns="0" tIns="45700" rIns="0"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lt2"/>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45186" algn="l" rtl="0">
              <a:lnSpc>
                <a:spcPct val="100000"/>
              </a:lnSpc>
              <a:spcBef>
                <a:spcPts val="360"/>
              </a:spcBef>
              <a:spcAft>
                <a:spcPts val="0"/>
              </a:spcAft>
              <a:buClr>
                <a:schemeClr val="lt2"/>
              </a:buClr>
              <a:buSzPts val="1836"/>
              <a:buFont typeface="Source Sans Pro"/>
              <a:buChar char="›"/>
              <a:defRPr sz="1800" b="0" i="0" u="none" strike="noStrike" cap="none">
                <a:solidFill>
                  <a:srgbClr val="595959"/>
                </a:solidFill>
                <a:latin typeface="Arial"/>
                <a:ea typeface="Arial"/>
                <a:cs typeface="Arial"/>
                <a:sym typeface="Arial"/>
              </a:defRPr>
            </a:lvl3pPr>
            <a:lvl4pPr marL="1828800" marR="0" lvl="3" indent="-342900" algn="l" rtl="0">
              <a:lnSpc>
                <a:spcPct val="100000"/>
              </a:lnSpc>
              <a:spcBef>
                <a:spcPts val="360"/>
              </a:spcBef>
              <a:spcAft>
                <a:spcPts val="0"/>
              </a:spcAft>
              <a:buClr>
                <a:schemeClr val="lt2"/>
              </a:buClr>
              <a:buSzPts val="1800"/>
              <a:buFont typeface="Arial"/>
              <a:buChar char="•"/>
              <a:defRPr sz="1800" b="0" i="0" u="none" strike="noStrike" cap="none">
                <a:solidFill>
                  <a:srgbClr val="595959"/>
                </a:solidFill>
                <a:latin typeface="Arial"/>
                <a:ea typeface="Arial"/>
                <a:cs typeface="Arial"/>
                <a:sym typeface="Arial"/>
              </a:defRPr>
            </a:lvl4pPr>
            <a:lvl5pPr marL="2286000" marR="0" lvl="4" indent="-342900" algn="l" rtl="0">
              <a:lnSpc>
                <a:spcPct val="100000"/>
              </a:lnSpc>
              <a:spcBef>
                <a:spcPts val="360"/>
              </a:spcBef>
              <a:spcAft>
                <a:spcPts val="0"/>
              </a:spcAft>
              <a:buClr>
                <a:schemeClr val="lt2"/>
              </a:buClr>
              <a:buSzPts val="1800"/>
              <a:buFont typeface="Source Sans Pro"/>
              <a:buChar char="–"/>
              <a:defRPr sz="1800" b="0" i="0" u="none" strike="noStrike" cap="none">
                <a:solidFill>
                  <a:srgbClr val="595959"/>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21"/>
          <p:cNvSpPr/>
          <p:nvPr/>
        </p:nvSpPr>
        <p:spPr>
          <a:xfrm>
            <a:off x="0" y="0"/>
            <a:ext cx="457200" cy="5149850"/>
          </a:xfrm>
          <a:prstGeom prst="rect">
            <a:avLst/>
          </a:prstGeom>
          <a:solidFill>
            <a:srgbClr val="8C1515"/>
          </a:solidFill>
          <a:ln w="9525" cap="flat" cmpd="sng">
            <a:solidFill>
              <a:srgbClr val="8C15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 name="Google Shape;13;p21"/>
          <p:cNvPicPr preferRelativeResize="0"/>
          <p:nvPr/>
        </p:nvPicPr>
        <p:blipFill rotWithShape="1">
          <a:blip r:embed="rId11">
            <a:alphaModFix/>
          </a:blip>
          <a:srcRect/>
          <a:stretch/>
        </p:blipFill>
        <p:spPr>
          <a:xfrm>
            <a:off x="7343039" y="4667250"/>
            <a:ext cx="1805723" cy="472054"/>
          </a:xfrm>
          <a:prstGeom prst="rect">
            <a:avLst/>
          </a:prstGeom>
          <a:noFill/>
          <a:ln>
            <a:noFill/>
          </a:ln>
        </p:spPr>
      </p:pic>
      <p:sp>
        <p:nvSpPr>
          <p:cNvPr id="14" name="Google Shape;14;p21"/>
          <p:cNvSpPr txBox="1"/>
          <p:nvPr/>
        </p:nvSpPr>
        <p:spPr>
          <a:xfrm>
            <a:off x="60325" y="7938"/>
            <a:ext cx="457200" cy="457200"/>
          </a:xfrm>
          <a:prstGeom prst="rect">
            <a:avLst/>
          </a:prstGeom>
          <a:noFill/>
          <a:ln>
            <a:noFill/>
          </a:ln>
        </p:spPr>
        <p:txBody>
          <a:bodyPr spcFirstLastPara="1" wrap="square" lIns="45700" tIns="0" rIns="45700" bIns="0" anchor="ctr" anchorCtr="1">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8.emf"/><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s://budget.stanford.edu/tidemark-report-finder"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oresearch.stanford.edu/office/budget-and-finance#Budget_Proces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0.jf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research.stanford.edu/office/budget-and-financ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tarsexpress.stanford.edu/index.html?ref=LM_SS_LEARNING.LM_BROWSE_LEARNER.GBL&amp;type=COURSE&amp;code=UBO-100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hyperlink" Target="https://doresearch.stanford.edu/office/budget-and-finance" TargetMode="External"/><Relationship Id="rId4" Type="http://schemas.openxmlformats.org/officeDocument/2006/relationships/hyperlink" Target="https://budget.stanford.edu/tidemark-help"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3.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hyperlink" Target="https://doresearch.stanford.edu/office/budget-and-finance" TargetMode="External"/><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budget.stanford.edu/budget-systems/tidemark-training" TargetMode="External"/><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91938" y="2029018"/>
            <a:ext cx="8229600" cy="893203"/>
          </a:xfrm>
          <a:prstGeom prst="rect">
            <a:avLst/>
          </a:prstGeom>
          <a:noFill/>
          <a:ln>
            <a:noFill/>
          </a:ln>
        </p:spPr>
        <p:txBody>
          <a:bodyPr spcFirstLastPara="1" wrap="square" lIns="0" tIns="45700" rIns="91425" bIns="45700" anchor="b" anchorCtr="0">
            <a:noAutofit/>
          </a:bodyPr>
          <a:lstStyle/>
          <a:p>
            <a:pPr marL="0" lvl="0" indent="0" algn="ctr" rtl="0">
              <a:lnSpc>
                <a:spcPct val="85000"/>
              </a:lnSpc>
              <a:spcBef>
                <a:spcPts val="0"/>
              </a:spcBef>
              <a:spcAft>
                <a:spcPts val="0"/>
              </a:spcAft>
              <a:buSzPts val="1400"/>
              <a:buNone/>
            </a:pPr>
            <a:r>
              <a:rPr lang="en-US" b="1" dirty="0">
                <a:latin typeface="Arial"/>
                <a:ea typeface="Arial"/>
                <a:cs typeface="Arial"/>
                <a:sym typeface="Arial"/>
              </a:rPr>
              <a:t>VPDoR FY24 Booked Budget Process Kickoff Session</a:t>
            </a:r>
            <a:endParaRPr dirty="0"/>
          </a:p>
        </p:txBody>
      </p:sp>
      <p:sp>
        <p:nvSpPr>
          <p:cNvPr id="55" name="Google Shape;55;p1"/>
          <p:cNvSpPr txBox="1">
            <a:spLocks noGrp="1"/>
          </p:cNvSpPr>
          <p:nvPr>
            <p:ph type="body" idx="1"/>
          </p:nvPr>
        </p:nvSpPr>
        <p:spPr>
          <a:xfrm>
            <a:off x="1542255" y="3638550"/>
            <a:ext cx="6059488" cy="587375"/>
          </a:xfrm>
          <a:prstGeom prst="rect">
            <a:avLst/>
          </a:prstGeom>
          <a:noFill/>
          <a:ln>
            <a:noFill/>
          </a:ln>
        </p:spPr>
        <p:txBody>
          <a:bodyPr spcFirstLastPara="1" wrap="square" lIns="0" tIns="45700" rIns="0" bIns="45700" anchor="ctr" anchorCtr="1">
            <a:noAutofit/>
          </a:bodyPr>
          <a:lstStyle/>
          <a:p>
            <a:pPr marL="0" lvl="0" indent="0" algn="ctr" rtl="0">
              <a:lnSpc>
                <a:spcPct val="100000"/>
              </a:lnSpc>
              <a:spcBef>
                <a:spcPts val="0"/>
              </a:spcBef>
              <a:spcAft>
                <a:spcPts val="0"/>
              </a:spcAft>
              <a:buSzPts val="1800"/>
              <a:buNone/>
            </a:pPr>
            <a:r>
              <a:rPr lang="en-US" dirty="0">
                <a:solidFill>
                  <a:srgbClr val="595959"/>
                </a:solidFill>
                <a:latin typeface="Arial"/>
                <a:ea typeface="Arial"/>
                <a:cs typeface="Arial"/>
                <a:sym typeface="Arial"/>
              </a:rPr>
              <a:t>June 6,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6" name="Picture 5">
            <a:extLst>
              <a:ext uri="{FF2B5EF4-FFF2-40B4-BE49-F238E27FC236}">
                <a16:creationId xmlns:a16="http://schemas.microsoft.com/office/drawing/2014/main" id="{076D2F18-88A4-5F7F-48BB-E6D59F97572F}"/>
              </a:ext>
            </a:extLst>
          </p:cNvPr>
          <p:cNvPicPr>
            <a:picLocks noChangeAspect="1"/>
          </p:cNvPicPr>
          <p:nvPr/>
        </p:nvPicPr>
        <p:blipFill>
          <a:blip r:embed="rId3"/>
          <a:stretch>
            <a:fillRect/>
          </a:stretch>
        </p:blipFill>
        <p:spPr>
          <a:xfrm>
            <a:off x="882276" y="1811354"/>
            <a:ext cx="1145531" cy="1983406"/>
          </a:xfrm>
          <a:prstGeom prst="rect">
            <a:avLst/>
          </a:prstGeom>
        </p:spPr>
      </p:pic>
      <p:sp>
        <p:nvSpPr>
          <p:cNvPr id="199" name="Google Shape;199;gfa1abe71d0_0_10"/>
          <p:cNvSpPr txBox="1">
            <a:spLocks noGrp="1"/>
          </p:cNvSpPr>
          <p:nvPr>
            <p:ph type="title"/>
          </p:nvPr>
        </p:nvSpPr>
        <p:spPr>
          <a:xfrm>
            <a:off x="948940" y="254000"/>
            <a:ext cx="7707313" cy="488950"/>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dirty="0"/>
              <a:t>1. Booked Budget: Expense and Revenue Process</a:t>
            </a:r>
            <a:endParaRPr dirty="0"/>
          </a:p>
        </p:txBody>
      </p:sp>
      <p:pic>
        <p:nvPicPr>
          <p:cNvPr id="200" name="Google Shape;200;gfa1abe71d0_0_10"/>
          <p:cNvPicPr preferRelativeResize="0"/>
          <p:nvPr/>
        </p:nvPicPr>
        <p:blipFill rotWithShape="1">
          <a:blip r:embed="rId4">
            <a:alphaModFix/>
          </a:blip>
          <a:srcRect/>
          <a:stretch/>
        </p:blipFill>
        <p:spPr>
          <a:xfrm>
            <a:off x="1069463" y="830157"/>
            <a:ext cx="1086027" cy="956895"/>
          </a:xfrm>
          <a:prstGeom prst="rect">
            <a:avLst/>
          </a:prstGeom>
          <a:noFill/>
          <a:ln>
            <a:noFill/>
          </a:ln>
        </p:spPr>
      </p:pic>
      <p:sp>
        <p:nvSpPr>
          <p:cNvPr id="201" name="Google Shape;201;gfa1abe71d0_0_10"/>
          <p:cNvSpPr txBox="1"/>
          <p:nvPr/>
        </p:nvSpPr>
        <p:spPr>
          <a:xfrm>
            <a:off x="2608410" y="956243"/>
            <a:ext cx="1864530" cy="215403"/>
          </a:xfrm>
          <a:prstGeom prst="rect">
            <a:avLst/>
          </a:prstGeom>
          <a:solidFill>
            <a:srgbClr val="7030A0"/>
          </a:solidFill>
          <a:ln>
            <a:solidFill>
              <a:schemeClr val="accent2">
                <a:lumMod val="10000"/>
                <a:lumOff val="90000"/>
              </a:schemeClr>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1" i="0" u="none" strike="noStrike" cap="none" dirty="0">
                <a:solidFill>
                  <a:schemeClr val="lt1"/>
                </a:solidFill>
                <a:latin typeface="Arial"/>
                <a:ea typeface="Arial"/>
                <a:cs typeface="Arial"/>
                <a:sym typeface="Arial"/>
              </a:rPr>
              <a:t>Step 1 – Salary  Planning  </a:t>
            </a:r>
            <a:endParaRPr dirty="0"/>
          </a:p>
        </p:txBody>
      </p:sp>
      <p:sp>
        <p:nvSpPr>
          <p:cNvPr id="202" name="Google Shape;202;gfa1abe71d0_0_10"/>
          <p:cNvSpPr txBox="1"/>
          <p:nvPr/>
        </p:nvSpPr>
        <p:spPr>
          <a:xfrm>
            <a:off x="2509109" y="4808434"/>
            <a:ext cx="1120789" cy="338554"/>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1" i="0" u="none" strike="noStrike" cap="none" dirty="0">
                <a:solidFill>
                  <a:schemeClr val="lt1"/>
                </a:solidFill>
                <a:latin typeface="Arial"/>
                <a:ea typeface="Arial"/>
                <a:cs typeface="Arial"/>
                <a:sym typeface="Arial"/>
              </a:rPr>
              <a:t>Step 2 – Year End Reforecast</a:t>
            </a:r>
            <a:endParaRPr dirty="0"/>
          </a:p>
        </p:txBody>
      </p:sp>
      <p:sp>
        <p:nvSpPr>
          <p:cNvPr id="203" name="Google Shape;203;gfa1abe71d0_0_10"/>
          <p:cNvSpPr txBox="1"/>
          <p:nvPr/>
        </p:nvSpPr>
        <p:spPr>
          <a:xfrm>
            <a:off x="3821151" y="4805424"/>
            <a:ext cx="1176360" cy="338554"/>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1" i="0" u="none" strike="noStrike" cap="none" dirty="0">
                <a:solidFill>
                  <a:schemeClr val="lt1"/>
                </a:solidFill>
                <a:latin typeface="Arial"/>
                <a:ea typeface="Arial"/>
                <a:cs typeface="Arial"/>
                <a:sym typeface="Arial"/>
              </a:rPr>
              <a:t>Step 3 – FY2024</a:t>
            </a:r>
            <a:br>
              <a:rPr lang="en-US" sz="800" b="1" i="0" u="none" strike="noStrike" cap="none" dirty="0">
                <a:solidFill>
                  <a:schemeClr val="lt1"/>
                </a:solidFill>
                <a:latin typeface="Arial"/>
                <a:ea typeface="Arial"/>
                <a:cs typeface="Arial"/>
                <a:sym typeface="Arial"/>
              </a:rPr>
            </a:br>
            <a:r>
              <a:rPr lang="en-US" sz="800" b="1" i="0" u="none" strike="noStrike" cap="none" dirty="0">
                <a:solidFill>
                  <a:schemeClr val="lt1"/>
                </a:solidFill>
                <a:latin typeface="Arial"/>
                <a:ea typeface="Arial"/>
                <a:cs typeface="Arial"/>
                <a:sym typeface="Arial"/>
              </a:rPr>
              <a:t> Booked Budget</a:t>
            </a:r>
            <a:endParaRPr dirty="0"/>
          </a:p>
        </p:txBody>
      </p:sp>
      <p:sp>
        <p:nvSpPr>
          <p:cNvPr id="204" name="Google Shape;204;gfa1abe71d0_0_10"/>
          <p:cNvSpPr/>
          <p:nvPr/>
        </p:nvSpPr>
        <p:spPr>
          <a:xfrm>
            <a:off x="1409700" y="1941585"/>
            <a:ext cx="1368136" cy="273225"/>
          </a:xfrm>
          <a:prstGeom prst="leftArrow">
            <a:avLst>
              <a:gd name="adj1" fmla="val 50000"/>
              <a:gd name="adj2" fmla="val 50000"/>
            </a:avLst>
          </a:prstGeom>
          <a:solidFill>
            <a:srgbClr val="F2F2F2"/>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750" b="0" i="0" u="none" strike="noStrike" cap="none" dirty="0">
                <a:solidFill>
                  <a:srgbClr val="FF0000"/>
                </a:solidFill>
                <a:latin typeface="Arial"/>
                <a:ea typeface="Arial"/>
                <a:cs typeface="Arial"/>
                <a:sym typeface="Arial"/>
              </a:rPr>
              <a:t>FY 2024 Cycle</a:t>
            </a:r>
            <a:endParaRPr dirty="0"/>
          </a:p>
        </p:txBody>
      </p:sp>
      <p:pic>
        <p:nvPicPr>
          <p:cNvPr id="205" name="Google Shape;205;gfa1abe71d0_0_10"/>
          <p:cNvPicPr preferRelativeResize="0"/>
          <p:nvPr/>
        </p:nvPicPr>
        <p:blipFill rotWithShape="1">
          <a:blip r:embed="rId5">
            <a:alphaModFix/>
          </a:blip>
          <a:srcRect/>
          <a:stretch/>
        </p:blipFill>
        <p:spPr>
          <a:xfrm>
            <a:off x="2509110" y="1239977"/>
            <a:ext cx="6497104" cy="3491554"/>
          </a:xfrm>
          <a:prstGeom prst="rect">
            <a:avLst/>
          </a:prstGeom>
          <a:noFill/>
          <a:ln>
            <a:noFill/>
          </a:ln>
        </p:spPr>
      </p:pic>
      <p:sp>
        <p:nvSpPr>
          <p:cNvPr id="206" name="Google Shape;206;gfa1abe71d0_0_10"/>
          <p:cNvSpPr/>
          <p:nvPr/>
        </p:nvSpPr>
        <p:spPr>
          <a:xfrm>
            <a:off x="2566847" y="1170708"/>
            <a:ext cx="5773599" cy="914720"/>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7" name="Google Shape;207;gfa1abe71d0_0_10"/>
          <p:cNvSpPr/>
          <p:nvPr/>
        </p:nvSpPr>
        <p:spPr>
          <a:xfrm>
            <a:off x="2559919" y="2112819"/>
            <a:ext cx="934045" cy="2626345"/>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8" name="Google Shape;208;gfa1abe71d0_0_10"/>
          <p:cNvSpPr/>
          <p:nvPr/>
        </p:nvSpPr>
        <p:spPr>
          <a:xfrm>
            <a:off x="3522803" y="2112822"/>
            <a:ext cx="1938172" cy="2626345"/>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9" name="Google Shape;209;gfa1abe71d0_0_10"/>
          <p:cNvSpPr txBox="1"/>
          <p:nvPr/>
        </p:nvSpPr>
        <p:spPr>
          <a:xfrm>
            <a:off x="6312215" y="2706542"/>
            <a:ext cx="1842759" cy="246181"/>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1" i="0" u="none" strike="noStrike" cap="none" dirty="0">
                <a:solidFill>
                  <a:schemeClr val="bg1"/>
                </a:solidFill>
                <a:latin typeface="Arial"/>
                <a:ea typeface="Arial"/>
                <a:cs typeface="Arial"/>
                <a:sym typeface="Arial"/>
              </a:rPr>
              <a:t>Step 4 – Review Inputs →</a:t>
            </a:r>
            <a:endParaRPr sz="1000" b="1" dirty="0">
              <a:solidFill>
                <a:schemeClr val="bg1"/>
              </a:solidFill>
            </a:endParaRPr>
          </a:p>
        </p:txBody>
      </p:sp>
      <p:sp>
        <p:nvSpPr>
          <p:cNvPr id="210" name="Google Shape;210;gfa1abe71d0_0_10"/>
          <p:cNvSpPr txBox="1"/>
          <p:nvPr/>
        </p:nvSpPr>
        <p:spPr>
          <a:xfrm>
            <a:off x="5732895" y="3058073"/>
            <a:ext cx="2363907" cy="106178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000"/>
              <a:buFont typeface="Arial"/>
              <a:buChar char="*"/>
            </a:pPr>
            <a:r>
              <a:rPr lang="en-US" sz="900" b="0" i="0" u="none" strike="noStrike" cap="none" dirty="0">
                <a:solidFill>
                  <a:srgbClr val="000000"/>
                </a:solidFill>
                <a:latin typeface="Arial"/>
                <a:ea typeface="Arial"/>
                <a:cs typeface="Arial"/>
                <a:sym typeface="Arial"/>
              </a:rPr>
              <a:t>Pick FY 2024 for Booked Budget activities including FY 2023 Year End Reforecast</a:t>
            </a:r>
            <a:endParaRPr sz="1200" dirty="0"/>
          </a:p>
          <a:p>
            <a:pPr marL="171450" marR="0" lvl="0" indent="-171450" algn="l" rtl="0">
              <a:lnSpc>
                <a:spcPct val="100000"/>
              </a:lnSpc>
              <a:spcBef>
                <a:spcPts val="0"/>
              </a:spcBef>
              <a:spcAft>
                <a:spcPts val="0"/>
              </a:spcAft>
              <a:buClr>
                <a:srgbClr val="000000"/>
              </a:buClr>
              <a:buSzPts val="1000"/>
              <a:buFont typeface="Arial"/>
              <a:buChar char="*"/>
            </a:pPr>
            <a:r>
              <a:rPr lang="en-US" sz="900" b="0" i="0" u="none" strike="noStrike" cap="none" dirty="0">
                <a:solidFill>
                  <a:srgbClr val="000000"/>
                </a:solidFill>
                <a:latin typeface="Arial"/>
                <a:ea typeface="Arial"/>
                <a:cs typeface="Arial"/>
                <a:sym typeface="Arial"/>
              </a:rPr>
              <a:t>Follow these suggested steps for data input to allow data consistency</a:t>
            </a:r>
            <a:endParaRPr sz="1200" dirty="0"/>
          </a:p>
          <a:p>
            <a:pPr marL="171450" marR="0" lvl="0" indent="-171450" algn="l" rtl="0">
              <a:lnSpc>
                <a:spcPct val="100000"/>
              </a:lnSpc>
              <a:spcBef>
                <a:spcPts val="0"/>
              </a:spcBef>
              <a:spcAft>
                <a:spcPts val="0"/>
              </a:spcAft>
              <a:buClr>
                <a:srgbClr val="000000"/>
              </a:buClr>
              <a:buSzPts val="1000"/>
              <a:buFont typeface="Arial"/>
              <a:buChar char="*"/>
            </a:pPr>
            <a:r>
              <a:rPr lang="en-US" sz="900" b="0" i="0" u="none" strike="noStrike" cap="none" dirty="0">
                <a:solidFill>
                  <a:srgbClr val="000000"/>
                </a:solidFill>
                <a:latin typeface="Arial"/>
                <a:ea typeface="Arial"/>
                <a:cs typeface="Arial"/>
                <a:sym typeface="Arial"/>
              </a:rPr>
              <a:t>No dependency between Expense and Revenue data input activities</a:t>
            </a:r>
            <a:endParaRPr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6"/>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dirty="0">
                <a:latin typeface="Arial"/>
                <a:ea typeface="Arial"/>
                <a:cs typeface="Arial"/>
                <a:sym typeface="Arial"/>
              </a:rPr>
              <a:t>1. Booked Budget- Expense and Revenue</a:t>
            </a:r>
            <a:br>
              <a:rPr lang="en-US" dirty="0">
                <a:latin typeface="Arial"/>
                <a:ea typeface="Arial"/>
                <a:cs typeface="Arial"/>
                <a:sym typeface="Arial"/>
              </a:rPr>
            </a:br>
            <a:r>
              <a:rPr lang="en-US" sz="1600" dirty="0">
                <a:latin typeface="Arial"/>
                <a:ea typeface="Arial"/>
                <a:cs typeface="Arial"/>
                <a:sym typeface="Arial"/>
              </a:rPr>
              <a:t>Step 1- Position Planning</a:t>
            </a:r>
            <a:endParaRPr sz="1600" dirty="0"/>
          </a:p>
        </p:txBody>
      </p:sp>
      <p:pic>
        <p:nvPicPr>
          <p:cNvPr id="216" name="Google Shape;216;p6"/>
          <p:cNvPicPr preferRelativeResize="0"/>
          <p:nvPr/>
        </p:nvPicPr>
        <p:blipFill rotWithShape="1">
          <a:blip r:embed="rId3">
            <a:alphaModFix/>
          </a:blip>
          <a:srcRect/>
          <a:stretch/>
        </p:blipFill>
        <p:spPr>
          <a:xfrm>
            <a:off x="844731" y="847725"/>
            <a:ext cx="7412505" cy="1338788"/>
          </a:xfrm>
          <a:prstGeom prst="rect">
            <a:avLst/>
          </a:prstGeom>
          <a:noFill/>
          <a:ln>
            <a:noFill/>
          </a:ln>
        </p:spPr>
      </p:pic>
      <p:sp>
        <p:nvSpPr>
          <p:cNvPr id="217" name="Google Shape;217;p6"/>
          <p:cNvSpPr txBox="1"/>
          <p:nvPr/>
        </p:nvSpPr>
        <p:spPr>
          <a:xfrm>
            <a:off x="1011382" y="2229337"/>
            <a:ext cx="1413164" cy="1615787"/>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900"/>
              <a:buFont typeface="Noto Sans Symbols"/>
              <a:buChar char="❖"/>
            </a:pPr>
            <a:r>
              <a:rPr lang="en-US" sz="900" b="0" i="0" u="none" strike="noStrike" cap="none" dirty="0">
                <a:solidFill>
                  <a:srgbClr val="000000"/>
                </a:solidFill>
                <a:latin typeface="Arial"/>
                <a:ea typeface="Arial"/>
                <a:cs typeface="Arial"/>
                <a:sym typeface="Arial"/>
              </a:rPr>
              <a:t>Labor data refresh daily.</a:t>
            </a:r>
            <a:endParaRPr lang="en-US" dirty="0"/>
          </a:p>
          <a:p>
            <a:pPr marL="171450" marR="0" lvl="0" indent="-171450" algn="l" rtl="0">
              <a:lnSpc>
                <a:spcPct val="100000"/>
              </a:lnSpc>
              <a:spcBef>
                <a:spcPts val="0"/>
              </a:spcBef>
              <a:spcAft>
                <a:spcPts val="0"/>
              </a:spcAft>
              <a:buClr>
                <a:srgbClr val="000000"/>
              </a:buClr>
              <a:buSzPts val="900"/>
              <a:buFont typeface="Noto Sans Symbols"/>
              <a:buChar char="❖"/>
            </a:pPr>
            <a:r>
              <a:rPr lang="en-US" sz="900" b="0" i="0" u="none" strike="noStrike" cap="none" dirty="0">
                <a:solidFill>
                  <a:srgbClr val="000000"/>
                </a:solidFill>
                <a:latin typeface="Arial"/>
                <a:ea typeface="Arial"/>
                <a:cs typeface="Arial"/>
                <a:sym typeface="Arial"/>
              </a:rPr>
              <a:t>Seed Salaries using Current Salary + cost rise OR manual entries</a:t>
            </a:r>
            <a:endParaRPr lang="en-US" dirty="0"/>
          </a:p>
          <a:p>
            <a:pPr marL="171450" marR="0" lvl="0" indent="-171450" algn="l" rtl="0">
              <a:lnSpc>
                <a:spcPct val="100000"/>
              </a:lnSpc>
              <a:spcBef>
                <a:spcPts val="0"/>
              </a:spcBef>
              <a:spcAft>
                <a:spcPts val="0"/>
              </a:spcAft>
              <a:buClr>
                <a:srgbClr val="000000"/>
              </a:buClr>
              <a:buSzPts val="900"/>
              <a:buFont typeface="Noto Sans Symbols"/>
              <a:buChar char="❖"/>
            </a:pPr>
            <a:r>
              <a:rPr lang="en-US" sz="900" b="1" i="0" u="none" strike="noStrike" cap="none" dirty="0">
                <a:solidFill>
                  <a:srgbClr val="000000"/>
                </a:solidFill>
                <a:latin typeface="Arial"/>
                <a:ea typeface="Arial"/>
                <a:cs typeface="Arial"/>
                <a:sym typeface="Arial"/>
              </a:rPr>
              <a:t>FY24 Salary Plan </a:t>
            </a:r>
            <a:r>
              <a:rPr lang="en-US" sz="900" b="0" i="0" u="none" strike="noStrike" cap="none" dirty="0">
                <a:solidFill>
                  <a:srgbClr val="000000"/>
                </a:solidFill>
                <a:latin typeface="Arial"/>
                <a:ea typeface="Arial"/>
                <a:cs typeface="Arial"/>
                <a:sym typeface="Arial"/>
              </a:rPr>
              <a:t>will be available after unit submits via Access. Reseed Salary as needed</a:t>
            </a:r>
            <a:endParaRPr dirty="0"/>
          </a:p>
        </p:txBody>
      </p:sp>
      <p:sp>
        <p:nvSpPr>
          <p:cNvPr id="218" name="Google Shape;218;p6"/>
          <p:cNvSpPr txBox="1"/>
          <p:nvPr/>
        </p:nvSpPr>
        <p:spPr>
          <a:xfrm>
            <a:off x="2369128" y="2215480"/>
            <a:ext cx="1212272" cy="78483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900"/>
              <a:buFont typeface="Noto Sans Symbols"/>
              <a:buChar char="❖"/>
            </a:pPr>
            <a:r>
              <a:rPr lang="en-US" sz="900" b="0" i="0" u="none" strike="noStrike" cap="none" dirty="0">
                <a:solidFill>
                  <a:srgbClr val="000000"/>
                </a:solidFill>
                <a:latin typeface="Arial"/>
                <a:ea typeface="Arial"/>
                <a:cs typeface="Arial"/>
                <a:sym typeface="Arial"/>
              </a:rPr>
              <a:t>Add Vacant positions (including estimated pay), as needed. </a:t>
            </a:r>
            <a:endParaRPr dirty="0"/>
          </a:p>
        </p:txBody>
      </p:sp>
      <p:sp>
        <p:nvSpPr>
          <p:cNvPr id="219" name="Google Shape;219;p6"/>
          <p:cNvSpPr txBox="1"/>
          <p:nvPr/>
        </p:nvSpPr>
        <p:spPr>
          <a:xfrm>
            <a:off x="3525982" y="2202426"/>
            <a:ext cx="1156854" cy="50779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900"/>
              <a:buFont typeface="Noto Sans Symbols"/>
              <a:buChar char="❖"/>
            </a:pPr>
            <a:r>
              <a:rPr lang="en-US" sz="900" b="0" i="0" u="none" strike="noStrike" cap="none" dirty="0">
                <a:solidFill>
                  <a:srgbClr val="0070C0"/>
                </a:solidFill>
                <a:latin typeface="Arial"/>
                <a:ea typeface="Arial"/>
                <a:cs typeface="Arial"/>
                <a:sym typeface="Arial"/>
              </a:rPr>
              <a:t>OPTIONAL</a:t>
            </a:r>
            <a:r>
              <a:rPr lang="en-US" sz="900" b="0" i="0" u="none" strike="noStrike" cap="none" dirty="0">
                <a:solidFill>
                  <a:srgbClr val="000000"/>
                </a:solidFill>
                <a:latin typeface="Arial"/>
                <a:ea typeface="Arial"/>
                <a:cs typeface="Arial"/>
                <a:sym typeface="Arial"/>
              </a:rPr>
              <a:t> Adjust monthly salary</a:t>
            </a:r>
            <a:endParaRPr dirty="0"/>
          </a:p>
        </p:txBody>
      </p:sp>
      <p:sp>
        <p:nvSpPr>
          <p:cNvPr id="220" name="Google Shape;220;p6"/>
          <p:cNvSpPr txBox="1"/>
          <p:nvPr/>
        </p:nvSpPr>
        <p:spPr>
          <a:xfrm>
            <a:off x="4731324" y="2195500"/>
            <a:ext cx="1323111" cy="1477287"/>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900"/>
              <a:buFont typeface="Noto Sans Symbols"/>
              <a:buChar char="❖"/>
            </a:pPr>
            <a:r>
              <a:rPr lang="en-US" sz="900" b="0" i="0" u="none" strike="noStrike" cap="none" dirty="0">
                <a:solidFill>
                  <a:srgbClr val="000000"/>
                </a:solidFill>
                <a:latin typeface="Arial"/>
                <a:ea typeface="Arial"/>
                <a:cs typeface="Arial"/>
                <a:sym typeface="Arial"/>
              </a:rPr>
              <a:t>Review </a:t>
            </a:r>
            <a:r>
              <a:rPr lang="en-US" sz="900" dirty="0"/>
              <a:t>La</a:t>
            </a:r>
            <a:r>
              <a:rPr lang="en-US" sz="900" b="0" i="0" u="none" strike="noStrike" cap="none" dirty="0">
                <a:solidFill>
                  <a:srgbClr val="000000"/>
                </a:solidFill>
                <a:latin typeface="Arial"/>
                <a:ea typeface="Arial"/>
                <a:cs typeface="Arial"/>
                <a:sym typeface="Arial"/>
              </a:rPr>
              <a:t>bor </a:t>
            </a:r>
            <a:r>
              <a:rPr lang="en-US" sz="900" dirty="0"/>
              <a:t>D</a:t>
            </a:r>
            <a:r>
              <a:rPr lang="en-US" sz="900" b="0" i="0" u="none" strike="noStrike" cap="none" dirty="0">
                <a:solidFill>
                  <a:srgbClr val="000000"/>
                </a:solidFill>
                <a:latin typeface="Arial"/>
                <a:ea typeface="Arial"/>
                <a:cs typeface="Arial"/>
                <a:sym typeface="Arial"/>
              </a:rPr>
              <a:t>istribution (PTA) and make any needed adjustments.</a:t>
            </a:r>
          </a:p>
          <a:p>
            <a:pPr marL="171450" marR="0" lvl="0" indent="-171450" algn="l" rtl="0">
              <a:lnSpc>
                <a:spcPct val="100000"/>
              </a:lnSpc>
              <a:spcBef>
                <a:spcPts val="0"/>
              </a:spcBef>
              <a:spcAft>
                <a:spcPts val="0"/>
              </a:spcAft>
              <a:buClr>
                <a:srgbClr val="000000"/>
              </a:buClr>
              <a:buSzPts val="900"/>
              <a:buFont typeface="Noto Sans Symbols"/>
              <a:buChar char="❖"/>
            </a:pPr>
            <a:endParaRPr lang="en-US" sz="900" dirty="0"/>
          </a:p>
          <a:p>
            <a:pPr marL="171450" marR="0" lvl="0" indent="-171450" algn="l" rtl="0">
              <a:lnSpc>
                <a:spcPct val="100000"/>
              </a:lnSpc>
              <a:spcBef>
                <a:spcPts val="0"/>
              </a:spcBef>
              <a:spcAft>
                <a:spcPts val="0"/>
              </a:spcAft>
              <a:buClr>
                <a:srgbClr val="000000"/>
              </a:buClr>
              <a:buSzPts val="900"/>
              <a:buFont typeface="Noto Sans Symbols"/>
              <a:buChar char="❖"/>
            </a:pPr>
            <a:r>
              <a:rPr lang="en-US" sz="900" b="0" i="0" u="none" strike="noStrike" cap="none" dirty="0">
                <a:solidFill>
                  <a:srgbClr val="000000"/>
                </a:solidFill>
                <a:latin typeface="Arial"/>
                <a:ea typeface="Arial"/>
                <a:cs typeface="Arial"/>
                <a:sym typeface="Arial"/>
              </a:rPr>
              <a:t> </a:t>
            </a:r>
            <a:r>
              <a:rPr lang="en-US" sz="900" i="0" u="none" strike="noStrike" cap="none" dirty="0">
                <a:solidFill>
                  <a:srgbClr val="000000"/>
                </a:solidFill>
                <a:latin typeface="Arial"/>
                <a:ea typeface="Arial"/>
                <a:cs typeface="Arial"/>
                <a:sym typeface="Arial"/>
              </a:rPr>
              <a:t>Initial labor distribution is based on 4/30 payroll data.</a:t>
            </a:r>
            <a:endParaRPr dirty="0"/>
          </a:p>
        </p:txBody>
      </p:sp>
      <p:sp>
        <p:nvSpPr>
          <p:cNvPr id="221" name="Google Shape;221;p6"/>
          <p:cNvSpPr txBox="1"/>
          <p:nvPr/>
        </p:nvSpPr>
        <p:spPr>
          <a:xfrm>
            <a:off x="5999017" y="2188572"/>
            <a:ext cx="1212273" cy="64629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900"/>
              <a:buFont typeface="Noto Sans Symbols"/>
              <a:buChar char="❖"/>
            </a:pPr>
            <a:r>
              <a:rPr lang="en-US" sz="900" b="0" i="0" u="none" strike="noStrike" cap="none" dirty="0">
                <a:solidFill>
                  <a:srgbClr val="000000"/>
                </a:solidFill>
                <a:latin typeface="Arial"/>
                <a:ea typeface="Arial"/>
                <a:cs typeface="Arial"/>
                <a:sym typeface="Arial"/>
              </a:rPr>
              <a:t>Review/Approve labor distribution coming from external unit</a:t>
            </a:r>
            <a:endParaRPr dirty="0"/>
          </a:p>
        </p:txBody>
      </p:sp>
      <p:sp>
        <p:nvSpPr>
          <p:cNvPr id="222" name="Google Shape;222;p6"/>
          <p:cNvSpPr txBox="1"/>
          <p:nvPr/>
        </p:nvSpPr>
        <p:spPr>
          <a:xfrm>
            <a:off x="7204361" y="2195501"/>
            <a:ext cx="1212272" cy="64633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900"/>
              <a:buFont typeface="Noto Sans Symbols"/>
              <a:buChar char="❖"/>
            </a:pPr>
            <a:r>
              <a:rPr lang="en-US" sz="900" b="0" i="0" u="none" strike="noStrike" cap="none" dirty="0">
                <a:solidFill>
                  <a:srgbClr val="000000"/>
                </a:solidFill>
                <a:latin typeface="Arial"/>
                <a:ea typeface="Arial"/>
                <a:cs typeface="Arial"/>
                <a:sym typeface="Arial"/>
              </a:rPr>
              <a:t>Ensure all salary positions are correctly distributed.</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dirty="0">
                <a:latin typeface="Arial"/>
                <a:ea typeface="Arial"/>
                <a:cs typeface="Arial"/>
                <a:sym typeface="Arial"/>
              </a:rPr>
              <a:t>1. Booked Budget- Expense and Revenue</a:t>
            </a:r>
            <a:br>
              <a:rPr lang="en-US" dirty="0">
                <a:latin typeface="Arial"/>
                <a:ea typeface="Arial"/>
                <a:cs typeface="Arial"/>
                <a:sym typeface="Arial"/>
              </a:rPr>
            </a:br>
            <a:r>
              <a:rPr lang="en-US" sz="1600" dirty="0">
                <a:latin typeface="Arial"/>
                <a:ea typeface="Arial"/>
                <a:cs typeface="Arial"/>
                <a:sym typeface="Arial"/>
              </a:rPr>
              <a:t>Step 2- Year End Reforecast</a:t>
            </a:r>
            <a:endParaRPr sz="1600" dirty="0"/>
          </a:p>
        </p:txBody>
      </p:sp>
      <p:pic>
        <p:nvPicPr>
          <p:cNvPr id="228" name="Google Shape;228;p12"/>
          <p:cNvPicPr preferRelativeResize="0"/>
          <p:nvPr/>
        </p:nvPicPr>
        <p:blipFill rotWithShape="1">
          <a:blip r:embed="rId3">
            <a:alphaModFix/>
          </a:blip>
          <a:srcRect/>
          <a:stretch/>
        </p:blipFill>
        <p:spPr>
          <a:xfrm>
            <a:off x="1295832" y="948404"/>
            <a:ext cx="1314215" cy="3507364"/>
          </a:xfrm>
          <a:prstGeom prst="rect">
            <a:avLst/>
          </a:prstGeom>
          <a:noFill/>
          <a:ln>
            <a:noFill/>
          </a:ln>
        </p:spPr>
      </p:pic>
      <p:sp>
        <p:nvSpPr>
          <p:cNvPr id="229" name="Google Shape;229;p12"/>
          <p:cNvSpPr txBox="1"/>
          <p:nvPr/>
        </p:nvSpPr>
        <p:spPr>
          <a:xfrm>
            <a:off x="2742337" y="1138532"/>
            <a:ext cx="4471556"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FF0000"/>
                </a:solidFill>
                <a:latin typeface="Arial"/>
                <a:ea typeface="Arial"/>
                <a:cs typeface="Arial"/>
                <a:sym typeface="Arial"/>
              </a:rPr>
              <a:t>Expenses</a:t>
            </a:r>
            <a:r>
              <a:rPr lang="en-US" sz="1400" b="0" i="0" u="none" strike="noStrike" cap="none" dirty="0">
                <a:solidFill>
                  <a:srgbClr val="FF0000"/>
                </a:solidFill>
                <a:latin typeface="Arial"/>
                <a:ea typeface="Arial"/>
                <a:cs typeface="Arial"/>
                <a:sym typeface="Arial"/>
              </a:rPr>
              <a:t>:</a:t>
            </a: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Compensation/Non-Salary</a:t>
            </a:r>
            <a:r>
              <a:rPr lang="en-US" sz="1200" b="0" i="0" u="none" strike="noStrike" cap="none" dirty="0">
                <a:solidFill>
                  <a:srgbClr val="000000"/>
                </a:solidFill>
                <a:latin typeface="Arial"/>
                <a:ea typeface="Arial"/>
                <a:cs typeface="Arial"/>
                <a:sym typeface="Arial"/>
              </a:rPr>
              <a:t>. Seed the YER with one of the options: 1) FY2023 Booked Budget; 2) FY2023 Project Actual. 3)Trailing 12 Mos (+ Cost Rise) and add any manual entries as needed. Add manual adjustment $ or % as needed*.</a:t>
            </a:r>
            <a:endParaRPr dirty="0"/>
          </a:p>
          <a:p>
            <a:pPr marL="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Click [YER Global Calc] in Compensation panel to initiate instant calculation on Fringe expenses (system updates every 2 hours)</a:t>
            </a:r>
            <a:endParaRPr dirty="0"/>
          </a:p>
        </p:txBody>
      </p:sp>
      <p:sp>
        <p:nvSpPr>
          <p:cNvPr id="230" name="Google Shape;230;p12"/>
          <p:cNvSpPr txBox="1"/>
          <p:nvPr/>
        </p:nvSpPr>
        <p:spPr>
          <a:xfrm>
            <a:off x="2742337" y="3321861"/>
            <a:ext cx="4647204"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FF0000"/>
                </a:solidFill>
                <a:latin typeface="Arial"/>
                <a:ea typeface="Arial"/>
                <a:cs typeface="Arial"/>
                <a:sym typeface="Arial"/>
              </a:rPr>
              <a:t>Revenue</a:t>
            </a:r>
            <a:r>
              <a:rPr lang="en-US" sz="1400" b="0" i="0" u="none" strike="noStrike" cap="none" dirty="0">
                <a:solidFill>
                  <a:srgbClr val="FF0000"/>
                </a:solidFill>
                <a:latin typeface="Arial"/>
                <a:ea typeface="Arial"/>
                <a:cs typeface="Arial"/>
                <a:sym typeface="Arial"/>
              </a:rPr>
              <a:t>:</a:t>
            </a: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Revenue by Award type</a:t>
            </a:r>
            <a:r>
              <a:rPr lang="en-US" sz="1400" b="0" i="0" u="none" strike="noStrike" cap="none" dirty="0">
                <a:solidFill>
                  <a:srgbClr val="000000"/>
                </a:solidFill>
                <a:latin typeface="Arial"/>
                <a:ea typeface="Arial"/>
                <a:cs typeface="Arial"/>
                <a:sym typeface="Arial"/>
              </a:rPr>
              <a:t>. U</a:t>
            </a:r>
            <a:r>
              <a:rPr lang="en-US" sz="1200" b="0" i="0" u="none" strike="noStrike" cap="none" dirty="0">
                <a:solidFill>
                  <a:srgbClr val="000000"/>
                </a:solidFill>
                <a:latin typeface="Arial"/>
                <a:ea typeface="Arial"/>
                <a:cs typeface="Arial"/>
                <a:sym typeface="Arial"/>
              </a:rPr>
              <a:t>se the seeding options best aligned with your unit’s forecast scenario. Make manual adjustment as needed.*</a:t>
            </a:r>
            <a:endParaRPr sz="1400" b="0" i="0" u="none" strike="noStrike" cap="none" dirty="0">
              <a:solidFill>
                <a:srgbClr val="000000"/>
              </a:solidFill>
              <a:latin typeface="Arial"/>
              <a:ea typeface="Arial"/>
              <a:cs typeface="Arial"/>
              <a:sym typeface="Arial"/>
            </a:endParaRPr>
          </a:p>
        </p:txBody>
      </p:sp>
      <p:pic>
        <p:nvPicPr>
          <p:cNvPr id="231" name="Google Shape;231;p12" descr="Bank outline"/>
          <p:cNvPicPr preferRelativeResize="0"/>
          <p:nvPr/>
        </p:nvPicPr>
        <p:blipFill rotWithShape="1">
          <a:blip r:embed="rId4">
            <a:alphaModFix/>
          </a:blip>
          <a:srcRect/>
          <a:stretch/>
        </p:blipFill>
        <p:spPr>
          <a:xfrm>
            <a:off x="3664096" y="3257003"/>
            <a:ext cx="360650" cy="353642"/>
          </a:xfrm>
          <a:prstGeom prst="rect">
            <a:avLst/>
          </a:prstGeom>
          <a:noFill/>
          <a:ln>
            <a:noFill/>
          </a:ln>
        </p:spPr>
      </p:pic>
      <p:sp>
        <p:nvSpPr>
          <p:cNvPr id="232" name="Google Shape;232;p12"/>
          <p:cNvSpPr/>
          <p:nvPr/>
        </p:nvSpPr>
        <p:spPr>
          <a:xfrm>
            <a:off x="1378527" y="886061"/>
            <a:ext cx="6137564" cy="228539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3" name="Google Shape;233;p12" descr="Flying Money outline"/>
          <p:cNvPicPr preferRelativeResize="0"/>
          <p:nvPr/>
        </p:nvPicPr>
        <p:blipFill rotWithShape="1">
          <a:blip r:embed="rId5">
            <a:alphaModFix/>
          </a:blip>
          <a:srcRect/>
          <a:stretch/>
        </p:blipFill>
        <p:spPr>
          <a:xfrm>
            <a:off x="3719951" y="1100195"/>
            <a:ext cx="304795" cy="304795"/>
          </a:xfrm>
          <a:prstGeom prst="rect">
            <a:avLst/>
          </a:prstGeom>
          <a:noFill/>
          <a:ln>
            <a:noFill/>
          </a:ln>
        </p:spPr>
      </p:pic>
      <p:sp>
        <p:nvSpPr>
          <p:cNvPr id="234" name="Google Shape;234;p12"/>
          <p:cNvSpPr/>
          <p:nvPr/>
        </p:nvSpPr>
        <p:spPr>
          <a:xfrm>
            <a:off x="1378527" y="3209789"/>
            <a:ext cx="6151422" cy="109128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5" name="Google Shape;235;p12"/>
          <p:cNvSpPr txBox="1"/>
          <p:nvPr/>
        </p:nvSpPr>
        <p:spPr>
          <a:xfrm>
            <a:off x="1252020" y="4455768"/>
            <a:ext cx="7701147"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dirty="0">
                <a:solidFill>
                  <a:srgbClr val="000000"/>
                </a:solidFill>
                <a:latin typeface="Arial"/>
                <a:ea typeface="Arial"/>
                <a:cs typeface="Arial"/>
                <a:sym typeface="Arial"/>
              </a:rPr>
              <a:t>*</a:t>
            </a:r>
            <a:r>
              <a:rPr lang="en-US" sz="1050" b="1" i="0" u="none" strike="noStrike" cap="none" dirty="0">
                <a:solidFill>
                  <a:srgbClr val="000000"/>
                </a:solidFill>
                <a:latin typeface="Arial"/>
                <a:ea typeface="Arial"/>
                <a:cs typeface="Arial"/>
                <a:sym typeface="Arial"/>
              </a:rPr>
              <a:t>Document </a:t>
            </a:r>
            <a:r>
              <a:rPr lang="en-US" sz="1050" b="0" i="0" u="none" strike="noStrike" cap="none" dirty="0">
                <a:solidFill>
                  <a:srgbClr val="000000"/>
                </a:solidFill>
                <a:latin typeface="Arial"/>
                <a:ea typeface="Arial"/>
                <a:cs typeface="Arial"/>
                <a:sym typeface="Arial"/>
              </a:rPr>
              <a:t>the justifications on manual entries will help to prep variance analysis</a:t>
            </a:r>
            <a:endParaRPr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dirty="0">
                <a:latin typeface="Arial"/>
                <a:ea typeface="Arial"/>
                <a:cs typeface="Arial"/>
                <a:sym typeface="Arial"/>
              </a:rPr>
              <a:t>1. Booked Budget- Expense and Revenue</a:t>
            </a:r>
            <a:br>
              <a:rPr lang="en-US" dirty="0">
                <a:latin typeface="Arial"/>
                <a:ea typeface="Arial"/>
                <a:cs typeface="Arial"/>
                <a:sym typeface="Arial"/>
              </a:rPr>
            </a:br>
            <a:r>
              <a:rPr lang="en-US" sz="1600" dirty="0">
                <a:latin typeface="Arial"/>
                <a:ea typeface="Arial"/>
                <a:cs typeface="Arial"/>
                <a:sym typeface="Arial"/>
              </a:rPr>
              <a:t>Step 3- FY 2024 Booked </a:t>
            </a:r>
            <a:r>
              <a:rPr lang="en-US" sz="1600" dirty="0"/>
              <a:t>Budget</a:t>
            </a:r>
            <a:endParaRPr sz="1600" dirty="0"/>
          </a:p>
        </p:txBody>
      </p:sp>
      <p:grpSp>
        <p:nvGrpSpPr>
          <p:cNvPr id="241" name="Google Shape;241;p13"/>
          <p:cNvGrpSpPr/>
          <p:nvPr/>
        </p:nvGrpSpPr>
        <p:grpSpPr>
          <a:xfrm>
            <a:off x="3337792" y="870574"/>
            <a:ext cx="2696870" cy="3779224"/>
            <a:chOff x="3190875" y="914818"/>
            <a:chExt cx="2752725" cy="3779224"/>
          </a:xfrm>
        </p:grpSpPr>
        <p:pic>
          <p:nvPicPr>
            <p:cNvPr id="242" name="Google Shape;242;p13"/>
            <p:cNvPicPr preferRelativeResize="0"/>
            <p:nvPr/>
          </p:nvPicPr>
          <p:blipFill rotWithShape="1">
            <a:blip r:embed="rId3">
              <a:alphaModFix/>
            </a:blip>
            <a:srcRect/>
            <a:stretch/>
          </p:blipFill>
          <p:spPr>
            <a:xfrm>
              <a:off x="3190875" y="914818"/>
              <a:ext cx="2690380" cy="2467728"/>
            </a:xfrm>
            <a:prstGeom prst="rect">
              <a:avLst/>
            </a:prstGeom>
            <a:noFill/>
            <a:ln>
              <a:noFill/>
            </a:ln>
          </p:spPr>
        </p:pic>
        <p:pic>
          <p:nvPicPr>
            <p:cNvPr id="243" name="Google Shape;243;p13"/>
            <p:cNvPicPr preferRelativeResize="0"/>
            <p:nvPr/>
          </p:nvPicPr>
          <p:blipFill rotWithShape="1">
            <a:blip r:embed="rId4">
              <a:alphaModFix/>
            </a:blip>
            <a:srcRect/>
            <a:stretch/>
          </p:blipFill>
          <p:spPr>
            <a:xfrm>
              <a:off x="3190875" y="3465317"/>
              <a:ext cx="2752725" cy="1228725"/>
            </a:xfrm>
            <a:prstGeom prst="rect">
              <a:avLst/>
            </a:prstGeom>
            <a:noFill/>
            <a:ln>
              <a:noFill/>
            </a:ln>
          </p:spPr>
        </p:pic>
      </p:grpSp>
      <p:sp>
        <p:nvSpPr>
          <p:cNvPr id="244" name="Google Shape;244;p13"/>
          <p:cNvSpPr txBox="1"/>
          <p:nvPr/>
        </p:nvSpPr>
        <p:spPr>
          <a:xfrm>
            <a:off x="6205763" y="1835008"/>
            <a:ext cx="2709637" cy="11002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1" i="0" u="none" strike="noStrike" cap="none" dirty="0">
                <a:solidFill>
                  <a:srgbClr val="0070C0"/>
                </a:solidFill>
                <a:latin typeface="Arial"/>
                <a:ea typeface="Arial"/>
                <a:cs typeface="Arial"/>
                <a:sym typeface="Arial"/>
              </a:rPr>
              <a:t>Expenses/Revenue (Monthly Adjustments)</a:t>
            </a:r>
            <a:r>
              <a:rPr lang="en-US" sz="1100" b="0" i="0" u="none" strike="noStrike" cap="none" dirty="0">
                <a:solidFill>
                  <a:srgbClr val="0070C0"/>
                </a:solidFill>
                <a:latin typeface="Arial"/>
                <a:ea typeface="Arial"/>
                <a:cs typeface="Arial"/>
                <a:sym typeface="Arial"/>
              </a:rPr>
              <a:t>: </a:t>
            </a:r>
            <a:r>
              <a:rPr lang="en-US" sz="1050" b="1" i="1" u="none" strike="noStrike" cap="none" dirty="0">
                <a:solidFill>
                  <a:srgbClr val="0070C0"/>
                </a:solidFill>
                <a:latin typeface="Arial"/>
                <a:ea typeface="Arial"/>
                <a:cs typeface="Arial"/>
                <a:sym typeface="Arial"/>
              </a:rPr>
              <a:t>OPTIONAL</a:t>
            </a:r>
            <a:endParaRPr sz="1200" dirty="0">
              <a:solidFill>
                <a:srgbClr val="0070C0"/>
              </a:solidFill>
            </a:endParaRPr>
          </a:p>
          <a:p>
            <a:pPr marL="0" marR="0" lvl="0" indent="0" algn="l" rtl="0">
              <a:lnSpc>
                <a:spcPct val="100000"/>
              </a:lnSpc>
              <a:spcBef>
                <a:spcPts val="0"/>
              </a:spcBef>
              <a:spcAft>
                <a:spcPts val="0"/>
              </a:spcAft>
              <a:buNone/>
            </a:pPr>
            <a:endParaRPr sz="10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0" i="0" u="none" strike="noStrike" cap="none" dirty="0">
                <a:solidFill>
                  <a:srgbClr val="000000"/>
                </a:solidFill>
                <a:latin typeface="Arial"/>
                <a:ea typeface="Arial"/>
                <a:cs typeface="Arial"/>
                <a:sym typeface="Arial"/>
              </a:rPr>
              <a:t>Input from Annual panels spreads by month. Modify the monthly spread if needed.</a:t>
            </a:r>
            <a:endParaRPr sz="1200" dirty="0"/>
          </a:p>
        </p:txBody>
      </p:sp>
      <p:sp>
        <p:nvSpPr>
          <p:cNvPr id="246" name="Google Shape;246;p13"/>
          <p:cNvSpPr txBox="1"/>
          <p:nvPr/>
        </p:nvSpPr>
        <p:spPr>
          <a:xfrm>
            <a:off x="512834" y="4771026"/>
            <a:ext cx="6890855" cy="338514"/>
          </a:xfrm>
          <a:prstGeom prst="rect">
            <a:avLst/>
          </a:prstGeom>
          <a:solidFill>
            <a:srgbClr val="FFFF99"/>
          </a:solid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US" sz="800" dirty="0"/>
              <a:t>*</a:t>
            </a:r>
            <a:r>
              <a:rPr lang="en-US" sz="800" b="0" i="0" u="none" strike="noStrike" cap="none" dirty="0">
                <a:solidFill>
                  <a:srgbClr val="000000"/>
                </a:solidFill>
                <a:latin typeface="Arial"/>
                <a:ea typeface="Arial"/>
                <a:cs typeface="Arial"/>
                <a:sym typeface="Arial"/>
              </a:rPr>
              <a:t>Average for Net vacation during FY17-19 could be used as a reference for FY24. Actual results during FY20-22 could be skewed by COVID impact.</a:t>
            </a:r>
          </a:p>
          <a:p>
            <a:pPr marR="0" lvl="0" algn="l" rtl="0">
              <a:lnSpc>
                <a:spcPct val="100000"/>
              </a:lnSpc>
              <a:spcBef>
                <a:spcPts val="0"/>
              </a:spcBef>
              <a:spcAft>
                <a:spcPts val="0"/>
              </a:spcAft>
            </a:pPr>
            <a:r>
              <a:rPr lang="en-US" sz="800" b="0" i="0" u="none" strike="noStrike" cap="none" dirty="0">
                <a:solidFill>
                  <a:srgbClr val="000000"/>
                </a:solidFill>
                <a:latin typeface="Arial"/>
                <a:ea typeface="Arial"/>
                <a:cs typeface="Arial"/>
                <a:sym typeface="Arial"/>
              </a:rPr>
              <a:t>** Investment Income. Could be trended based on YTD actual</a:t>
            </a:r>
            <a:endParaRPr sz="800" dirty="0"/>
          </a:p>
        </p:txBody>
      </p:sp>
      <p:sp>
        <p:nvSpPr>
          <p:cNvPr id="247" name="Google Shape;247;p13"/>
          <p:cNvSpPr txBox="1"/>
          <p:nvPr/>
        </p:nvSpPr>
        <p:spPr>
          <a:xfrm>
            <a:off x="617541" y="1130062"/>
            <a:ext cx="2696870" cy="2031285"/>
          </a:xfrm>
          <a:prstGeom prst="rect">
            <a:avLst/>
          </a:prstGeom>
          <a:noFill/>
          <a:ln w="1270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dirty="0">
                <a:solidFill>
                  <a:srgbClr val="FF0000"/>
                </a:solidFill>
                <a:latin typeface="Arial"/>
                <a:ea typeface="Arial"/>
                <a:cs typeface="Arial"/>
                <a:sym typeface="Arial"/>
              </a:rPr>
              <a:t>Expenses (Annual Adjustments)</a:t>
            </a:r>
            <a:r>
              <a:rPr lang="en-US" sz="1050" b="0" i="0" u="none" strike="noStrike" cap="none" dirty="0">
                <a:solidFill>
                  <a:srgbClr val="FF0000"/>
                </a:solidFill>
                <a:latin typeface="Arial"/>
                <a:ea typeface="Arial"/>
                <a:cs typeface="Arial"/>
                <a:sym typeface="Arial"/>
              </a:rPr>
              <a:t>:</a:t>
            </a:r>
            <a:r>
              <a:rPr lang="en-US" sz="1050" b="0" i="0" u="none" strike="noStrike" cap="none" dirty="0">
                <a:solidFill>
                  <a:srgbClr val="000000"/>
                </a:solidFill>
                <a:latin typeface="Arial"/>
                <a:ea typeface="Arial"/>
                <a:cs typeface="Arial"/>
                <a:sym typeface="Arial"/>
              </a:rPr>
              <a:t> </a:t>
            </a:r>
            <a:endParaRPr sz="1100" dirty="0"/>
          </a:p>
          <a:p>
            <a:pPr marL="0" marR="0" lvl="0" indent="0" algn="l" rtl="0">
              <a:lnSpc>
                <a:spcPct val="100000"/>
              </a:lnSpc>
              <a:spcBef>
                <a:spcPts val="0"/>
              </a:spcBef>
              <a:spcAft>
                <a:spcPts val="0"/>
              </a:spcAft>
              <a:buNone/>
            </a:pPr>
            <a:r>
              <a:rPr lang="en-US" sz="1050" b="1" i="0" u="none" strike="noStrike" cap="none" dirty="0">
                <a:solidFill>
                  <a:srgbClr val="000000"/>
                </a:solidFill>
                <a:latin typeface="Arial"/>
                <a:ea typeface="Arial"/>
                <a:cs typeface="Arial"/>
                <a:sym typeface="Arial"/>
              </a:rPr>
              <a:t>Compensation/ Non-Salary. </a:t>
            </a:r>
            <a:endParaRPr sz="1100" dirty="0"/>
          </a:p>
          <a:p>
            <a:pPr marL="171450" marR="0" lvl="0" indent="-171450" algn="l" rtl="0">
              <a:lnSpc>
                <a:spcPct val="100000"/>
              </a:lnSpc>
              <a:spcBef>
                <a:spcPts val="0"/>
              </a:spcBef>
              <a:spcAft>
                <a:spcPts val="0"/>
              </a:spcAft>
              <a:buClr>
                <a:srgbClr val="000000"/>
              </a:buClr>
              <a:buSzPts val="1200"/>
              <a:buFont typeface="Arial"/>
              <a:buChar char="•"/>
            </a:pPr>
            <a:r>
              <a:rPr lang="en-US" sz="1050" b="1" i="0" u="none" strike="noStrike" cap="none" dirty="0">
                <a:solidFill>
                  <a:srgbClr val="000000"/>
                </a:solidFill>
                <a:latin typeface="Arial"/>
                <a:ea typeface="Arial"/>
                <a:cs typeface="Arial"/>
                <a:sym typeface="Arial"/>
              </a:rPr>
              <a:t>Seed</a:t>
            </a:r>
            <a:r>
              <a:rPr lang="en-US" sz="1050" b="0" i="0" u="none" strike="noStrike" cap="none" dirty="0">
                <a:solidFill>
                  <a:srgbClr val="000000"/>
                </a:solidFill>
                <a:latin typeface="Arial"/>
                <a:ea typeface="Arial"/>
                <a:cs typeface="Arial"/>
                <a:sym typeface="Arial"/>
              </a:rPr>
              <a:t> the forecast with one the options available. </a:t>
            </a:r>
            <a:endParaRPr sz="1100" dirty="0"/>
          </a:p>
          <a:p>
            <a:pPr marL="171450" marR="0" lvl="0" indent="-171450" algn="l" rtl="0">
              <a:lnSpc>
                <a:spcPct val="100000"/>
              </a:lnSpc>
              <a:spcBef>
                <a:spcPts val="0"/>
              </a:spcBef>
              <a:spcAft>
                <a:spcPts val="0"/>
              </a:spcAft>
              <a:buClr>
                <a:srgbClr val="000000"/>
              </a:buClr>
              <a:buSzPts val="1200"/>
              <a:buFont typeface="Arial"/>
              <a:buChar char="•"/>
            </a:pPr>
            <a:r>
              <a:rPr lang="en-US" sz="1050" b="0" i="0" u="none" strike="noStrike" cap="none" dirty="0">
                <a:solidFill>
                  <a:srgbClr val="000000"/>
                </a:solidFill>
                <a:latin typeface="Arial"/>
                <a:ea typeface="Arial"/>
                <a:cs typeface="Arial"/>
                <a:sym typeface="Arial"/>
              </a:rPr>
              <a:t>Input </a:t>
            </a:r>
            <a:r>
              <a:rPr lang="en-US" sz="1050" b="1" i="0" u="none" strike="noStrike" cap="none" dirty="0">
                <a:solidFill>
                  <a:srgbClr val="000000"/>
                </a:solidFill>
                <a:latin typeface="Arial"/>
                <a:ea typeface="Arial"/>
                <a:cs typeface="Arial"/>
                <a:sym typeface="Arial"/>
              </a:rPr>
              <a:t>manual adjustments </a:t>
            </a:r>
            <a:r>
              <a:rPr lang="en-US" sz="1050" b="0" i="0" u="none" strike="noStrike" cap="none" dirty="0">
                <a:solidFill>
                  <a:srgbClr val="000000"/>
                </a:solidFill>
                <a:latin typeface="Arial"/>
                <a:ea typeface="Arial"/>
                <a:cs typeface="Arial"/>
                <a:sym typeface="Arial"/>
              </a:rPr>
              <a:t>for expenses such as Net Vacation*, Bonuses or </a:t>
            </a:r>
            <a:r>
              <a:rPr lang="en-US" sz="1050" dirty="0"/>
              <a:t>c</a:t>
            </a:r>
            <a:r>
              <a:rPr lang="en-US" sz="1050" b="0" i="0" u="none" strike="noStrike" cap="none" dirty="0">
                <a:solidFill>
                  <a:srgbClr val="000000"/>
                </a:solidFill>
                <a:latin typeface="Arial"/>
                <a:ea typeface="Arial"/>
                <a:cs typeface="Arial"/>
                <a:sym typeface="Arial"/>
              </a:rPr>
              <a:t>asual worker.</a:t>
            </a:r>
            <a:endParaRPr sz="1100" dirty="0"/>
          </a:p>
          <a:p>
            <a:pPr marL="171450" marR="0" lvl="0" indent="-171450" algn="l" rtl="0">
              <a:lnSpc>
                <a:spcPct val="100000"/>
              </a:lnSpc>
              <a:spcBef>
                <a:spcPts val="0"/>
              </a:spcBef>
              <a:spcAft>
                <a:spcPts val="0"/>
              </a:spcAft>
              <a:buClr>
                <a:srgbClr val="000000"/>
              </a:buClr>
              <a:buSzPts val="1200"/>
              <a:buFont typeface="Arial"/>
              <a:buChar char="•"/>
            </a:pPr>
            <a:r>
              <a:rPr lang="en-US" sz="1050" b="0" i="0" u="none" strike="noStrike" cap="none" dirty="0">
                <a:solidFill>
                  <a:srgbClr val="000000"/>
                </a:solidFill>
                <a:latin typeface="Arial"/>
                <a:ea typeface="Arial"/>
                <a:cs typeface="Arial"/>
                <a:sym typeface="Arial"/>
              </a:rPr>
              <a:t>Filter to the expenditure level for easier data input.</a:t>
            </a:r>
            <a:endParaRPr sz="1100" dirty="0"/>
          </a:p>
          <a:p>
            <a:pPr marL="0" marR="0" lvl="0" indent="0" algn="l" rtl="0">
              <a:lnSpc>
                <a:spcPct val="100000"/>
              </a:lnSpc>
              <a:spcBef>
                <a:spcPts val="0"/>
              </a:spcBef>
              <a:spcAft>
                <a:spcPts val="0"/>
              </a:spcAft>
              <a:buNone/>
            </a:pPr>
            <a:endParaRPr sz="10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050" b="0" i="0" u="none" strike="noStrike" cap="none" dirty="0">
                <a:solidFill>
                  <a:srgbClr val="000000"/>
                </a:solidFill>
                <a:latin typeface="Arial"/>
                <a:ea typeface="Arial"/>
                <a:cs typeface="Arial"/>
                <a:sym typeface="Arial"/>
              </a:rPr>
              <a:t>Click [YER Global Calc] allows instant calculation on Fringe expenses</a:t>
            </a:r>
            <a:endParaRPr sz="1100" dirty="0"/>
          </a:p>
        </p:txBody>
      </p:sp>
      <p:sp>
        <p:nvSpPr>
          <p:cNvPr id="248" name="Google Shape;248;p13"/>
          <p:cNvSpPr txBox="1"/>
          <p:nvPr/>
        </p:nvSpPr>
        <p:spPr>
          <a:xfrm>
            <a:off x="617541" y="3571058"/>
            <a:ext cx="2696870" cy="907900"/>
          </a:xfrm>
          <a:prstGeom prst="rect">
            <a:avLst/>
          </a:prstGeom>
          <a:noFill/>
          <a:ln w="1270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dirty="0">
                <a:solidFill>
                  <a:srgbClr val="FF0000"/>
                </a:solidFill>
                <a:latin typeface="Arial"/>
                <a:ea typeface="Arial"/>
                <a:cs typeface="Arial"/>
                <a:sym typeface="Arial"/>
              </a:rPr>
              <a:t>Revenue (Annual Adjustments)</a:t>
            </a:r>
            <a:r>
              <a:rPr lang="en-US" sz="1050" b="0" i="0" u="none" strike="noStrike" cap="none" dirty="0">
                <a:solidFill>
                  <a:srgbClr val="FF0000"/>
                </a:solidFill>
                <a:latin typeface="Arial"/>
                <a:ea typeface="Arial"/>
                <a:cs typeface="Arial"/>
                <a:sym typeface="Arial"/>
              </a:rPr>
              <a:t>:</a:t>
            </a:r>
            <a:r>
              <a:rPr lang="en-US" sz="1050" b="0" i="0" u="none" strike="noStrike" cap="none" dirty="0">
                <a:solidFill>
                  <a:srgbClr val="000000"/>
                </a:solidFill>
                <a:latin typeface="Arial"/>
                <a:ea typeface="Arial"/>
                <a:cs typeface="Arial"/>
                <a:sym typeface="Arial"/>
              </a:rPr>
              <a:t> </a:t>
            </a:r>
            <a:endParaRPr sz="1100" dirty="0"/>
          </a:p>
          <a:p>
            <a:pPr marL="0" marR="0" lvl="0" indent="0" algn="l" rtl="0">
              <a:lnSpc>
                <a:spcPct val="100000"/>
              </a:lnSpc>
              <a:spcBef>
                <a:spcPts val="0"/>
              </a:spcBef>
              <a:spcAft>
                <a:spcPts val="0"/>
              </a:spcAft>
              <a:buNone/>
            </a:pPr>
            <a:r>
              <a:rPr lang="en-US" sz="1050" b="1" i="0" u="none" strike="noStrike" cap="none" dirty="0">
                <a:solidFill>
                  <a:srgbClr val="000000"/>
                </a:solidFill>
                <a:latin typeface="Arial"/>
                <a:ea typeface="Arial"/>
                <a:cs typeface="Arial"/>
                <a:sym typeface="Arial"/>
              </a:rPr>
              <a:t>Seed</a:t>
            </a:r>
            <a:r>
              <a:rPr lang="en-US" sz="1050" b="0" i="0" u="none" strike="noStrike" cap="none" dirty="0">
                <a:solidFill>
                  <a:srgbClr val="000000"/>
                </a:solidFill>
                <a:latin typeface="Arial"/>
                <a:ea typeface="Arial"/>
                <a:cs typeface="Arial"/>
                <a:sym typeface="Arial"/>
              </a:rPr>
              <a:t> the forecast with one the options available. </a:t>
            </a:r>
            <a:endParaRPr sz="1100" dirty="0"/>
          </a:p>
          <a:p>
            <a:pPr marL="0" marR="0" lvl="0" indent="0" algn="l" rtl="0">
              <a:lnSpc>
                <a:spcPct val="100000"/>
              </a:lnSpc>
              <a:spcBef>
                <a:spcPts val="0"/>
              </a:spcBef>
              <a:spcAft>
                <a:spcPts val="0"/>
              </a:spcAft>
              <a:buNone/>
            </a:pPr>
            <a:r>
              <a:rPr lang="en-US" sz="1050" b="0" i="0" u="none" strike="noStrike" cap="none" dirty="0">
                <a:solidFill>
                  <a:srgbClr val="000000"/>
                </a:solidFill>
                <a:latin typeface="Arial"/>
                <a:ea typeface="Arial"/>
                <a:cs typeface="Arial"/>
                <a:sym typeface="Arial"/>
              </a:rPr>
              <a:t>Add </a:t>
            </a:r>
            <a:r>
              <a:rPr lang="en-US" sz="1050" b="1" i="0" u="none" strike="noStrike" cap="none" dirty="0">
                <a:solidFill>
                  <a:srgbClr val="000000"/>
                </a:solidFill>
                <a:latin typeface="Arial"/>
                <a:ea typeface="Arial"/>
                <a:cs typeface="Arial"/>
                <a:sym typeface="Arial"/>
              </a:rPr>
              <a:t>manual adjustment </a:t>
            </a:r>
            <a:r>
              <a:rPr lang="en-US" sz="1050" b="0" i="0" u="none" strike="noStrike" cap="none" dirty="0">
                <a:solidFill>
                  <a:srgbClr val="000000"/>
                </a:solidFill>
                <a:latin typeface="Arial"/>
                <a:ea typeface="Arial"/>
                <a:cs typeface="Arial"/>
                <a:sym typeface="Arial"/>
              </a:rPr>
              <a:t>as needed.</a:t>
            </a:r>
          </a:p>
          <a:p>
            <a:pPr marL="0" marR="0" lvl="0" indent="0" algn="l" rtl="0">
              <a:lnSpc>
                <a:spcPct val="100000"/>
              </a:lnSpc>
              <a:spcBef>
                <a:spcPts val="0"/>
              </a:spcBef>
              <a:spcAft>
                <a:spcPts val="0"/>
              </a:spcAft>
              <a:buNone/>
            </a:pPr>
            <a:r>
              <a:rPr lang="en-US" sz="1050" dirty="0"/>
              <a:t>** Investment Income.</a:t>
            </a:r>
            <a:endParaRPr sz="1100" dirty="0"/>
          </a:p>
        </p:txBody>
      </p:sp>
      <p:sp>
        <p:nvSpPr>
          <p:cNvPr id="2" name="Rectangle 1">
            <a:extLst>
              <a:ext uri="{FF2B5EF4-FFF2-40B4-BE49-F238E27FC236}">
                <a16:creationId xmlns:a16="http://schemas.microsoft.com/office/drawing/2014/main" id="{20916FA4-DE62-122C-51EC-A78C1D2EBED8}"/>
              </a:ext>
            </a:extLst>
          </p:cNvPr>
          <p:cNvSpPr/>
          <p:nvPr/>
        </p:nvSpPr>
        <p:spPr>
          <a:xfrm>
            <a:off x="4667790" y="984069"/>
            <a:ext cx="1194825" cy="3751359"/>
          </a:xfrm>
          <a:prstGeom prst="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dirty="0">
                <a:latin typeface="Arial"/>
                <a:ea typeface="Arial"/>
                <a:cs typeface="Arial"/>
                <a:sym typeface="Arial"/>
              </a:rPr>
              <a:t>1. Booked Budget- Expense and Revenue</a:t>
            </a:r>
            <a:br>
              <a:rPr lang="en-US" dirty="0">
                <a:latin typeface="Arial"/>
                <a:ea typeface="Arial"/>
                <a:cs typeface="Arial"/>
                <a:sym typeface="Arial"/>
              </a:rPr>
            </a:br>
            <a:r>
              <a:rPr lang="en-US" sz="1600" dirty="0">
                <a:latin typeface="Arial"/>
                <a:ea typeface="Arial"/>
                <a:cs typeface="Arial"/>
                <a:sym typeface="Arial"/>
              </a:rPr>
              <a:t>Step 4- Review Inputs</a:t>
            </a:r>
            <a:endParaRPr sz="1600" dirty="0"/>
          </a:p>
        </p:txBody>
      </p:sp>
      <p:pic>
        <p:nvPicPr>
          <p:cNvPr id="256" name="Google Shape;256;p14"/>
          <p:cNvPicPr preferRelativeResize="0"/>
          <p:nvPr/>
        </p:nvPicPr>
        <p:blipFill rotWithShape="1">
          <a:blip r:embed="rId3">
            <a:alphaModFix/>
          </a:blip>
          <a:srcRect/>
          <a:stretch/>
        </p:blipFill>
        <p:spPr>
          <a:xfrm>
            <a:off x="1424205" y="978596"/>
            <a:ext cx="1303755" cy="1199593"/>
          </a:xfrm>
          <a:prstGeom prst="rect">
            <a:avLst/>
          </a:prstGeom>
          <a:noFill/>
          <a:ln>
            <a:noFill/>
          </a:ln>
        </p:spPr>
      </p:pic>
      <p:grpSp>
        <p:nvGrpSpPr>
          <p:cNvPr id="257" name="Google Shape;257;p14"/>
          <p:cNvGrpSpPr/>
          <p:nvPr/>
        </p:nvGrpSpPr>
        <p:grpSpPr>
          <a:xfrm>
            <a:off x="1081351" y="2392062"/>
            <a:ext cx="7263812" cy="2310240"/>
            <a:chOff x="1043760" y="2856826"/>
            <a:chExt cx="6795422" cy="1927899"/>
          </a:xfrm>
        </p:grpSpPr>
        <p:pic>
          <p:nvPicPr>
            <p:cNvPr id="258" name="Google Shape;258;p14"/>
            <p:cNvPicPr preferRelativeResize="0"/>
            <p:nvPr/>
          </p:nvPicPr>
          <p:blipFill rotWithShape="1">
            <a:blip r:embed="rId4">
              <a:alphaModFix/>
            </a:blip>
            <a:srcRect/>
            <a:stretch/>
          </p:blipFill>
          <p:spPr>
            <a:xfrm>
              <a:off x="1043760" y="2856826"/>
              <a:ext cx="6795422" cy="1927899"/>
            </a:xfrm>
            <a:prstGeom prst="rect">
              <a:avLst/>
            </a:prstGeom>
            <a:noFill/>
            <a:ln w="19050" cap="flat" cmpd="sng">
              <a:solidFill>
                <a:srgbClr val="7F7F7F"/>
              </a:solidFill>
              <a:prstDash val="solid"/>
              <a:round/>
              <a:headEnd type="none" w="sm" len="sm"/>
              <a:tailEnd type="none" w="sm" len="sm"/>
            </a:ln>
          </p:spPr>
        </p:pic>
        <p:sp>
          <p:nvSpPr>
            <p:cNvPr id="259" name="Google Shape;259;p14"/>
            <p:cNvSpPr txBox="1"/>
            <p:nvPr/>
          </p:nvSpPr>
          <p:spPr>
            <a:xfrm>
              <a:off x="1163745" y="2914940"/>
              <a:ext cx="526106" cy="169277"/>
            </a:xfrm>
            <a:prstGeom prst="rect">
              <a:avLst/>
            </a:prstGeom>
            <a:no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00" b="0" i="0" u="none" strike="noStrike" cap="none">
                  <a:solidFill>
                    <a:srgbClr val="A5A5A5"/>
                  </a:solidFill>
                  <a:latin typeface="Arial"/>
                  <a:ea typeface="Arial"/>
                  <a:cs typeface="Arial"/>
                  <a:sym typeface="Arial"/>
                </a:rPr>
                <a:t>Special Unit</a:t>
              </a:r>
              <a:endParaRPr/>
            </a:p>
          </p:txBody>
        </p:sp>
      </p:grpSp>
      <p:sp>
        <p:nvSpPr>
          <p:cNvPr id="260" name="Google Shape;260;p14"/>
          <p:cNvSpPr txBox="1"/>
          <p:nvPr/>
        </p:nvSpPr>
        <p:spPr>
          <a:xfrm>
            <a:off x="3058595" y="1039456"/>
            <a:ext cx="4972885" cy="1138733"/>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200"/>
              <a:buFont typeface="Arial"/>
              <a:buChar char="•"/>
            </a:pPr>
            <a:r>
              <a:rPr lang="en-US" sz="1100" b="0" i="0" u="none" strike="noStrike" cap="none" dirty="0">
                <a:solidFill>
                  <a:srgbClr val="000000"/>
                </a:solidFill>
                <a:latin typeface="Arial"/>
                <a:ea typeface="Arial"/>
                <a:cs typeface="Arial"/>
                <a:sym typeface="Arial"/>
              </a:rPr>
              <a:t>This panel rolls up your inputs for FY 2023 YER and FY2024 and provides </a:t>
            </a:r>
            <a:r>
              <a:rPr lang="en-US" sz="1100" b="1" i="0" u="none" strike="noStrike" cap="none" dirty="0">
                <a:solidFill>
                  <a:srgbClr val="000000"/>
                </a:solidFill>
                <a:latin typeface="Arial"/>
                <a:ea typeface="Arial"/>
                <a:cs typeface="Arial"/>
                <a:sym typeface="Arial"/>
              </a:rPr>
              <a:t>trending across 4 years</a:t>
            </a:r>
            <a:endParaRPr sz="1200" b="1" dirty="0"/>
          </a:p>
          <a:p>
            <a:pPr marL="171450" marR="0" lvl="0" indent="-171450" algn="l" rtl="0">
              <a:lnSpc>
                <a:spcPct val="100000"/>
              </a:lnSpc>
              <a:spcBef>
                <a:spcPts val="0"/>
              </a:spcBef>
              <a:spcAft>
                <a:spcPts val="0"/>
              </a:spcAft>
              <a:buClr>
                <a:srgbClr val="000000"/>
              </a:buClr>
              <a:buSzPts val="1200"/>
              <a:buFont typeface="Arial"/>
              <a:buChar char="•"/>
            </a:pPr>
            <a:r>
              <a:rPr lang="en-US" sz="1100" b="0" i="0" u="none" strike="noStrike" cap="none" dirty="0">
                <a:solidFill>
                  <a:srgbClr val="000000"/>
                </a:solidFill>
                <a:latin typeface="Arial"/>
                <a:ea typeface="Arial"/>
                <a:cs typeface="Arial"/>
                <a:sym typeface="Arial"/>
              </a:rPr>
              <a:t>The aerial view helps to determine if the revenue and expenses are reasonable and consistent</a:t>
            </a:r>
            <a:endParaRPr sz="1200" dirty="0"/>
          </a:p>
          <a:p>
            <a:pPr marL="171450" marR="0" lvl="0" indent="-171450" algn="l" rtl="0">
              <a:lnSpc>
                <a:spcPct val="100000"/>
              </a:lnSpc>
              <a:spcBef>
                <a:spcPts val="0"/>
              </a:spcBef>
              <a:spcAft>
                <a:spcPts val="0"/>
              </a:spcAft>
              <a:buClr>
                <a:srgbClr val="000000"/>
              </a:buClr>
              <a:buSzPts val="1200"/>
              <a:buFont typeface="Arial"/>
              <a:buChar char="•"/>
            </a:pPr>
            <a:r>
              <a:rPr lang="en-US" sz="1100" b="0" i="0" u="none" strike="noStrike" cap="none" dirty="0">
                <a:solidFill>
                  <a:srgbClr val="000000"/>
                </a:solidFill>
                <a:latin typeface="Arial"/>
                <a:ea typeface="Arial"/>
                <a:cs typeface="Arial"/>
                <a:sym typeface="Arial"/>
              </a:rPr>
              <a:t>Filter to specific award type and/or object code to see a subset of data. For example: type 400RV to show revenue related items only</a:t>
            </a:r>
            <a:endParaRPr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4" name="Picture 3">
            <a:extLst>
              <a:ext uri="{FF2B5EF4-FFF2-40B4-BE49-F238E27FC236}">
                <a16:creationId xmlns:a16="http://schemas.microsoft.com/office/drawing/2014/main" id="{869BC078-A16C-8090-33B7-16F48A2C0B64}"/>
              </a:ext>
            </a:extLst>
          </p:cNvPr>
          <p:cNvPicPr>
            <a:picLocks noChangeAspect="1"/>
          </p:cNvPicPr>
          <p:nvPr/>
        </p:nvPicPr>
        <p:blipFill>
          <a:blip r:embed="rId3"/>
          <a:stretch>
            <a:fillRect/>
          </a:stretch>
        </p:blipFill>
        <p:spPr>
          <a:xfrm>
            <a:off x="1068768" y="1324246"/>
            <a:ext cx="8016240" cy="2903481"/>
          </a:xfrm>
          <a:prstGeom prst="rect">
            <a:avLst/>
          </a:prstGeom>
        </p:spPr>
      </p:pic>
      <p:sp>
        <p:nvSpPr>
          <p:cNvPr id="265" name="Google Shape;265;p15"/>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dirty="0">
                <a:latin typeface="Arial"/>
                <a:ea typeface="Arial"/>
                <a:cs typeface="Arial"/>
                <a:sym typeface="Arial"/>
              </a:rPr>
              <a:t>2. Booked Budget Fund Management</a:t>
            </a:r>
            <a:endParaRPr dirty="0"/>
          </a:p>
        </p:txBody>
      </p:sp>
      <p:sp>
        <p:nvSpPr>
          <p:cNvPr id="268" name="Google Shape;268;p15"/>
          <p:cNvSpPr txBox="1"/>
          <p:nvPr/>
        </p:nvSpPr>
        <p:spPr>
          <a:xfrm>
            <a:off x="7235399" y="3407491"/>
            <a:ext cx="1750463" cy="276959"/>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50" b="0" i="0" u="none" strike="noStrike" cap="none" dirty="0">
                <a:solidFill>
                  <a:schemeClr val="lt1"/>
                </a:solidFill>
                <a:latin typeface="Arial"/>
                <a:ea typeface="Arial"/>
                <a:cs typeface="Arial"/>
                <a:sym typeface="Arial"/>
              </a:rPr>
              <a:t>Reports and Summary </a:t>
            </a:r>
            <a:endParaRPr sz="1150" dirty="0"/>
          </a:p>
        </p:txBody>
      </p:sp>
      <p:sp>
        <p:nvSpPr>
          <p:cNvPr id="270" name="Google Shape;270;p15"/>
          <p:cNvSpPr/>
          <p:nvPr/>
        </p:nvSpPr>
        <p:spPr>
          <a:xfrm>
            <a:off x="7216140" y="2299096"/>
            <a:ext cx="1868868" cy="1043169"/>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9" name="Google Shape;269;p15"/>
          <p:cNvSpPr/>
          <p:nvPr/>
        </p:nvSpPr>
        <p:spPr>
          <a:xfrm>
            <a:off x="3119284" y="2307005"/>
            <a:ext cx="3091016" cy="979776"/>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0" name="Group 9">
            <a:extLst>
              <a:ext uri="{FF2B5EF4-FFF2-40B4-BE49-F238E27FC236}">
                <a16:creationId xmlns:a16="http://schemas.microsoft.com/office/drawing/2014/main" id="{C0B3BA54-88DD-E331-628C-0AB85190B6C0}"/>
              </a:ext>
            </a:extLst>
          </p:cNvPr>
          <p:cNvGrpSpPr/>
          <p:nvPr/>
        </p:nvGrpSpPr>
        <p:grpSpPr>
          <a:xfrm>
            <a:off x="1090890" y="1427360"/>
            <a:ext cx="7419442" cy="760714"/>
            <a:chOff x="1127760" y="1413541"/>
            <a:chExt cx="6746791" cy="760714"/>
          </a:xfrm>
        </p:grpSpPr>
        <p:pic>
          <p:nvPicPr>
            <p:cNvPr id="6" name="Picture 5">
              <a:extLst>
                <a:ext uri="{FF2B5EF4-FFF2-40B4-BE49-F238E27FC236}">
                  <a16:creationId xmlns:a16="http://schemas.microsoft.com/office/drawing/2014/main" id="{9868D6F4-7437-A18E-3ABA-D2F9BCB60F3F}"/>
                </a:ext>
              </a:extLst>
            </p:cNvPr>
            <p:cNvPicPr>
              <a:picLocks noChangeAspect="1"/>
            </p:cNvPicPr>
            <p:nvPr/>
          </p:nvPicPr>
          <p:blipFill>
            <a:blip r:embed="rId4"/>
            <a:stretch>
              <a:fillRect/>
            </a:stretch>
          </p:blipFill>
          <p:spPr>
            <a:xfrm>
              <a:off x="1127760" y="1433835"/>
              <a:ext cx="792480" cy="740420"/>
            </a:xfrm>
            <a:prstGeom prst="rect">
              <a:avLst/>
            </a:prstGeom>
          </p:spPr>
        </p:pic>
        <p:pic>
          <p:nvPicPr>
            <p:cNvPr id="8" name="Picture 7">
              <a:extLst>
                <a:ext uri="{FF2B5EF4-FFF2-40B4-BE49-F238E27FC236}">
                  <a16:creationId xmlns:a16="http://schemas.microsoft.com/office/drawing/2014/main" id="{126080F4-DBEF-AD7E-A9FA-DE2CF5517455}"/>
                </a:ext>
              </a:extLst>
            </p:cNvPr>
            <p:cNvPicPr>
              <a:picLocks noChangeAspect="1"/>
            </p:cNvPicPr>
            <p:nvPr/>
          </p:nvPicPr>
          <p:blipFill>
            <a:blip r:embed="rId5"/>
            <a:stretch>
              <a:fillRect/>
            </a:stretch>
          </p:blipFill>
          <p:spPr>
            <a:xfrm>
              <a:off x="2179320" y="1413541"/>
              <a:ext cx="2872740" cy="729831"/>
            </a:xfrm>
            <a:prstGeom prst="rect">
              <a:avLst/>
            </a:prstGeom>
          </p:spPr>
        </p:pic>
        <p:pic>
          <p:nvPicPr>
            <p:cNvPr id="9" name="Picture 8">
              <a:extLst>
                <a:ext uri="{FF2B5EF4-FFF2-40B4-BE49-F238E27FC236}">
                  <a16:creationId xmlns:a16="http://schemas.microsoft.com/office/drawing/2014/main" id="{2A6EE29D-4A51-DC2E-FDF4-C5F9B35D07C0}"/>
                </a:ext>
              </a:extLst>
            </p:cNvPr>
            <p:cNvPicPr>
              <a:picLocks noChangeAspect="1"/>
            </p:cNvPicPr>
            <p:nvPr/>
          </p:nvPicPr>
          <p:blipFill>
            <a:blip r:embed="rId5"/>
            <a:stretch>
              <a:fillRect/>
            </a:stretch>
          </p:blipFill>
          <p:spPr>
            <a:xfrm>
              <a:off x="4205195" y="1422033"/>
              <a:ext cx="2872740" cy="729831"/>
            </a:xfrm>
            <a:prstGeom prst="rect">
              <a:avLst/>
            </a:prstGeom>
          </p:spPr>
        </p:pic>
        <p:sp>
          <p:nvSpPr>
            <p:cNvPr id="267" name="Google Shape;267;p15"/>
            <p:cNvSpPr txBox="1"/>
            <p:nvPr/>
          </p:nvSpPr>
          <p:spPr>
            <a:xfrm>
              <a:off x="2022692" y="1497082"/>
              <a:ext cx="5851859" cy="646290"/>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50" b="0" i="0" u="none" strike="noStrike" cap="none" dirty="0">
                  <a:solidFill>
                    <a:schemeClr val="lt1"/>
                  </a:solidFill>
                  <a:latin typeface="Arial"/>
                  <a:ea typeface="Arial"/>
                  <a:cs typeface="Arial"/>
                  <a:sym typeface="Arial"/>
                </a:rPr>
                <a:t>Follow the panels from left to right. </a:t>
              </a:r>
              <a:endParaRPr lang="en-US" sz="1150" dirty="0">
                <a:solidFill>
                  <a:schemeClr val="lt1"/>
                </a:solidFill>
              </a:endParaRPr>
            </a:p>
            <a:p>
              <a:pPr marL="0" marR="0" lvl="0" indent="0" algn="l" rtl="0">
                <a:lnSpc>
                  <a:spcPct val="100000"/>
                </a:lnSpc>
                <a:spcBef>
                  <a:spcPts val="0"/>
                </a:spcBef>
                <a:spcAft>
                  <a:spcPts val="0"/>
                </a:spcAft>
                <a:buNone/>
              </a:pPr>
              <a:r>
                <a:rPr lang="en-US" sz="1150" b="0" i="0" u="none" strike="noStrike" cap="none" dirty="0">
                  <a:solidFill>
                    <a:schemeClr val="lt1"/>
                  </a:solidFill>
                  <a:latin typeface="Arial"/>
                  <a:ea typeface="Arial"/>
                  <a:cs typeface="Arial"/>
                  <a:sym typeface="Arial"/>
                </a:rPr>
                <a:t>[Set Beginning Balance].  Ensure FY23 Ending Fund Balance = FY24 Beginning Balance</a:t>
              </a:r>
            </a:p>
            <a:p>
              <a:pPr marL="0" marR="0" lvl="0" indent="0" algn="l" rtl="0">
                <a:lnSpc>
                  <a:spcPct val="100000"/>
                </a:lnSpc>
                <a:spcBef>
                  <a:spcPts val="0"/>
                </a:spcBef>
                <a:spcAft>
                  <a:spcPts val="0"/>
                </a:spcAft>
                <a:buNone/>
              </a:pPr>
              <a:r>
                <a:rPr lang="en-US" sz="1150" b="0" i="0" u="none" strike="noStrike" cap="none" dirty="0">
                  <a:solidFill>
                    <a:schemeClr val="lt1"/>
                  </a:solidFill>
                  <a:latin typeface="Arial"/>
                  <a:ea typeface="Arial"/>
                  <a:cs typeface="Arial"/>
                  <a:sym typeface="Arial"/>
                </a:rPr>
                <a:t>[External Funding Transfer]. Document all FY24 external fund transfers</a:t>
              </a:r>
              <a:endParaRPr sz="1150"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9"/>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dirty="0"/>
              <a:t>2. Booked Budget </a:t>
            </a:r>
            <a:r>
              <a:rPr lang="en-US" dirty="0">
                <a:latin typeface="Arial"/>
                <a:ea typeface="Arial"/>
                <a:cs typeface="Arial"/>
                <a:sym typeface="Arial"/>
              </a:rPr>
              <a:t>Fund Management</a:t>
            </a:r>
            <a:br>
              <a:rPr lang="en-US" dirty="0">
                <a:latin typeface="Arial"/>
                <a:ea typeface="Arial"/>
                <a:cs typeface="Arial"/>
                <a:sym typeface="Arial"/>
              </a:rPr>
            </a:br>
            <a:r>
              <a:rPr lang="en-US" sz="1600" dirty="0">
                <a:latin typeface="Arial"/>
                <a:ea typeface="Arial"/>
                <a:cs typeface="Arial"/>
                <a:sym typeface="Arial"/>
              </a:rPr>
              <a:t>Step 1 Update Fund Transfers (1 of 2)</a:t>
            </a:r>
            <a:endParaRPr sz="1600" dirty="0"/>
          </a:p>
        </p:txBody>
      </p:sp>
      <p:pic>
        <p:nvPicPr>
          <p:cNvPr id="295" name="Google Shape;295;p19"/>
          <p:cNvPicPr preferRelativeResize="0"/>
          <p:nvPr/>
        </p:nvPicPr>
        <p:blipFill rotWithShape="1">
          <a:blip r:embed="rId3">
            <a:alphaModFix/>
          </a:blip>
          <a:srcRect/>
          <a:stretch/>
        </p:blipFill>
        <p:spPr>
          <a:xfrm>
            <a:off x="1053268" y="923925"/>
            <a:ext cx="935665" cy="914400"/>
          </a:xfrm>
          <a:prstGeom prst="rect">
            <a:avLst/>
          </a:prstGeom>
          <a:noFill/>
          <a:ln>
            <a:noFill/>
          </a:ln>
        </p:spPr>
      </p:pic>
      <p:sp>
        <p:nvSpPr>
          <p:cNvPr id="296" name="Google Shape;296;p19"/>
          <p:cNvSpPr txBox="1"/>
          <p:nvPr/>
        </p:nvSpPr>
        <p:spPr>
          <a:xfrm>
            <a:off x="2311052" y="855542"/>
            <a:ext cx="6210210" cy="120028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000"/>
              <a:buFont typeface="Noto Sans Symbols"/>
              <a:buChar char="❑"/>
            </a:pPr>
            <a:r>
              <a:rPr lang="en-US" sz="1200" b="0" i="0" u="none" strike="noStrike" cap="none" dirty="0">
                <a:solidFill>
                  <a:schemeClr val="dk1"/>
                </a:solidFill>
                <a:latin typeface="Arial"/>
                <a:ea typeface="Arial"/>
                <a:cs typeface="Arial"/>
                <a:sym typeface="Arial"/>
              </a:rPr>
              <a:t>Filter down Award level/PTA to allow easier tracking</a:t>
            </a:r>
            <a:endParaRPr sz="1200" dirty="0"/>
          </a:p>
          <a:p>
            <a:pPr marL="171450" marR="0" lvl="0" indent="-171450" algn="l" rtl="0">
              <a:lnSpc>
                <a:spcPct val="100000"/>
              </a:lnSpc>
              <a:spcBef>
                <a:spcPts val="0"/>
              </a:spcBef>
              <a:spcAft>
                <a:spcPts val="0"/>
              </a:spcAft>
              <a:buClr>
                <a:srgbClr val="000000"/>
              </a:buClr>
              <a:buSzPts val="1000"/>
              <a:buFont typeface="Noto Sans Symbols"/>
              <a:buChar char="❑"/>
            </a:pPr>
            <a:r>
              <a:rPr lang="en-US" sz="1200" b="0" i="0" u="none" strike="noStrike" cap="none" dirty="0">
                <a:solidFill>
                  <a:schemeClr val="dk1"/>
                </a:solidFill>
                <a:latin typeface="Arial"/>
                <a:ea typeface="Arial"/>
                <a:cs typeface="Arial"/>
                <a:sym typeface="Arial"/>
              </a:rPr>
              <a:t>Update Fund Transfers  </a:t>
            </a:r>
            <a:endParaRPr sz="1200" dirty="0"/>
          </a:p>
          <a:p>
            <a:pPr marL="284163" marR="0" lvl="8" indent="-166688" algn="l" rtl="0">
              <a:lnSpc>
                <a:spcPct val="100000"/>
              </a:lnSpc>
              <a:spcBef>
                <a:spcPts val="0"/>
              </a:spcBef>
              <a:spcAft>
                <a:spcPts val="0"/>
              </a:spcAft>
              <a:buClr>
                <a:srgbClr val="000000"/>
              </a:buClr>
              <a:buSzPts val="1000"/>
              <a:buFont typeface="Arial"/>
              <a:buChar char="•"/>
            </a:pPr>
            <a:r>
              <a:rPr lang="en-US" sz="1200" b="0" i="0" u="none" strike="noStrike" cap="none" dirty="0">
                <a:solidFill>
                  <a:schemeClr val="dk1"/>
                </a:solidFill>
                <a:latin typeface="Arial"/>
                <a:ea typeface="Arial"/>
                <a:cs typeface="Arial"/>
                <a:sym typeface="Arial"/>
              </a:rPr>
              <a:t>General Fund Allocation</a:t>
            </a:r>
            <a:endParaRPr sz="1200" dirty="0"/>
          </a:p>
          <a:p>
            <a:pPr marL="284163" marR="0" lvl="6" indent="-166688" algn="l" rtl="0">
              <a:lnSpc>
                <a:spcPct val="100000"/>
              </a:lnSpc>
              <a:spcBef>
                <a:spcPts val="0"/>
              </a:spcBef>
              <a:spcAft>
                <a:spcPts val="0"/>
              </a:spcAft>
              <a:buClr>
                <a:srgbClr val="000000"/>
              </a:buClr>
              <a:buSzPts val="1000"/>
              <a:buFont typeface="Arial"/>
              <a:buChar char="•"/>
            </a:pPr>
            <a:r>
              <a:rPr lang="en-US" sz="1200" b="0" i="0" u="none" strike="noStrike" cap="none" dirty="0">
                <a:solidFill>
                  <a:schemeClr val="dk1"/>
                </a:solidFill>
                <a:latin typeface="Arial"/>
                <a:ea typeface="Arial"/>
                <a:cs typeface="Arial"/>
                <a:sym typeface="Arial"/>
              </a:rPr>
              <a:t>Operating Transfer In / Out </a:t>
            </a:r>
            <a:endParaRPr sz="1200" dirty="0"/>
          </a:p>
          <a:p>
            <a:pPr marL="284163" marR="0" lvl="6" indent="-166688" algn="l" rtl="0">
              <a:lnSpc>
                <a:spcPct val="100000"/>
              </a:lnSpc>
              <a:spcBef>
                <a:spcPts val="0"/>
              </a:spcBef>
              <a:spcAft>
                <a:spcPts val="0"/>
              </a:spcAft>
              <a:buClr>
                <a:srgbClr val="000000"/>
              </a:buClr>
              <a:buSzPts val="1000"/>
              <a:buFont typeface="Arial"/>
              <a:buChar char="•"/>
            </a:pPr>
            <a:r>
              <a:rPr lang="en-US" sz="1200" b="0" i="0" u="none" strike="noStrike" cap="none" dirty="0">
                <a:solidFill>
                  <a:schemeClr val="dk1"/>
                </a:solidFill>
                <a:latin typeface="Arial"/>
                <a:ea typeface="Arial"/>
                <a:cs typeface="Arial"/>
                <a:sym typeface="Arial"/>
              </a:rPr>
              <a:t>Interunit Fund Appropriation </a:t>
            </a:r>
            <a:endParaRPr sz="1200" dirty="0"/>
          </a:p>
          <a:p>
            <a:pPr marL="284163" marR="0" lvl="6" indent="-166688" algn="l" rtl="0">
              <a:lnSpc>
                <a:spcPct val="100000"/>
              </a:lnSpc>
              <a:spcBef>
                <a:spcPts val="0"/>
              </a:spcBef>
              <a:spcAft>
                <a:spcPts val="0"/>
              </a:spcAft>
              <a:buClr>
                <a:srgbClr val="000000"/>
              </a:buClr>
              <a:buSzPts val="1000"/>
              <a:buFont typeface="Arial"/>
              <a:buChar char="•"/>
            </a:pPr>
            <a:r>
              <a:rPr lang="en-US" sz="1200" b="0" i="0" u="none" strike="noStrike" cap="none" dirty="0">
                <a:solidFill>
                  <a:schemeClr val="dk1"/>
                </a:solidFill>
                <a:latin typeface="Arial"/>
                <a:ea typeface="Arial"/>
                <a:cs typeface="Arial"/>
                <a:sym typeface="Arial"/>
              </a:rPr>
              <a:t>Asset Transfer</a:t>
            </a:r>
            <a:endParaRPr sz="1200" dirty="0"/>
          </a:p>
        </p:txBody>
      </p:sp>
      <p:grpSp>
        <p:nvGrpSpPr>
          <p:cNvPr id="297" name="Google Shape;297;p19"/>
          <p:cNvGrpSpPr/>
          <p:nvPr/>
        </p:nvGrpSpPr>
        <p:grpSpPr>
          <a:xfrm>
            <a:off x="1053268" y="2266603"/>
            <a:ext cx="6006058" cy="2441689"/>
            <a:chOff x="1988933" y="2147656"/>
            <a:chExt cx="6006058" cy="2441689"/>
          </a:xfrm>
        </p:grpSpPr>
        <p:pic>
          <p:nvPicPr>
            <p:cNvPr id="298" name="Google Shape;298;p19"/>
            <p:cNvPicPr preferRelativeResize="0"/>
            <p:nvPr/>
          </p:nvPicPr>
          <p:blipFill rotWithShape="1">
            <a:blip r:embed="rId4">
              <a:alphaModFix/>
            </a:blip>
            <a:srcRect/>
            <a:stretch/>
          </p:blipFill>
          <p:spPr>
            <a:xfrm>
              <a:off x="1995412" y="2147656"/>
              <a:ext cx="5999579" cy="2441689"/>
            </a:xfrm>
            <a:prstGeom prst="rect">
              <a:avLst/>
            </a:prstGeom>
            <a:noFill/>
            <a:ln>
              <a:noFill/>
            </a:ln>
          </p:spPr>
        </p:pic>
        <p:sp>
          <p:nvSpPr>
            <p:cNvPr id="299" name="Google Shape;299;p19"/>
            <p:cNvSpPr txBox="1"/>
            <p:nvPr/>
          </p:nvSpPr>
          <p:spPr>
            <a:xfrm>
              <a:off x="1988933" y="3520859"/>
              <a:ext cx="825573" cy="461665"/>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 b="0" i="0" u="none" strike="noStrike" cap="none">
                  <a:solidFill>
                    <a:srgbClr val="A5A5A5"/>
                  </a:solidFill>
                  <a:latin typeface="Arial"/>
                  <a:ea typeface="Arial"/>
                  <a:cs typeface="Arial"/>
                  <a:sym typeface="Arial"/>
                </a:rPr>
                <a:t>1234567-BABIE - ABC Operations Savings; Special Ops </a:t>
              </a:r>
              <a:endParaRPr/>
            </a:p>
          </p:txBody>
        </p:sp>
        <p:sp>
          <p:nvSpPr>
            <p:cNvPr id="300" name="Google Shape;300;p19"/>
            <p:cNvSpPr/>
            <p:nvPr/>
          </p:nvSpPr>
          <p:spPr>
            <a:xfrm>
              <a:off x="2772944" y="3528676"/>
              <a:ext cx="3514988" cy="76623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01" name="Google Shape;301;p19"/>
          <p:cNvSpPr/>
          <p:nvPr/>
        </p:nvSpPr>
        <p:spPr>
          <a:xfrm>
            <a:off x="1053268" y="2063647"/>
            <a:ext cx="6210210" cy="2721078"/>
          </a:xfrm>
          <a:prstGeom prst="rect">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9" name="Picture 38">
            <a:extLst>
              <a:ext uri="{FF2B5EF4-FFF2-40B4-BE49-F238E27FC236}">
                <a16:creationId xmlns:a16="http://schemas.microsoft.com/office/drawing/2014/main" id="{7D7195D9-3AD0-35EE-C823-1B51B629A961}"/>
              </a:ext>
            </a:extLst>
          </p:cNvPr>
          <p:cNvPicPr>
            <a:picLocks noChangeAspect="1"/>
          </p:cNvPicPr>
          <p:nvPr/>
        </p:nvPicPr>
        <p:blipFill>
          <a:blip r:embed="rId3"/>
          <a:stretch>
            <a:fillRect/>
          </a:stretch>
        </p:blipFill>
        <p:spPr>
          <a:xfrm>
            <a:off x="4901752" y="3438402"/>
            <a:ext cx="4049837" cy="1302130"/>
          </a:xfrm>
          <a:prstGeom prst="rect">
            <a:avLst/>
          </a:prstGeom>
        </p:spPr>
      </p:pic>
      <p:pic>
        <p:nvPicPr>
          <p:cNvPr id="25" name="Picture 24">
            <a:extLst>
              <a:ext uri="{FF2B5EF4-FFF2-40B4-BE49-F238E27FC236}">
                <a16:creationId xmlns:a16="http://schemas.microsoft.com/office/drawing/2014/main" id="{7B6DE499-0135-BA5A-1729-F8BFD2B5BC4E}"/>
              </a:ext>
            </a:extLst>
          </p:cNvPr>
          <p:cNvPicPr>
            <a:picLocks noChangeAspect="1"/>
          </p:cNvPicPr>
          <p:nvPr/>
        </p:nvPicPr>
        <p:blipFill>
          <a:blip r:embed="rId4"/>
          <a:stretch>
            <a:fillRect/>
          </a:stretch>
        </p:blipFill>
        <p:spPr>
          <a:xfrm>
            <a:off x="4901752" y="1686166"/>
            <a:ext cx="4003744" cy="1611078"/>
          </a:xfrm>
          <a:prstGeom prst="rect">
            <a:avLst/>
          </a:prstGeom>
        </p:spPr>
      </p:pic>
      <p:pic>
        <p:nvPicPr>
          <p:cNvPr id="2" name="Picture 1">
            <a:extLst>
              <a:ext uri="{FF2B5EF4-FFF2-40B4-BE49-F238E27FC236}">
                <a16:creationId xmlns:a16="http://schemas.microsoft.com/office/drawing/2014/main" id="{0E2D6DAD-EAB9-D976-4FF4-066C1FC5B409}"/>
              </a:ext>
            </a:extLst>
          </p:cNvPr>
          <p:cNvPicPr>
            <a:picLocks noChangeAspect="1"/>
          </p:cNvPicPr>
          <p:nvPr/>
        </p:nvPicPr>
        <p:blipFill>
          <a:blip r:embed="rId5"/>
          <a:stretch>
            <a:fillRect/>
          </a:stretch>
        </p:blipFill>
        <p:spPr>
          <a:xfrm>
            <a:off x="594480" y="2118016"/>
            <a:ext cx="4123940" cy="1111113"/>
          </a:xfrm>
          <a:prstGeom prst="rect">
            <a:avLst/>
          </a:prstGeom>
        </p:spPr>
      </p:pic>
      <p:sp>
        <p:nvSpPr>
          <p:cNvPr id="309" name="Google Shape;309;p7"/>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dirty="0"/>
              <a:t>2. Booked Budget </a:t>
            </a:r>
            <a:r>
              <a:rPr lang="en-US" dirty="0">
                <a:latin typeface="Arial"/>
                <a:ea typeface="Arial"/>
                <a:cs typeface="Arial"/>
                <a:sym typeface="Arial"/>
              </a:rPr>
              <a:t>Fund Management</a:t>
            </a:r>
            <a:br>
              <a:rPr lang="en-US" dirty="0">
                <a:latin typeface="Arial"/>
                <a:ea typeface="Arial"/>
                <a:cs typeface="Arial"/>
                <a:sym typeface="Arial"/>
              </a:rPr>
            </a:br>
            <a:r>
              <a:rPr lang="en-US" sz="1600" dirty="0">
                <a:latin typeface="Arial"/>
                <a:ea typeface="Arial"/>
                <a:cs typeface="Arial"/>
                <a:sym typeface="Arial"/>
              </a:rPr>
              <a:t>Step 1 Update Fund Transfers (2 of </a:t>
            </a:r>
            <a:r>
              <a:rPr lang="en-US" sz="1600" dirty="0"/>
              <a:t>2</a:t>
            </a:r>
            <a:r>
              <a:rPr lang="en-US" sz="1600" dirty="0">
                <a:latin typeface="Arial"/>
                <a:ea typeface="Arial"/>
                <a:cs typeface="Arial"/>
                <a:sym typeface="Arial"/>
              </a:rPr>
              <a:t>)</a:t>
            </a:r>
            <a:r>
              <a:rPr lang="en-US" sz="1600" dirty="0"/>
              <a:t>  </a:t>
            </a:r>
            <a:endParaRPr sz="1600" dirty="0"/>
          </a:p>
        </p:txBody>
      </p:sp>
      <p:pic>
        <p:nvPicPr>
          <p:cNvPr id="310" name="Google Shape;310;p7"/>
          <p:cNvPicPr preferRelativeResize="0"/>
          <p:nvPr/>
        </p:nvPicPr>
        <p:blipFill rotWithShape="1">
          <a:blip r:embed="rId6">
            <a:alphaModFix/>
          </a:blip>
          <a:srcRect/>
          <a:stretch/>
        </p:blipFill>
        <p:spPr>
          <a:xfrm>
            <a:off x="949325" y="864694"/>
            <a:ext cx="1049081" cy="1015623"/>
          </a:xfrm>
          <a:prstGeom prst="rect">
            <a:avLst/>
          </a:prstGeom>
          <a:noFill/>
          <a:ln>
            <a:noFill/>
          </a:ln>
        </p:spPr>
      </p:pic>
      <p:sp>
        <p:nvSpPr>
          <p:cNvPr id="311" name="Google Shape;311;p7"/>
          <p:cNvSpPr txBox="1"/>
          <p:nvPr/>
        </p:nvSpPr>
        <p:spPr>
          <a:xfrm>
            <a:off x="1943100" y="799644"/>
            <a:ext cx="7200901" cy="1015622"/>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Set Beginning Balance panel allows users to record fund transfers by PTA. There is no mechanism to help balance transfer in vs. out. </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70C0"/>
                </a:solidFill>
                <a:latin typeface="Arial"/>
                <a:ea typeface="Arial"/>
                <a:cs typeface="Arial"/>
                <a:sym typeface="Arial"/>
              </a:rPr>
              <a:t>RECOMMENDED: </a:t>
            </a:r>
            <a:r>
              <a:rPr lang="en-US" sz="1200" b="0" i="0" u="none" strike="noStrike" cap="none" dirty="0">
                <a:solidFill>
                  <a:schemeClr val="dk1"/>
                </a:solidFill>
                <a:latin typeface="Arial"/>
                <a:ea typeface="Arial"/>
                <a:cs typeface="Arial"/>
                <a:sym typeface="Arial"/>
              </a:rPr>
              <a:t>With an offline Excel template, map out movement of the awards (</a:t>
            </a:r>
            <a:r>
              <a:rPr lang="en-US" sz="1100" b="0" i="0" u="none" strike="noStrike" cap="none" dirty="0">
                <a:solidFill>
                  <a:schemeClr val="dk1"/>
                </a:solidFill>
                <a:latin typeface="Arial"/>
                <a:ea typeface="Arial"/>
                <a:cs typeface="Arial"/>
                <a:sym typeface="Arial"/>
              </a:rPr>
              <a:t>FR and TO</a:t>
            </a:r>
            <a:r>
              <a:rPr lang="en-US" sz="1200" b="0" i="0" u="none" strike="noStrike" cap="none" dirty="0">
                <a:solidFill>
                  <a:schemeClr val="dk1"/>
                </a:solidFill>
                <a:latin typeface="Arial"/>
                <a:ea typeface="Arial"/>
                <a:cs typeface="Arial"/>
                <a:sym typeface="Arial"/>
              </a:rPr>
              <a:t>)</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1" i="0" u="none" strike="noStrike" cap="none" dirty="0">
                <a:solidFill>
                  <a:schemeClr val="dk1"/>
                </a:solidFill>
                <a:latin typeface="Arial"/>
                <a:ea typeface="Arial"/>
                <a:cs typeface="Arial"/>
                <a:sym typeface="Arial"/>
              </a:rPr>
              <a:t>Document </a:t>
            </a:r>
            <a:r>
              <a:rPr lang="en-US" sz="1200" b="0" i="0" u="none" strike="noStrike" cap="none" dirty="0">
                <a:solidFill>
                  <a:schemeClr val="dk1"/>
                </a:solidFill>
                <a:latin typeface="Arial"/>
                <a:ea typeface="Arial"/>
                <a:cs typeface="Arial"/>
                <a:sym typeface="Arial"/>
              </a:rPr>
              <a:t>the funding source in </a:t>
            </a:r>
            <a:r>
              <a:rPr lang="en-US" sz="1200" dirty="0">
                <a:solidFill>
                  <a:schemeClr val="dk1"/>
                </a:solidFill>
              </a:rPr>
              <a:t>[</a:t>
            </a:r>
            <a:r>
              <a:rPr lang="en-US" sz="1200" b="0" i="0" u="none" strike="noStrike" cap="none" dirty="0">
                <a:solidFill>
                  <a:schemeClr val="dk1"/>
                </a:solidFill>
                <a:latin typeface="Arial"/>
                <a:ea typeface="Arial"/>
                <a:cs typeface="Arial"/>
                <a:sym typeface="Arial"/>
              </a:rPr>
              <a:t>Explanation] column for record keeping</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Arial"/>
                <a:ea typeface="Arial"/>
                <a:cs typeface="Arial"/>
                <a:sym typeface="Arial"/>
              </a:rPr>
              <a:t>Include </a:t>
            </a:r>
            <a:r>
              <a:rPr lang="en-US" sz="1200" dirty="0">
                <a:solidFill>
                  <a:schemeClr val="dk1"/>
                </a:solidFill>
              </a:rPr>
              <a:t>any </a:t>
            </a:r>
            <a:r>
              <a:rPr lang="en-US" sz="1200" b="1" i="0" u="none" strike="noStrike" cap="none" dirty="0">
                <a:solidFill>
                  <a:schemeClr val="dk1"/>
                </a:solidFill>
                <a:latin typeface="Arial"/>
                <a:ea typeface="Arial"/>
                <a:cs typeface="Arial"/>
                <a:sym typeface="Arial"/>
              </a:rPr>
              <a:t>ISC impacts, </a:t>
            </a:r>
            <a:r>
              <a:rPr lang="en-US" sz="1200" b="0" i="0" u="none" strike="noStrike" cap="none" dirty="0">
                <a:solidFill>
                  <a:schemeClr val="dk1"/>
                </a:solidFill>
                <a:latin typeface="Arial"/>
                <a:ea typeface="Arial"/>
                <a:cs typeface="Arial"/>
                <a:sym typeface="Arial"/>
              </a:rPr>
              <a:t>as applicable</a:t>
            </a:r>
            <a:endParaRPr dirty="0"/>
          </a:p>
        </p:txBody>
      </p:sp>
      <p:sp>
        <p:nvSpPr>
          <p:cNvPr id="313" name="Google Shape;313;p7"/>
          <p:cNvSpPr/>
          <p:nvPr/>
        </p:nvSpPr>
        <p:spPr>
          <a:xfrm>
            <a:off x="2396613" y="2806541"/>
            <a:ext cx="711070" cy="210369"/>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4" name="Google Shape;314;p7"/>
          <p:cNvSpPr txBox="1"/>
          <p:nvPr/>
        </p:nvSpPr>
        <p:spPr>
          <a:xfrm>
            <a:off x="617340" y="1934917"/>
            <a:ext cx="1700758" cy="230792"/>
          </a:xfrm>
          <a:prstGeom prst="rect">
            <a:avLst/>
          </a:prstGeom>
          <a:solidFill>
            <a:srgbClr val="0070C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50" b="1" i="0" u="none" strike="noStrike" cap="none" dirty="0">
                <a:solidFill>
                  <a:schemeClr val="lt1"/>
                </a:solidFill>
                <a:latin typeface="Arial"/>
                <a:ea typeface="Arial"/>
                <a:cs typeface="Arial"/>
                <a:sym typeface="Arial"/>
              </a:rPr>
              <a:t>Offline Excel template</a:t>
            </a:r>
            <a:endParaRPr sz="850" dirty="0"/>
          </a:p>
        </p:txBody>
      </p:sp>
      <p:sp>
        <p:nvSpPr>
          <p:cNvPr id="315" name="Google Shape;315;p7"/>
          <p:cNvSpPr/>
          <p:nvPr/>
        </p:nvSpPr>
        <p:spPr>
          <a:xfrm>
            <a:off x="3118315" y="2118015"/>
            <a:ext cx="774837" cy="1090005"/>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6" name="Google Shape;316;p7"/>
          <p:cNvSpPr/>
          <p:nvPr/>
        </p:nvSpPr>
        <p:spPr>
          <a:xfrm>
            <a:off x="6840516" y="2375852"/>
            <a:ext cx="640564" cy="655371"/>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17" name="Google Shape;317;p7"/>
          <p:cNvCxnSpPr>
            <a:cxnSpLocks/>
          </p:cNvCxnSpPr>
          <p:nvPr/>
        </p:nvCxnSpPr>
        <p:spPr>
          <a:xfrm rot="5400000" flipH="1" flipV="1">
            <a:off x="5122029" y="1276730"/>
            <a:ext cx="231608" cy="3646601"/>
          </a:xfrm>
          <a:prstGeom prst="bentConnector3">
            <a:avLst>
              <a:gd name="adj1" fmla="val -53065"/>
            </a:avLst>
          </a:prstGeom>
          <a:noFill/>
          <a:ln w="25400" cap="flat" cmpd="sng">
            <a:solidFill>
              <a:srgbClr val="0070C0"/>
            </a:solidFill>
            <a:prstDash val="solid"/>
            <a:round/>
            <a:headEnd type="none" w="sm" len="sm"/>
            <a:tailEnd type="triangle" w="med" len="med"/>
          </a:ln>
          <a:effectLst>
            <a:outerShdw blurRad="40000" dist="20000" dir="5400000" rotWithShape="0">
              <a:srgbClr val="000000">
                <a:alpha val="37647"/>
              </a:srgbClr>
            </a:outerShdw>
          </a:effectLst>
        </p:spPr>
      </p:cxnSp>
      <p:sp>
        <p:nvSpPr>
          <p:cNvPr id="318" name="Google Shape;318;p7"/>
          <p:cNvSpPr/>
          <p:nvPr/>
        </p:nvSpPr>
        <p:spPr>
          <a:xfrm>
            <a:off x="6833422" y="4013696"/>
            <a:ext cx="658762" cy="258140"/>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0" name="Google Shape;320;p7"/>
          <p:cNvSpPr txBox="1"/>
          <p:nvPr/>
        </p:nvSpPr>
        <p:spPr>
          <a:xfrm>
            <a:off x="3092935" y="3447245"/>
            <a:ext cx="2681919" cy="230792"/>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*Endowment/ </a:t>
            </a:r>
            <a:r>
              <a:rPr lang="en-US" sz="850" b="0" i="0" u="none" strike="noStrike" cap="none" dirty="0">
                <a:solidFill>
                  <a:schemeClr val="lt1"/>
                </a:solidFill>
                <a:latin typeface="Arial"/>
                <a:ea typeface="Arial"/>
                <a:cs typeface="Arial"/>
                <a:sym typeface="Arial"/>
              </a:rPr>
              <a:t>Expandable</a:t>
            </a:r>
            <a:r>
              <a:rPr lang="en-US" sz="900" b="0" i="0" u="none" strike="noStrike" cap="none" dirty="0">
                <a:solidFill>
                  <a:schemeClr val="lt1"/>
                </a:solidFill>
                <a:latin typeface="Arial"/>
                <a:ea typeface="Arial"/>
                <a:cs typeface="Arial"/>
                <a:sym typeface="Arial"/>
              </a:rPr>
              <a:t> - Minus 8% ISC </a:t>
            </a:r>
            <a:endParaRPr sz="1050" dirty="0"/>
          </a:p>
        </p:txBody>
      </p:sp>
      <p:sp>
        <p:nvSpPr>
          <p:cNvPr id="45" name="Google Shape;314;p7">
            <a:extLst>
              <a:ext uri="{FF2B5EF4-FFF2-40B4-BE49-F238E27FC236}">
                <a16:creationId xmlns:a16="http://schemas.microsoft.com/office/drawing/2014/main" id="{2AD973C8-AE8C-E19E-1B6C-A321EB418DC4}"/>
              </a:ext>
            </a:extLst>
          </p:cNvPr>
          <p:cNvSpPr txBox="1"/>
          <p:nvPr/>
        </p:nvSpPr>
        <p:spPr>
          <a:xfrm>
            <a:off x="5194038" y="2048499"/>
            <a:ext cx="823304" cy="2154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i="0" u="none" strike="noStrike" cap="none" dirty="0">
                <a:solidFill>
                  <a:schemeClr val="tx1"/>
                </a:solidFill>
                <a:latin typeface="Arial"/>
                <a:ea typeface="Arial"/>
                <a:cs typeface="Arial"/>
                <a:sym typeface="Arial"/>
              </a:rPr>
              <a:t>OB PTA 2</a:t>
            </a:r>
            <a:endParaRPr sz="800" dirty="0">
              <a:solidFill>
                <a:schemeClr val="tx1"/>
              </a:solidFill>
            </a:endParaRPr>
          </a:p>
        </p:txBody>
      </p:sp>
      <p:sp>
        <p:nvSpPr>
          <p:cNvPr id="57" name="Google Shape;314;p7">
            <a:extLst>
              <a:ext uri="{FF2B5EF4-FFF2-40B4-BE49-F238E27FC236}">
                <a16:creationId xmlns:a16="http://schemas.microsoft.com/office/drawing/2014/main" id="{73D516D8-8246-98DC-772F-45CF2B6ED750}"/>
              </a:ext>
            </a:extLst>
          </p:cNvPr>
          <p:cNvSpPr txBox="1"/>
          <p:nvPr/>
        </p:nvSpPr>
        <p:spPr>
          <a:xfrm>
            <a:off x="5011032" y="3723928"/>
            <a:ext cx="1320942" cy="2154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i="0" u="none" strike="noStrike" cap="none" dirty="0">
                <a:solidFill>
                  <a:schemeClr val="tx1"/>
                </a:solidFill>
                <a:latin typeface="Arial"/>
                <a:ea typeface="Arial"/>
                <a:cs typeface="Arial"/>
                <a:sym typeface="Arial"/>
              </a:rPr>
              <a:t>Endowment PTA  1</a:t>
            </a:r>
            <a:endParaRPr sz="800" dirty="0">
              <a:solidFill>
                <a:schemeClr val="tx1"/>
              </a:solidFill>
            </a:endParaRPr>
          </a:p>
        </p:txBody>
      </p:sp>
      <p:cxnSp>
        <p:nvCxnSpPr>
          <p:cNvPr id="60" name="Google Shape;317;p7">
            <a:extLst>
              <a:ext uri="{FF2B5EF4-FFF2-40B4-BE49-F238E27FC236}">
                <a16:creationId xmlns:a16="http://schemas.microsoft.com/office/drawing/2014/main" id="{73A990E5-5A7A-3E51-B758-6F59F3FE6166}"/>
              </a:ext>
            </a:extLst>
          </p:cNvPr>
          <p:cNvCxnSpPr>
            <a:cxnSpLocks/>
          </p:cNvCxnSpPr>
          <p:nvPr/>
        </p:nvCxnSpPr>
        <p:spPr>
          <a:xfrm>
            <a:off x="2595719" y="3039406"/>
            <a:ext cx="4219417" cy="1125040"/>
          </a:xfrm>
          <a:prstGeom prst="bentConnector3">
            <a:avLst>
              <a:gd name="adj1" fmla="val -333"/>
            </a:avLst>
          </a:prstGeom>
          <a:noFill/>
          <a:ln w="25400" cap="flat" cmpd="sng">
            <a:solidFill>
              <a:srgbClr val="00B050"/>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0"/>
          <p:cNvSpPr txBox="1">
            <a:spLocks noGrp="1"/>
          </p:cNvSpPr>
          <p:nvPr>
            <p:ph type="title"/>
          </p:nvPr>
        </p:nvSpPr>
        <p:spPr>
          <a:xfrm>
            <a:off x="949325" y="545295"/>
            <a:ext cx="7707313" cy="488950"/>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dirty="0"/>
              <a:t>2. Booked Budget </a:t>
            </a:r>
            <a:r>
              <a:rPr lang="en-US" dirty="0">
                <a:latin typeface="Arial"/>
                <a:ea typeface="Arial"/>
                <a:cs typeface="Arial"/>
                <a:sym typeface="Arial"/>
              </a:rPr>
              <a:t>Fund Management</a:t>
            </a:r>
            <a:br>
              <a:rPr lang="en-US" dirty="0">
                <a:latin typeface="Arial"/>
                <a:ea typeface="Arial"/>
                <a:cs typeface="Arial"/>
                <a:sym typeface="Arial"/>
              </a:rPr>
            </a:br>
            <a:r>
              <a:rPr lang="en-US" sz="1600" dirty="0">
                <a:latin typeface="Arial"/>
                <a:ea typeface="Arial"/>
                <a:cs typeface="Arial"/>
                <a:sym typeface="Arial"/>
              </a:rPr>
              <a:t>Step 2 – Estimate Current Year Ending Balance/ Future Year Beginning Balance</a:t>
            </a:r>
            <a:br>
              <a:rPr lang="en-US" sz="1600" dirty="0">
                <a:latin typeface="Arial"/>
                <a:ea typeface="Arial"/>
                <a:cs typeface="Arial"/>
                <a:sym typeface="Arial"/>
              </a:rPr>
            </a:br>
            <a:endParaRPr sz="1600" dirty="0"/>
          </a:p>
        </p:txBody>
      </p:sp>
      <p:pic>
        <p:nvPicPr>
          <p:cNvPr id="335" name="Google Shape;335;p20"/>
          <p:cNvPicPr preferRelativeResize="0"/>
          <p:nvPr/>
        </p:nvPicPr>
        <p:blipFill rotWithShape="1">
          <a:blip r:embed="rId3">
            <a:alphaModFix/>
          </a:blip>
          <a:srcRect/>
          <a:stretch/>
        </p:blipFill>
        <p:spPr>
          <a:xfrm>
            <a:off x="949325" y="867297"/>
            <a:ext cx="974257" cy="919184"/>
          </a:xfrm>
          <a:prstGeom prst="rect">
            <a:avLst/>
          </a:prstGeom>
          <a:noFill/>
          <a:ln>
            <a:noFill/>
          </a:ln>
        </p:spPr>
      </p:pic>
      <p:sp>
        <p:nvSpPr>
          <p:cNvPr id="336" name="Google Shape;336;p20"/>
          <p:cNvSpPr txBox="1"/>
          <p:nvPr/>
        </p:nvSpPr>
        <p:spPr>
          <a:xfrm>
            <a:off x="1295400" y="3449900"/>
            <a:ext cx="7435645" cy="26157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200"/>
            </a:pPr>
            <a:r>
              <a:rPr lang="en-US" sz="1100" b="0" i="0" u="none" strike="noStrike" cap="none" dirty="0">
                <a:solidFill>
                  <a:schemeClr val="dk1"/>
                </a:solidFill>
                <a:latin typeface="Arial"/>
                <a:ea typeface="Arial"/>
                <a:cs typeface="Arial"/>
                <a:sym typeface="Arial"/>
              </a:rPr>
              <a:t>Utilize [Seed BB with YER (PP)] to bring the Ending balance of Current Year to the Beginning balance of Future Year</a:t>
            </a:r>
            <a:endParaRPr sz="1100" dirty="0"/>
          </a:p>
        </p:txBody>
      </p:sp>
      <p:grpSp>
        <p:nvGrpSpPr>
          <p:cNvPr id="337" name="Google Shape;337;p20"/>
          <p:cNvGrpSpPr/>
          <p:nvPr/>
        </p:nvGrpSpPr>
        <p:grpSpPr>
          <a:xfrm>
            <a:off x="2472515" y="847725"/>
            <a:ext cx="5999579" cy="2441689"/>
            <a:chOff x="2487248" y="2196147"/>
            <a:chExt cx="5999579" cy="2441689"/>
          </a:xfrm>
        </p:grpSpPr>
        <p:grpSp>
          <p:nvGrpSpPr>
            <p:cNvPr id="338" name="Google Shape;338;p20"/>
            <p:cNvGrpSpPr/>
            <p:nvPr/>
          </p:nvGrpSpPr>
          <p:grpSpPr>
            <a:xfrm>
              <a:off x="2487248" y="2196147"/>
              <a:ext cx="5999579" cy="2441689"/>
              <a:chOff x="1995412" y="2147656"/>
              <a:chExt cx="5999579" cy="2441689"/>
            </a:xfrm>
          </p:grpSpPr>
          <p:pic>
            <p:nvPicPr>
              <p:cNvPr id="339" name="Google Shape;339;p20"/>
              <p:cNvPicPr preferRelativeResize="0"/>
              <p:nvPr/>
            </p:nvPicPr>
            <p:blipFill rotWithShape="1">
              <a:blip r:embed="rId4">
                <a:alphaModFix/>
              </a:blip>
              <a:srcRect/>
              <a:stretch/>
            </p:blipFill>
            <p:spPr>
              <a:xfrm>
                <a:off x="1995412" y="2147656"/>
                <a:ext cx="5999579" cy="2441689"/>
              </a:xfrm>
              <a:prstGeom prst="rect">
                <a:avLst/>
              </a:prstGeom>
              <a:noFill/>
              <a:ln w="12700" cap="flat" cmpd="sng">
                <a:solidFill>
                  <a:srgbClr val="7F7F7F"/>
                </a:solidFill>
                <a:prstDash val="solid"/>
                <a:round/>
                <a:headEnd type="none" w="sm" len="sm"/>
                <a:tailEnd type="none" w="sm" len="sm"/>
              </a:ln>
            </p:spPr>
          </p:pic>
          <p:sp>
            <p:nvSpPr>
              <p:cNvPr id="340" name="Google Shape;340;p20"/>
              <p:cNvSpPr txBox="1"/>
              <p:nvPr/>
            </p:nvSpPr>
            <p:spPr>
              <a:xfrm>
                <a:off x="1995412" y="3538947"/>
                <a:ext cx="754717" cy="553998"/>
              </a:xfrm>
              <a:prstGeom prst="rect">
                <a:avLst/>
              </a:prstGeom>
              <a:solidFill>
                <a:srgbClr val="F2F2F2"/>
              </a:solidFill>
              <a:ln w="1270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 b="0" i="0" u="none" strike="noStrike" cap="none">
                    <a:solidFill>
                      <a:srgbClr val="A5A5A5"/>
                    </a:solidFill>
                    <a:latin typeface="Arial"/>
                    <a:ea typeface="Arial"/>
                    <a:cs typeface="Arial"/>
                    <a:sym typeface="Arial"/>
                  </a:rPr>
                  <a:t>1234567-BABIE - ABC Operations Savings; Special Ops </a:t>
                </a:r>
                <a:endParaRPr/>
              </a:p>
            </p:txBody>
          </p:sp>
        </p:grpSp>
        <p:sp>
          <p:nvSpPr>
            <p:cNvPr id="341" name="Google Shape;341;p20"/>
            <p:cNvSpPr/>
            <p:nvPr/>
          </p:nvSpPr>
          <p:spPr>
            <a:xfrm>
              <a:off x="5930264" y="4487689"/>
              <a:ext cx="401547" cy="150147"/>
            </a:xfrm>
            <a:prstGeom prst="rect">
              <a:avLst/>
            </a:prstGeom>
            <a:noFill/>
            <a:ln w="190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2" name="Google Shape;342;p20"/>
            <p:cNvSpPr/>
            <p:nvPr/>
          </p:nvSpPr>
          <p:spPr>
            <a:xfrm rot="1029817">
              <a:off x="6371962" y="3246019"/>
              <a:ext cx="45719" cy="1212679"/>
            </a:xfrm>
            <a:prstGeom prst="up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3" name="Google Shape;343;p20"/>
            <p:cNvSpPr/>
            <p:nvPr/>
          </p:nvSpPr>
          <p:spPr>
            <a:xfrm>
              <a:off x="6269465" y="2341498"/>
              <a:ext cx="553899" cy="897069"/>
            </a:xfrm>
            <a:prstGeom prst="rect">
              <a:avLst/>
            </a:prstGeom>
            <a:noFill/>
            <a:ln w="190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44" name="Google Shape;344;p20"/>
          <p:cNvGrpSpPr/>
          <p:nvPr/>
        </p:nvGrpSpPr>
        <p:grpSpPr>
          <a:xfrm>
            <a:off x="2472515" y="3873025"/>
            <a:ext cx="4156800" cy="865549"/>
            <a:chOff x="869260" y="4054409"/>
            <a:chExt cx="4061267" cy="730316"/>
          </a:xfrm>
        </p:grpSpPr>
        <p:pic>
          <p:nvPicPr>
            <p:cNvPr id="345" name="Google Shape;345;p20"/>
            <p:cNvPicPr preferRelativeResize="0"/>
            <p:nvPr/>
          </p:nvPicPr>
          <p:blipFill rotWithShape="1">
            <a:blip r:embed="rId5">
              <a:alphaModFix/>
            </a:blip>
            <a:srcRect/>
            <a:stretch/>
          </p:blipFill>
          <p:spPr>
            <a:xfrm>
              <a:off x="869260" y="4054409"/>
              <a:ext cx="4061267" cy="730316"/>
            </a:xfrm>
            <a:prstGeom prst="rect">
              <a:avLst/>
            </a:prstGeom>
            <a:noFill/>
            <a:ln w="12700" cap="flat" cmpd="sng">
              <a:solidFill>
                <a:srgbClr val="7F7F7F"/>
              </a:solidFill>
              <a:prstDash val="solid"/>
              <a:round/>
              <a:headEnd type="none" w="sm" len="sm"/>
              <a:tailEnd type="none" w="sm" len="sm"/>
            </a:ln>
          </p:spPr>
        </p:pic>
        <p:sp>
          <p:nvSpPr>
            <p:cNvPr id="346" name="Google Shape;346;p20"/>
            <p:cNvSpPr/>
            <p:nvPr/>
          </p:nvSpPr>
          <p:spPr>
            <a:xfrm>
              <a:off x="1166264" y="4440348"/>
              <a:ext cx="3675900" cy="178638"/>
            </a:xfrm>
            <a:prstGeom prst="rect">
              <a:avLst/>
            </a:prstGeom>
            <a:noFill/>
            <a:ln w="190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2" name="Google Shape;282;p16">
            <a:extLst>
              <a:ext uri="{FF2B5EF4-FFF2-40B4-BE49-F238E27FC236}">
                <a16:creationId xmlns:a16="http://schemas.microsoft.com/office/drawing/2014/main" id="{FFC59389-468A-A7DB-183E-CF6E74649542}"/>
              </a:ext>
            </a:extLst>
          </p:cNvPr>
          <p:cNvSpPr txBox="1"/>
          <p:nvPr/>
        </p:nvSpPr>
        <p:spPr>
          <a:xfrm>
            <a:off x="6808631" y="2035495"/>
            <a:ext cx="1663463" cy="1009801"/>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50" b="0" i="0" u="none" strike="noStrike" cap="none" dirty="0">
                <a:solidFill>
                  <a:schemeClr val="lt1"/>
                </a:solidFill>
                <a:latin typeface="Arial"/>
                <a:ea typeface="Arial"/>
                <a:cs typeface="Arial"/>
                <a:sym typeface="Arial"/>
              </a:rPr>
              <a:t>Update Fund Transfers and document the source and destination under Explanation column </a:t>
            </a:r>
            <a:endParaRPr sz="11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66" name="Google Shape;366;p2"/>
          <p:cNvSpPr/>
          <p:nvPr/>
        </p:nvSpPr>
        <p:spPr>
          <a:xfrm>
            <a:off x="773151" y="3214242"/>
            <a:ext cx="7883487" cy="1495005"/>
          </a:xfrm>
          <a:prstGeom prst="rect">
            <a:avLst/>
          </a:prstGeom>
          <a:noFill/>
          <a:ln w="2222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1" name="Google Shape;351;p2"/>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dirty="0"/>
              <a:t>2. Booked Budget </a:t>
            </a:r>
            <a:r>
              <a:rPr lang="en-US" dirty="0">
                <a:latin typeface="Arial"/>
                <a:ea typeface="Arial"/>
                <a:cs typeface="Arial"/>
                <a:sym typeface="Arial"/>
              </a:rPr>
              <a:t>Fund Management</a:t>
            </a:r>
            <a:br>
              <a:rPr lang="en-US" dirty="0">
                <a:latin typeface="Arial"/>
                <a:ea typeface="Arial"/>
                <a:cs typeface="Arial"/>
                <a:sym typeface="Arial"/>
              </a:rPr>
            </a:br>
            <a:r>
              <a:rPr lang="en-US" sz="1600" dirty="0"/>
              <a:t>External Transfer- Booked Budget only*</a:t>
            </a:r>
            <a:endParaRPr sz="1600" dirty="0"/>
          </a:p>
        </p:txBody>
      </p:sp>
      <p:sp>
        <p:nvSpPr>
          <p:cNvPr id="352" name="Google Shape;352;p2"/>
          <p:cNvSpPr txBox="1"/>
          <p:nvPr/>
        </p:nvSpPr>
        <p:spPr>
          <a:xfrm>
            <a:off x="2084819" y="854259"/>
            <a:ext cx="6806419"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Budget office will load </a:t>
            </a:r>
            <a:r>
              <a:rPr lang="en-US" sz="1000" b="1" i="0" u="none" strike="noStrike" cap="none" dirty="0">
                <a:solidFill>
                  <a:schemeClr val="dk1"/>
                </a:solidFill>
                <a:latin typeface="Arial"/>
                <a:ea typeface="Arial"/>
                <a:cs typeface="Arial"/>
                <a:sym typeface="Arial"/>
              </a:rPr>
              <a:t>TAS data </a:t>
            </a:r>
            <a:r>
              <a:rPr lang="en-US" sz="1000" b="0" i="0" u="none" strike="noStrike" cap="none" dirty="0">
                <a:solidFill>
                  <a:schemeClr val="dk1"/>
                </a:solidFill>
                <a:latin typeface="Arial"/>
                <a:ea typeface="Arial"/>
                <a:cs typeface="Arial"/>
                <a:sym typeface="Arial"/>
              </a:rPr>
              <a:t>on 6/1. If you do not see the entries expected, add it manually in this panel.  </a:t>
            </a:r>
            <a:br>
              <a:rPr lang="en-US" sz="1000" b="0" i="0" u="none" strike="noStrike" cap="none" dirty="0">
                <a:solidFill>
                  <a:schemeClr val="dk1"/>
                </a:solidFill>
                <a:latin typeface="Arial"/>
                <a:ea typeface="Arial"/>
                <a:cs typeface="Arial"/>
                <a:sym typeface="Arial"/>
              </a:rPr>
            </a:b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00" b="1" i="0" u="none" strike="noStrike" cap="none" dirty="0">
                <a:solidFill>
                  <a:srgbClr val="0070C0"/>
                </a:solidFill>
                <a:latin typeface="Arial"/>
                <a:ea typeface="Arial"/>
                <a:cs typeface="Arial"/>
                <a:sym typeface="Arial"/>
              </a:rPr>
              <a:t>Operating Transfer* </a:t>
            </a:r>
            <a:r>
              <a:rPr lang="en-US" sz="1000" b="0" i="0" u="none" strike="noStrike" cap="none" dirty="0">
                <a:solidFill>
                  <a:srgbClr val="000000"/>
                </a:solidFill>
                <a:latin typeface="Arial"/>
                <a:ea typeface="Arial"/>
                <a:cs typeface="Arial"/>
                <a:sym typeface="Arial"/>
              </a:rPr>
              <a:t>– Majority of transfers usually move funds between Award Types. for example, from Designated to Operating Budget, appear on the Consolidated Budget under 49OTR – Other Transfers. OB to OB between different orgs will appear on the 49NBASE – Non-Base General Funds Transfers line.</a:t>
            </a:r>
            <a:endParaRPr dirty="0"/>
          </a:p>
          <a:p>
            <a:pPr marL="0" marR="0" lvl="0" indent="0" algn="l" rtl="0">
              <a:lnSpc>
                <a:spcPct val="100000"/>
              </a:lnSpc>
              <a:spcBef>
                <a:spcPts val="0"/>
              </a:spcBef>
              <a:spcAft>
                <a:spcPts val="0"/>
              </a:spcAft>
              <a:buNone/>
            </a:pPr>
            <a:endParaRPr sz="1000" b="0" i="0" u="none" strike="noStrike" cap="none" dirty="0">
              <a:solidFill>
                <a:srgbClr val="000000"/>
              </a:solidFill>
              <a:latin typeface="Arial"/>
              <a:ea typeface="Arial"/>
              <a:cs typeface="Arial"/>
              <a:sym typeface="Arial"/>
            </a:endParaRPr>
          </a:p>
          <a:p>
            <a:r>
              <a:rPr lang="en-US" sz="1000" b="1" i="0" u="none" strike="noStrike" cap="none" dirty="0">
                <a:solidFill>
                  <a:srgbClr val="0070C0"/>
                </a:solidFill>
                <a:latin typeface="Arial"/>
                <a:ea typeface="Arial"/>
                <a:cs typeface="Arial"/>
                <a:sym typeface="Arial"/>
              </a:rPr>
              <a:t>Asset Transfer</a:t>
            </a:r>
            <a:r>
              <a:rPr lang="en-US" sz="1000" b="0" i="0" u="none" strike="noStrike" cap="none" dirty="0">
                <a:solidFill>
                  <a:srgbClr val="0070C0"/>
                </a:solidFill>
                <a:latin typeface="Arial"/>
                <a:ea typeface="Arial"/>
                <a:cs typeface="Arial"/>
                <a:sym typeface="Arial"/>
              </a:rPr>
              <a:t> </a:t>
            </a:r>
            <a:r>
              <a:rPr lang="en-US" sz="1000" b="0" i="0" u="none" strike="noStrike" cap="none" dirty="0">
                <a:solidFill>
                  <a:srgbClr val="000000"/>
                </a:solidFill>
                <a:latin typeface="Arial"/>
                <a:ea typeface="Arial"/>
                <a:cs typeface="Arial"/>
                <a:sym typeface="Arial"/>
              </a:rPr>
              <a:t>– represent transfers to Asset accounts. For example, to Plant for a lab renovation or to Endowment for funds functioning as Endowment. They will show up near the bottom of the Consolidated Budget on row 49300 – Trnsfrs Other.</a:t>
            </a:r>
            <a:endParaRPr lang="en-US" sz="1000" b="0" i="0" u="none" strike="noStrike" cap="none" dirty="0">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None/>
            </a:pPr>
            <a:endParaRPr lang="en-US" sz="1000" b="1" i="0" u="none" strike="noStrike" cap="none" dirty="0">
              <a:solidFill>
                <a:srgbClr val="0070C0"/>
              </a:solidFill>
              <a:latin typeface="Arial"/>
              <a:ea typeface="Arial"/>
              <a:cs typeface="Arial"/>
              <a:sym typeface="Arial"/>
            </a:endParaRPr>
          </a:p>
          <a:p>
            <a:pPr marL="0" marR="0" lvl="0" indent="0" algn="l" rtl="0">
              <a:lnSpc>
                <a:spcPct val="100000"/>
              </a:lnSpc>
              <a:spcBef>
                <a:spcPts val="0"/>
              </a:spcBef>
              <a:spcAft>
                <a:spcPts val="0"/>
              </a:spcAft>
              <a:buNone/>
            </a:pPr>
            <a:r>
              <a:rPr lang="en-US" sz="1000" b="1" i="0" u="none" strike="noStrike" cap="none" dirty="0">
                <a:solidFill>
                  <a:srgbClr val="0070C0"/>
                </a:solidFill>
                <a:latin typeface="Arial"/>
                <a:ea typeface="Arial"/>
                <a:cs typeface="Arial"/>
                <a:sym typeface="Arial"/>
              </a:rPr>
              <a:t>Intraunit Fund Appropriation </a:t>
            </a:r>
            <a:r>
              <a:rPr lang="en-US" sz="1000" b="0" i="0" u="none" strike="noStrike" cap="none" dirty="0">
                <a:solidFill>
                  <a:srgbClr val="000000"/>
                </a:solidFill>
                <a:latin typeface="Arial"/>
                <a:ea typeface="Arial"/>
                <a:cs typeface="Arial"/>
                <a:sym typeface="Arial"/>
              </a:rPr>
              <a:t>– Funds from other units to cover Expenses in your unit. This will occur when the other unit owns the Award (funding) and your unit owns the Task (expenses) or vice versa.  They appear in the area below Expenses on the Consolidated Budget rolling up to 49INT – Interunit Funds Appropriated to Cover Expenses. </a:t>
            </a:r>
            <a:endParaRPr dirty="0"/>
          </a:p>
          <a:p>
            <a:pPr marL="0" marR="0" lvl="0" indent="0" algn="l" rtl="0">
              <a:lnSpc>
                <a:spcPct val="100000"/>
              </a:lnSpc>
              <a:spcBef>
                <a:spcPts val="0"/>
              </a:spcBef>
              <a:spcAft>
                <a:spcPts val="0"/>
              </a:spcAft>
              <a:buNone/>
            </a:pPr>
            <a:endParaRPr sz="1000" b="0" i="0" u="none" strike="noStrike" cap="none" dirty="0">
              <a:solidFill>
                <a:srgbClr val="000000"/>
              </a:solidFill>
              <a:latin typeface="Arial"/>
              <a:ea typeface="Arial"/>
              <a:cs typeface="Arial"/>
              <a:sym typeface="Arial"/>
            </a:endParaRPr>
          </a:p>
        </p:txBody>
      </p:sp>
      <p:pic>
        <p:nvPicPr>
          <p:cNvPr id="353" name="Google Shape;353;p2"/>
          <p:cNvPicPr preferRelativeResize="0"/>
          <p:nvPr/>
        </p:nvPicPr>
        <p:blipFill rotWithShape="1">
          <a:blip r:embed="rId3">
            <a:alphaModFix/>
          </a:blip>
          <a:srcRect/>
          <a:stretch/>
        </p:blipFill>
        <p:spPr>
          <a:xfrm>
            <a:off x="879806" y="922585"/>
            <a:ext cx="924791" cy="961296"/>
          </a:xfrm>
          <a:prstGeom prst="rect">
            <a:avLst/>
          </a:prstGeom>
          <a:noFill/>
          <a:ln>
            <a:noFill/>
          </a:ln>
        </p:spPr>
      </p:pic>
      <p:pic>
        <p:nvPicPr>
          <p:cNvPr id="354" name="Google Shape;354;p2"/>
          <p:cNvPicPr preferRelativeResize="0"/>
          <p:nvPr/>
        </p:nvPicPr>
        <p:blipFill rotWithShape="1">
          <a:blip r:embed="rId4">
            <a:alphaModFix/>
          </a:blip>
          <a:srcRect/>
          <a:stretch/>
        </p:blipFill>
        <p:spPr>
          <a:xfrm>
            <a:off x="1099521" y="3260461"/>
            <a:ext cx="2576080" cy="333936"/>
          </a:xfrm>
          <a:prstGeom prst="rect">
            <a:avLst/>
          </a:prstGeom>
          <a:noFill/>
          <a:ln>
            <a:noFill/>
          </a:ln>
        </p:spPr>
      </p:pic>
      <p:sp>
        <p:nvSpPr>
          <p:cNvPr id="355" name="Google Shape;355;p2"/>
          <p:cNvSpPr txBox="1"/>
          <p:nvPr/>
        </p:nvSpPr>
        <p:spPr>
          <a:xfrm>
            <a:off x="3713423" y="3065491"/>
            <a:ext cx="4905393" cy="461624"/>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50" i="0" u="none" strike="noStrike" cap="none" dirty="0">
                <a:solidFill>
                  <a:schemeClr val="lt1"/>
                </a:solidFill>
                <a:latin typeface="Arial"/>
                <a:ea typeface="Arial"/>
                <a:cs typeface="Arial"/>
                <a:sym typeface="Arial"/>
              </a:rPr>
              <a:t>Create a new transfer by clicking [NEW].</a:t>
            </a:r>
            <a:endParaRPr sz="1150" dirty="0"/>
          </a:p>
          <a:p>
            <a:pPr marL="0" marR="0" lvl="0" indent="0" algn="l" rtl="0">
              <a:lnSpc>
                <a:spcPct val="100000"/>
              </a:lnSpc>
              <a:spcBef>
                <a:spcPts val="0"/>
              </a:spcBef>
              <a:spcAft>
                <a:spcPts val="0"/>
              </a:spcAft>
              <a:buNone/>
            </a:pPr>
            <a:r>
              <a:rPr lang="en-US" sz="1150" i="0" u="none" strike="noStrike" cap="none" dirty="0">
                <a:solidFill>
                  <a:schemeClr val="lt1"/>
                </a:solidFill>
                <a:latin typeface="Arial"/>
                <a:ea typeface="Arial"/>
                <a:cs typeface="Arial"/>
                <a:sym typeface="Arial"/>
              </a:rPr>
              <a:t>Add a similar transfer by clicking [NEW] or [CLONE] and modify </a:t>
            </a:r>
            <a:endParaRPr sz="1150" dirty="0"/>
          </a:p>
        </p:txBody>
      </p:sp>
      <p:sp>
        <p:nvSpPr>
          <p:cNvPr id="356" name="Google Shape;356;p2"/>
          <p:cNvSpPr txBox="1"/>
          <p:nvPr/>
        </p:nvSpPr>
        <p:spPr>
          <a:xfrm>
            <a:off x="1099521" y="4387123"/>
            <a:ext cx="2513733"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1" u="none" strike="noStrike" cap="none">
                <a:solidFill>
                  <a:srgbClr val="000000"/>
                </a:solidFill>
                <a:latin typeface="Arial"/>
                <a:ea typeface="Arial"/>
                <a:cs typeface="Arial"/>
                <a:sym typeface="Arial"/>
              </a:rPr>
              <a:t>Source or Destination contains an external member</a:t>
            </a:r>
            <a:endParaRPr/>
          </a:p>
        </p:txBody>
      </p:sp>
      <p:grpSp>
        <p:nvGrpSpPr>
          <p:cNvPr id="357" name="Google Shape;357;p2"/>
          <p:cNvGrpSpPr/>
          <p:nvPr/>
        </p:nvGrpSpPr>
        <p:grpSpPr>
          <a:xfrm>
            <a:off x="921824" y="3586918"/>
            <a:ext cx="7505700" cy="811917"/>
            <a:chOff x="901619" y="3669168"/>
            <a:chExt cx="7505700" cy="811917"/>
          </a:xfrm>
        </p:grpSpPr>
        <p:pic>
          <p:nvPicPr>
            <p:cNvPr id="358" name="Google Shape;358;p2"/>
            <p:cNvPicPr preferRelativeResize="0"/>
            <p:nvPr/>
          </p:nvPicPr>
          <p:blipFill rotWithShape="1">
            <a:blip r:embed="rId5">
              <a:alphaModFix/>
            </a:blip>
            <a:srcRect/>
            <a:stretch/>
          </p:blipFill>
          <p:spPr>
            <a:xfrm>
              <a:off x="901619" y="3669168"/>
              <a:ext cx="7505700" cy="409575"/>
            </a:xfrm>
            <a:prstGeom prst="rect">
              <a:avLst/>
            </a:prstGeom>
            <a:noFill/>
            <a:ln>
              <a:noFill/>
            </a:ln>
          </p:spPr>
        </p:pic>
        <p:sp>
          <p:nvSpPr>
            <p:cNvPr id="359" name="Google Shape;359;p2"/>
            <p:cNvSpPr txBox="1"/>
            <p:nvPr/>
          </p:nvSpPr>
          <p:spPr>
            <a:xfrm>
              <a:off x="1030580" y="3954351"/>
              <a:ext cx="112193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This can be coming from PA or external source</a:t>
              </a:r>
              <a:endParaRPr/>
            </a:p>
          </p:txBody>
        </p:sp>
        <p:sp>
          <p:nvSpPr>
            <p:cNvPr id="360" name="Google Shape;360;p2"/>
            <p:cNvSpPr txBox="1"/>
            <p:nvPr/>
          </p:nvSpPr>
          <p:spPr>
            <a:xfrm>
              <a:off x="2390405" y="3955489"/>
              <a:ext cx="112193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This can be coming from PA or external source</a:t>
              </a:r>
              <a:endParaRPr/>
            </a:p>
          </p:txBody>
        </p:sp>
        <p:sp>
          <p:nvSpPr>
            <p:cNvPr id="361" name="Google Shape;361;p2"/>
            <p:cNvSpPr txBox="1"/>
            <p:nvPr/>
          </p:nvSpPr>
          <p:spPr>
            <a:xfrm>
              <a:off x="5197742" y="3961457"/>
              <a:ext cx="112193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 Amount</a:t>
              </a:r>
              <a:endParaRPr/>
            </a:p>
          </p:txBody>
        </p:sp>
        <p:sp>
          <p:nvSpPr>
            <p:cNvPr id="362" name="Google Shape;362;p2"/>
            <p:cNvSpPr txBox="1"/>
            <p:nvPr/>
          </p:nvSpPr>
          <p:spPr>
            <a:xfrm>
              <a:off x="3881271" y="3973254"/>
              <a:ext cx="112193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One of the 3 Transfer Types listed on top</a:t>
              </a:r>
              <a:endParaRPr/>
            </a:p>
          </p:txBody>
        </p:sp>
        <p:sp>
          <p:nvSpPr>
            <p:cNvPr id="363" name="Google Shape;363;p2"/>
            <p:cNvSpPr txBox="1"/>
            <p:nvPr/>
          </p:nvSpPr>
          <p:spPr>
            <a:xfrm>
              <a:off x="6494067" y="3957791"/>
              <a:ext cx="191325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Free Text field to document purpose of Transfer</a:t>
              </a:r>
              <a:endParaRPr/>
            </a:p>
          </p:txBody>
        </p:sp>
      </p:grpSp>
      <p:sp>
        <p:nvSpPr>
          <p:cNvPr id="364" name="Google Shape;364;p2"/>
          <p:cNvSpPr/>
          <p:nvPr/>
        </p:nvSpPr>
        <p:spPr>
          <a:xfrm rot="5400000">
            <a:off x="2127295" y="3693381"/>
            <a:ext cx="88202" cy="1447193"/>
          </a:xfrm>
          <a:prstGeom prst="rightBrace">
            <a:avLst>
              <a:gd name="adj1" fmla="val 8333"/>
              <a:gd name="adj2" fmla="val 50000"/>
            </a:avLst>
          </a:prstGeom>
          <a:noFill/>
          <a:ln w="9525" cap="flat" cmpd="sng">
            <a:solidFill>
              <a:srgbClr val="8B38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65" name="Google Shape;365;p2"/>
          <p:cNvSpPr txBox="1"/>
          <p:nvPr/>
        </p:nvSpPr>
        <p:spPr>
          <a:xfrm>
            <a:off x="814287" y="4791257"/>
            <a:ext cx="6087275" cy="230792"/>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dk1"/>
                </a:solidFill>
                <a:latin typeface="Arial"/>
                <a:ea typeface="Arial"/>
                <a:cs typeface="Arial"/>
                <a:sym typeface="Arial"/>
              </a:rPr>
              <a:t>When a funding transfer exists </a:t>
            </a:r>
            <a:r>
              <a:rPr lang="en-US" sz="900" b="1" i="0" u="sng" strike="noStrike" cap="none" dirty="0">
                <a:solidFill>
                  <a:schemeClr val="dk1"/>
                </a:solidFill>
                <a:latin typeface="Arial"/>
                <a:ea typeface="Arial"/>
                <a:cs typeface="Arial"/>
                <a:sym typeface="Arial"/>
              </a:rPr>
              <a:t>within</a:t>
            </a:r>
            <a:r>
              <a:rPr lang="en-US" sz="900" b="0" i="0" u="none" strike="noStrike" cap="none" dirty="0">
                <a:solidFill>
                  <a:schemeClr val="dk1"/>
                </a:solidFill>
                <a:latin typeface="Arial"/>
                <a:ea typeface="Arial"/>
                <a:cs typeface="Arial"/>
                <a:sym typeface="Arial"/>
              </a:rPr>
              <a:t> the unit, record the transfer under [ Fund the budget matrix]. </a:t>
            </a:r>
            <a:endParaRPr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AB53-DC25-469D-A1D0-CA3DAF56A1F0}"/>
              </a:ext>
            </a:extLst>
          </p:cNvPr>
          <p:cNvSpPr>
            <a:spLocks noGrp="1"/>
          </p:cNvSpPr>
          <p:nvPr>
            <p:ph type="title"/>
          </p:nvPr>
        </p:nvSpPr>
        <p:spPr/>
        <p:txBody>
          <a:bodyPr/>
          <a:lstStyle/>
          <a:p>
            <a:r>
              <a:rPr lang="en-US" dirty="0"/>
              <a:t>Topics</a:t>
            </a:r>
          </a:p>
        </p:txBody>
      </p:sp>
      <p:sp>
        <p:nvSpPr>
          <p:cNvPr id="3" name="Text Placeholder 2">
            <a:extLst>
              <a:ext uri="{FF2B5EF4-FFF2-40B4-BE49-F238E27FC236}">
                <a16:creationId xmlns:a16="http://schemas.microsoft.com/office/drawing/2014/main" id="{755D5D5C-10D4-41F7-B3E1-2E46C38C17AA}"/>
              </a:ext>
            </a:extLst>
          </p:cNvPr>
          <p:cNvSpPr>
            <a:spLocks noGrp="1"/>
          </p:cNvSpPr>
          <p:nvPr>
            <p:ph type="body" idx="1"/>
          </p:nvPr>
        </p:nvSpPr>
        <p:spPr/>
        <p:txBody>
          <a:bodyPr>
            <a:normAutofit lnSpcReduction="10000"/>
          </a:bodyPr>
          <a:lstStyle/>
          <a:p>
            <a:pPr marL="228600" indent="0"/>
            <a:endParaRPr lang="en-US" sz="2400" dirty="0"/>
          </a:p>
          <a:p>
            <a:pPr marL="514350" indent="-285750">
              <a:buFont typeface="Wingdings" panose="05000000000000000000" pitchFamily="2" charset="2"/>
              <a:buChar char="v"/>
            </a:pPr>
            <a:r>
              <a:rPr lang="en-US" sz="2400" dirty="0"/>
              <a:t>Budget process and calendar, planning assumptions</a:t>
            </a:r>
          </a:p>
          <a:p>
            <a:pPr marL="514350" indent="-285750">
              <a:buFont typeface="Wingdings" panose="05000000000000000000" pitchFamily="2" charset="2"/>
              <a:buChar char="v"/>
            </a:pPr>
            <a:r>
              <a:rPr lang="en-US" sz="2400" dirty="0"/>
              <a:t>Budgeting tips and best practices</a:t>
            </a:r>
          </a:p>
          <a:p>
            <a:pPr lvl="1">
              <a:buSzPts val="1400"/>
            </a:pPr>
            <a:r>
              <a:rPr lang="en-US" sz="1900" dirty="0"/>
              <a:t>0. Budget approach</a:t>
            </a:r>
          </a:p>
          <a:p>
            <a:pPr lvl="1">
              <a:buSzPts val="1400"/>
            </a:pPr>
            <a:r>
              <a:rPr lang="en-US" sz="1900" dirty="0"/>
              <a:t>1. Booked Budget- Revenue and Expense</a:t>
            </a:r>
          </a:p>
          <a:p>
            <a:pPr lvl="1">
              <a:buSzPts val="1400"/>
            </a:pPr>
            <a:r>
              <a:rPr lang="en-US" sz="1900" dirty="0"/>
              <a:t>2. Booked Budget – Fund Management</a:t>
            </a:r>
          </a:p>
          <a:p>
            <a:pPr lvl="1">
              <a:buSzPts val="1400"/>
            </a:pPr>
            <a:r>
              <a:rPr lang="en-US" sz="1900" dirty="0"/>
              <a:t>3. Reporting</a:t>
            </a:r>
          </a:p>
          <a:p>
            <a:pPr lvl="1">
              <a:buSzPts val="1400"/>
            </a:pPr>
            <a:r>
              <a:rPr lang="en-US" sz="1900" dirty="0"/>
              <a:t>4. Final Review and Variance Analysis</a:t>
            </a:r>
          </a:p>
          <a:p>
            <a:pPr marL="514350" indent="-285750">
              <a:buFont typeface="Wingdings" panose="05000000000000000000" pitchFamily="2" charset="2"/>
              <a:buChar char="v"/>
            </a:pPr>
            <a:r>
              <a:rPr lang="en-US" sz="2400" dirty="0"/>
              <a:t>Communication and support, references</a:t>
            </a:r>
          </a:p>
          <a:p>
            <a:pPr marL="514350" indent="-285750">
              <a:buFont typeface="Wingdings" panose="05000000000000000000" pitchFamily="2" charset="2"/>
              <a:buChar char="v"/>
            </a:pPr>
            <a:r>
              <a:rPr lang="en-US" sz="2400" dirty="0"/>
              <a:t>Q&amp;A</a:t>
            </a:r>
          </a:p>
          <a:p>
            <a:pPr marL="514350" indent="-285750">
              <a:buFont typeface="Wingdings" panose="05000000000000000000" pitchFamily="2" charset="2"/>
              <a:buChar char="v"/>
            </a:pPr>
            <a:endParaRPr lang="en-US" dirty="0"/>
          </a:p>
          <a:p>
            <a:endParaRPr lang="en-US" dirty="0"/>
          </a:p>
        </p:txBody>
      </p:sp>
    </p:spTree>
    <p:extLst>
      <p:ext uri="{BB962C8B-B14F-4D97-AF65-F5344CB8AC3E}">
        <p14:creationId xmlns:p14="http://schemas.microsoft.com/office/powerpoint/2010/main" val="4122041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1"/>
          <p:cNvSpPr txBox="1">
            <a:spLocks noGrp="1"/>
          </p:cNvSpPr>
          <p:nvPr>
            <p:ph type="title"/>
          </p:nvPr>
        </p:nvSpPr>
        <p:spPr>
          <a:xfrm>
            <a:off x="949325" y="358775"/>
            <a:ext cx="8194675" cy="488950"/>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dirty="0"/>
              <a:t>2. Booked Budget </a:t>
            </a:r>
            <a:r>
              <a:rPr lang="en-US" dirty="0">
                <a:latin typeface="Arial"/>
                <a:ea typeface="Arial"/>
                <a:cs typeface="Arial"/>
                <a:sym typeface="Arial"/>
              </a:rPr>
              <a:t>Fund Management</a:t>
            </a:r>
            <a:br>
              <a:rPr lang="en-US" dirty="0">
                <a:latin typeface="Arial"/>
                <a:ea typeface="Arial"/>
                <a:cs typeface="Arial"/>
                <a:sym typeface="Arial"/>
              </a:rPr>
            </a:br>
            <a:r>
              <a:rPr lang="en-US" sz="1600" dirty="0">
                <a:latin typeface="Arial"/>
                <a:ea typeface="Arial"/>
                <a:cs typeface="Arial"/>
                <a:sym typeface="Arial"/>
              </a:rPr>
              <a:t>Intraunit Fund Appropriation </a:t>
            </a:r>
            <a:endParaRPr sz="1600" dirty="0"/>
          </a:p>
        </p:txBody>
      </p:sp>
      <p:pic>
        <p:nvPicPr>
          <p:cNvPr id="373" name="Google Shape;373;p31"/>
          <p:cNvPicPr preferRelativeResize="0"/>
          <p:nvPr/>
        </p:nvPicPr>
        <p:blipFill rotWithShape="1">
          <a:blip r:embed="rId3">
            <a:alphaModFix/>
          </a:blip>
          <a:srcRect/>
          <a:stretch/>
        </p:blipFill>
        <p:spPr>
          <a:xfrm>
            <a:off x="726912" y="815431"/>
            <a:ext cx="924791" cy="961296"/>
          </a:xfrm>
          <a:prstGeom prst="rect">
            <a:avLst/>
          </a:prstGeom>
          <a:noFill/>
          <a:ln>
            <a:noFill/>
          </a:ln>
        </p:spPr>
      </p:pic>
      <p:pic>
        <p:nvPicPr>
          <p:cNvPr id="375" name="Google Shape;375;p31"/>
          <p:cNvPicPr preferRelativeResize="0"/>
          <p:nvPr/>
        </p:nvPicPr>
        <p:blipFill rotWithShape="1">
          <a:blip r:embed="rId4">
            <a:alphaModFix/>
          </a:blip>
          <a:srcRect/>
          <a:stretch/>
        </p:blipFill>
        <p:spPr>
          <a:xfrm>
            <a:off x="5678199" y="2795699"/>
            <a:ext cx="2341756" cy="1708215"/>
          </a:xfrm>
          <a:prstGeom prst="rect">
            <a:avLst/>
          </a:prstGeom>
          <a:noFill/>
          <a:ln>
            <a:noFill/>
          </a:ln>
        </p:spPr>
      </p:pic>
      <p:pic>
        <p:nvPicPr>
          <p:cNvPr id="376" name="Google Shape;376;p31"/>
          <p:cNvPicPr preferRelativeResize="0"/>
          <p:nvPr/>
        </p:nvPicPr>
        <p:blipFill rotWithShape="1">
          <a:blip r:embed="rId5">
            <a:alphaModFix/>
          </a:blip>
          <a:srcRect/>
          <a:stretch/>
        </p:blipFill>
        <p:spPr>
          <a:xfrm>
            <a:off x="1651705" y="1250816"/>
            <a:ext cx="7352185" cy="1415850"/>
          </a:xfrm>
          <a:prstGeom prst="rect">
            <a:avLst/>
          </a:prstGeom>
          <a:noFill/>
          <a:ln>
            <a:noFill/>
          </a:ln>
        </p:spPr>
      </p:pic>
      <p:sp>
        <p:nvSpPr>
          <p:cNvPr id="377" name="Google Shape;377;p31"/>
          <p:cNvSpPr/>
          <p:nvPr/>
        </p:nvSpPr>
        <p:spPr>
          <a:xfrm>
            <a:off x="1651704" y="1223857"/>
            <a:ext cx="7352185" cy="1469768"/>
          </a:xfrm>
          <a:prstGeom prst="rect">
            <a:avLst/>
          </a:prstGeom>
          <a:noFill/>
          <a:ln w="2222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78" name="Google Shape;378;p31"/>
          <p:cNvCxnSpPr>
            <a:cxnSpLocks/>
          </p:cNvCxnSpPr>
          <p:nvPr/>
        </p:nvCxnSpPr>
        <p:spPr>
          <a:xfrm>
            <a:off x="7365195" y="1931782"/>
            <a:ext cx="0" cy="2206346"/>
          </a:xfrm>
          <a:prstGeom prst="straightConnector1">
            <a:avLst/>
          </a:prstGeom>
          <a:noFill/>
          <a:ln w="9525" cap="flat" cmpd="sng">
            <a:solidFill>
              <a:srgbClr val="FF0000"/>
            </a:solidFill>
            <a:prstDash val="solid"/>
            <a:round/>
            <a:headEnd type="none" w="sm" len="sm"/>
            <a:tailEnd type="triangle" w="med" len="med"/>
          </a:ln>
        </p:spPr>
      </p:cxnSp>
      <p:cxnSp>
        <p:nvCxnSpPr>
          <p:cNvPr id="379" name="Google Shape;379;p31"/>
          <p:cNvCxnSpPr>
            <a:cxnSpLocks/>
          </p:cNvCxnSpPr>
          <p:nvPr/>
        </p:nvCxnSpPr>
        <p:spPr>
          <a:xfrm>
            <a:off x="7818120" y="2666666"/>
            <a:ext cx="0" cy="1226018"/>
          </a:xfrm>
          <a:prstGeom prst="straightConnector1">
            <a:avLst/>
          </a:prstGeom>
          <a:noFill/>
          <a:ln w="9525" cap="flat" cmpd="sng">
            <a:solidFill>
              <a:srgbClr val="0070C0"/>
            </a:solidFill>
            <a:prstDash val="solid"/>
            <a:round/>
            <a:headEnd type="none" w="sm" len="sm"/>
            <a:tailEnd type="triangle" w="med" len="med"/>
          </a:ln>
        </p:spPr>
      </p:cxnSp>
      <p:sp>
        <p:nvSpPr>
          <p:cNvPr id="380" name="Google Shape;380;p31"/>
          <p:cNvSpPr/>
          <p:nvPr/>
        </p:nvSpPr>
        <p:spPr>
          <a:xfrm>
            <a:off x="5484911" y="2831938"/>
            <a:ext cx="2728332" cy="1712380"/>
          </a:xfrm>
          <a:prstGeom prst="rect">
            <a:avLst/>
          </a:prstGeom>
          <a:noFill/>
          <a:ln w="2222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1" name="Google Shape;381;p31"/>
          <p:cNvSpPr txBox="1"/>
          <p:nvPr/>
        </p:nvSpPr>
        <p:spPr>
          <a:xfrm>
            <a:off x="1009373" y="3020627"/>
            <a:ext cx="4215902" cy="1200288"/>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dirty="0">
                <a:solidFill>
                  <a:schemeClr val="dk1"/>
                </a:solidFill>
                <a:latin typeface="Arial"/>
                <a:ea typeface="Arial"/>
                <a:cs typeface="Arial"/>
                <a:sym typeface="Arial"/>
              </a:rPr>
              <a:t>Intraunit fund Appropriation occurs when:</a:t>
            </a:r>
            <a:endParaRPr sz="1200" dirty="0"/>
          </a:p>
          <a:p>
            <a:pPr marL="228600" marR="0" lvl="0" indent="-228600" algn="l" rtl="0">
              <a:lnSpc>
                <a:spcPct val="100000"/>
              </a:lnSpc>
              <a:spcBef>
                <a:spcPts val="0"/>
              </a:spcBef>
              <a:spcAft>
                <a:spcPts val="0"/>
              </a:spcAft>
              <a:buFont typeface="Arial" panose="020B0604020202020204" pitchFamily="34" charset="0"/>
              <a:buChar char="•"/>
            </a:pPr>
            <a:r>
              <a:rPr lang="en-US" sz="1200" b="0" i="1" u="none" strike="noStrike" cap="none" dirty="0">
                <a:solidFill>
                  <a:schemeClr val="dk1"/>
                </a:solidFill>
                <a:latin typeface="Arial"/>
                <a:ea typeface="Arial"/>
                <a:cs typeface="Arial"/>
                <a:sym typeface="Arial"/>
              </a:rPr>
              <a:t>The other unit owns the Award (Funding) and your unit owns the Task (Expenses). </a:t>
            </a:r>
            <a:r>
              <a:rPr lang="en-US" sz="1200" b="1" i="1" u="none" strike="noStrike" cap="none" dirty="0">
                <a:solidFill>
                  <a:srgbClr val="0070C0"/>
                </a:solidFill>
                <a:latin typeface="Arial"/>
                <a:ea typeface="Arial"/>
                <a:cs typeface="Arial"/>
                <a:sym typeface="Arial"/>
              </a:rPr>
              <a:t>OR</a:t>
            </a:r>
            <a:endParaRPr sz="1200" b="1" dirty="0">
              <a:solidFill>
                <a:srgbClr val="0070C0"/>
              </a:solidFill>
            </a:endParaRPr>
          </a:p>
          <a:p>
            <a:pPr marL="228600" marR="0" lvl="0" indent="-228600" algn="l" rtl="0">
              <a:lnSpc>
                <a:spcPct val="100000"/>
              </a:lnSpc>
              <a:spcBef>
                <a:spcPts val="0"/>
              </a:spcBef>
              <a:spcAft>
                <a:spcPts val="0"/>
              </a:spcAft>
              <a:buFont typeface="Arial" panose="020B0604020202020204" pitchFamily="34" charset="0"/>
              <a:buChar char="•"/>
            </a:pPr>
            <a:r>
              <a:rPr lang="en-US" sz="1200" i="1" dirty="0">
                <a:solidFill>
                  <a:schemeClr val="dk1"/>
                </a:solidFill>
              </a:rPr>
              <a:t>F</a:t>
            </a:r>
            <a:r>
              <a:rPr lang="en-US" sz="1200" b="0" i="1" u="none" strike="noStrike" cap="none" dirty="0">
                <a:solidFill>
                  <a:schemeClr val="dk1"/>
                </a:solidFill>
                <a:latin typeface="Arial"/>
                <a:ea typeface="Arial"/>
                <a:cs typeface="Arial"/>
                <a:sym typeface="Arial"/>
              </a:rPr>
              <a:t>unds are going out from your unit to cover expenses in the other unit. Your unit owns the Award (Funding) and the other unit owns the Task (Expenses). </a:t>
            </a:r>
            <a:endParaRPr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2"/>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dirty="0"/>
              <a:t>2. Booked Budget </a:t>
            </a:r>
            <a:r>
              <a:rPr lang="en-US" dirty="0">
                <a:latin typeface="Arial"/>
                <a:ea typeface="Arial"/>
                <a:cs typeface="Arial"/>
                <a:sym typeface="Arial"/>
              </a:rPr>
              <a:t>Fund Management</a:t>
            </a:r>
            <a:br>
              <a:rPr lang="en-US" dirty="0">
                <a:latin typeface="Arial"/>
                <a:ea typeface="Arial"/>
                <a:cs typeface="Arial"/>
                <a:sym typeface="Arial"/>
              </a:rPr>
            </a:br>
            <a:r>
              <a:rPr lang="en-US" sz="1600" dirty="0"/>
              <a:t>Funding the Budget Matrix</a:t>
            </a:r>
            <a:endParaRPr sz="1600" dirty="0"/>
          </a:p>
        </p:txBody>
      </p:sp>
      <p:pic>
        <p:nvPicPr>
          <p:cNvPr id="395" name="Google Shape;395;p32"/>
          <p:cNvPicPr preferRelativeResize="0"/>
          <p:nvPr/>
        </p:nvPicPr>
        <p:blipFill rotWithShape="1">
          <a:blip r:embed="rId3">
            <a:alphaModFix/>
          </a:blip>
          <a:srcRect/>
          <a:stretch/>
        </p:blipFill>
        <p:spPr>
          <a:xfrm>
            <a:off x="995363" y="952499"/>
            <a:ext cx="1025166" cy="1076326"/>
          </a:xfrm>
          <a:prstGeom prst="rect">
            <a:avLst/>
          </a:prstGeom>
          <a:noFill/>
          <a:ln>
            <a:noFill/>
          </a:ln>
        </p:spPr>
      </p:pic>
      <p:sp>
        <p:nvSpPr>
          <p:cNvPr id="396" name="Google Shape;396;p32"/>
          <p:cNvSpPr txBox="1"/>
          <p:nvPr/>
        </p:nvSpPr>
        <p:spPr>
          <a:xfrm>
            <a:off x="789434" y="2982503"/>
            <a:ext cx="15376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6600"/>
                </a:solidFill>
                <a:latin typeface="Arial"/>
                <a:ea typeface="Arial"/>
                <a:cs typeface="Arial"/>
                <a:sym typeface="Arial"/>
              </a:rPr>
              <a:t>Funding Sources</a:t>
            </a:r>
            <a:endParaRPr sz="1200" dirty="0"/>
          </a:p>
        </p:txBody>
      </p:sp>
      <p:sp>
        <p:nvSpPr>
          <p:cNvPr id="397" name="Google Shape;397;p32"/>
          <p:cNvSpPr txBox="1"/>
          <p:nvPr/>
        </p:nvSpPr>
        <p:spPr>
          <a:xfrm>
            <a:off x="609434" y="3867057"/>
            <a:ext cx="1146468"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dirty="0">
                <a:solidFill>
                  <a:srgbClr val="006600"/>
                </a:solidFill>
                <a:latin typeface="Arial"/>
                <a:ea typeface="Arial"/>
                <a:cs typeface="Arial"/>
                <a:sym typeface="Arial"/>
              </a:rPr>
              <a:t>Funding within unit</a:t>
            </a:r>
            <a:endParaRPr sz="1200" dirty="0"/>
          </a:p>
        </p:txBody>
      </p:sp>
      <p:grpSp>
        <p:nvGrpSpPr>
          <p:cNvPr id="398" name="Google Shape;398;p32"/>
          <p:cNvGrpSpPr/>
          <p:nvPr/>
        </p:nvGrpSpPr>
        <p:grpSpPr>
          <a:xfrm>
            <a:off x="662735" y="1918239"/>
            <a:ext cx="8135549" cy="2682446"/>
            <a:chOff x="521089" y="2076450"/>
            <a:chExt cx="8135549" cy="2682446"/>
          </a:xfrm>
        </p:grpSpPr>
        <p:pic>
          <p:nvPicPr>
            <p:cNvPr id="399" name="Google Shape;399;p32"/>
            <p:cNvPicPr preferRelativeResize="0"/>
            <p:nvPr/>
          </p:nvPicPr>
          <p:blipFill rotWithShape="1">
            <a:blip r:embed="rId4">
              <a:alphaModFix/>
            </a:blip>
            <a:srcRect/>
            <a:stretch/>
          </p:blipFill>
          <p:spPr>
            <a:xfrm>
              <a:off x="2036365" y="2427291"/>
              <a:ext cx="6485731" cy="2331605"/>
            </a:xfrm>
            <a:prstGeom prst="rect">
              <a:avLst/>
            </a:prstGeom>
            <a:noFill/>
            <a:ln>
              <a:noFill/>
            </a:ln>
          </p:spPr>
        </p:pic>
        <p:grpSp>
          <p:nvGrpSpPr>
            <p:cNvPr id="400" name="Google Shape;400;p32"/>
            <p:cNvGrpSpPr/>
            <p:nvPr/>
          </p:nvGrpSpPr>
          <p:grpSpPr>
            <a:xfrm>
              <a:off x="6161089" y="2076450"/>
              <a:ext cx="2495549" cy="415594"/>
              <a:chOff x="6616697" y="1898981"/>
              <a:chExt cx="2039941" cy="384385"/>
            </a:xfrm>
          </p:grpSpPr>
          <p:sp>
            <p:nvSpPr>
              <p:cNvPr id="401" name="Google Shape;401;p32"/>
              <p:cNvSpPr/>
              <p:nvPr/>
            </p:nvSpPr>
            <p:spPr>
              <a:xfrm rot="-5400000" flipH="1">
                <a:off x="7461951" y="1088679"/>
                <a:ext cx="349433" cy="2039941"/>
              </a:xfrm>
              <a:prstGeom prst="rightBrace">
                <a:avLst>
                  <a:gd name="adj1" fmla="val 8333"/>
                  <a:gd name="adj2" fmla="val 50000"/>
                </a:avLst>
              </a:prstGeom>
              <a:solidFill>
                <a:srgbClr val="0070C0"/>
              </a:solidFill>
              <a:ln w="952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402" name="Google Shape;402;p32"/>
              <p:cNvSpPr txBox="1"/>
              <p:nvPr/>
            </p:nvSpPr>
            <p:spPr>
              <a:xfrm>
                <a:off x="7156369" y="1898981"/>
                <a:ext cx="1390290" cy="2419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lt1"/>
                    </a:solidFill>
                    <a:latin typeface="Arial"/>
                    <a:ea typeface="Arial"/>
                    <a:cs typeface="Arial"/>
                    <a:sym typeface="Arial"/>
                  </a:rPr>
                  <a:t>Destination PTA</a:t>
                </a:r>
                <a:endParaRPr sz="1200"/>
              </a:p>
            </p:txBody>
          </p:sp>
        </p:grpSp>
        <p:sp>
          <p:nvSpPr>
            <p:cNvPr id="403" name="Google Shape;403;p32"/>
            <p:cNvSpPr txBox="1"/>
            <p:nvPr/>
          </p:nvSpPr>
          <p:spPr>
            <a:xfrm>
              <a:off x="758590" y="3386723"/>
              <a:ext cx="845103"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dirty="0">
                  <a:solidFill>
                    <a:srgbClr val="006600"/>
                  </a:solidFill>
                  <a:latin typeface="Arial"/>
                  <a:ea typeface="Arial"/>
                  <a:cs typeface="Arial"/>
                  <a:sym typeface="Arial"/>
                </a:rPr>
                <a:t>*Base Funds</a:t>
              </a:r>
              <a:endParaRPr sz="1200" dirty="0"/>
            </a:p>
          </p:txBody>
        </p:sp>
        <p:sp>
          <p:nvSpPr>
            <p:cNvPr id="404" name="Google Shape;404;p32"/>
            <p:cNvSpPr txBox="1"/>
            <p:nvPr/>
          </p:nvSpPr>
          <p:spPr>
            <a:xfrm>
              <a:off x="521091" y="4439704"/>
              <a:ext cx="1056700"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dirty="0">
                  <a:solidFill>
                    <a:srgbClr val="006600"/>
                  </a:solidFill>
                  <a:latin typeface="Arial"/>
                  <a:ea typeface="Arial"/>
                  <a:cs typeface="Arial"/>
                  <a:sym typeface="Arial"/>
                </a:rPr>
                <a:t>External Funding</a:t>
              </a:r>
              <a:endParaRPr sz="1200" dirty="0"/>
            </a:p>
          </p:txBody>
        </p:sp>
        <p:sp>
          <p:nvSpPr>
            <p:cNvPr id="405" name="Google Shape;405;p32"/>
            <p:cNvSpPr/>
            <p:nvPr/>
          </p:nvSpPr>
          <p:spPr>
            <a:xfrm rot="10800000">
              <a:off x="1553792" y="3471809"/>
              <a:ext cx="541708" cy="45719"/>
            </a:xfrm>
            <a:prstGeom prst="rightArrow">
              <a:avLst>
                <a:gd name="adj1" fmla="val 50000"/>
                <a:gd name="adj2" fmla="val 50000"/>
              </a:avLst>
            </a:prstGeom>
            <a:solidFill>
              <a:srgbClr val="006600"/>
            </a:solidFill>
            <a:ln w="9525" cap="flat" cmpd="sng">
              <a:solidFill>
                <a:srgbClr val="00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06" name="Google Shape;406;p32"/>
            <p:cNvSpPr/>
            <p:nvPr/>
          </p:nvSpPr>
          <p:spPr>
            <a:xfrm rot="10800000">
              <a:off x="1572842" y="4586234"/>
              <a:ext cx="541708" cy="45719"/>
            </a:xfrm>
            <a:prstGeom prst="rightArrow">
              <a:avLst>
                <a:gd name="adj1" fmla="val 50000"/>
                <a:gd name="adj2" fmla="val 50000"/>
              </a:avLst>
            </a:prstGeom>
            <a:solidFill>
              <a:srgbClr val="006600"/>
            </a:solidFill>
            <a:ln w="9525" cap="flat" cmpd="sng">
              <a:solidFill>
                <a:srgbClr val="00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07" name="Google Shape;407;p32"/>
            <p:cNvSpPr/>
            <p:nvPr/>
          </p:nvSpPr>
          <p:spPr>
            <a:xfrm rot="10800000">
              <a:off x="1584902" y="3991428"/>
              <a:ext cx="440213" cy="45720"/>
            </a:xfrm>
            <a:prstGeom prst="rightArrow">
              <a:avLst>
                <a:gd name="adj1" fmla="val 50000"/>
                <a:gd name="adj2" fmla="val 50000"/>
              </a:avLst>
            </a:prstGeom>
            <a:solidFill>
              <a:srgbClr val="006600"/>
            </a:solidFill>
            <a:ln w="9525" cap="flat" cmpd="sng">
              <a:solidFill>
                <a:srgbClr val="00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08" name="Google Shape;408;p32"/>
            <p:cNvSpPr txBox="1"/>
            <p:nvPr/>
          </p:nvSpPr>
          <p:spPr>
            <a:xfrm>
              <a:off x="4669632" y="2435948"/>
              <a:ext cx="756238" cy="537757"/>
            </a:xfrm>
            <a:prstGeom prst="rect">
              <a:avLst/>
            </a:prstGeom>
            <a:noFill/>
            <a:ln w="19050" cap="flat" cmpd="sng">
              <a:solidFill>
                <a:srgbClr val="FF33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09" name="Google Shape;409;p32"/>
            <p:cNvSpPr txBox="1"/>
            <p:nvPr/>
          </p:nvSpPr>
          <p:spPr>
            <a:xfrm flipH="1">
              <a:off x="521089" y="3624757"/>
              <a:ext cx="3385696" cy="814947"/>
            </a:xfrm>
            <a:prstGeom prst="rect">
              <a:avLst/>
            </a:prstGeom>
            <a:noFill/>
            <a:ln w="12700" cap="flat" cmpd="sng">
              <a:solidFill>
                <a:srgbClr val="006600"/>
              </a:solidFill>
              <a:prstDash val="solid"/>
              <a:round/>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grpSp>
      <p:sp>
        <p:nvSpPr>
          <p:cNvPr id="410" name="Google Shape;410;p32"/>
          <p:cNvSpPr txBox="1"/>
          <p:nvPr/>
        </p:nvSpPr>
        <p:spPr>
          <a:xfrm>
            <a:off x="2524267" y="962065"/>
            <a:ext cx="6102603" cy="126188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dirty="0">
                <a:solidFill>
                  <a:schemeClr val="dk1"/>
                </a:solidFill>
                <a:latin typeface="Arial"/>
                <a:ea typeface="Arial"/>
                <a:cs typeface="Arial"/>
                <a:sym typeface="Arial"/>
              </a:rPr>
              <a:t>Allocate the Funding to support destination PTAs, start with the funds that are the most restrictive</a:t>
            </a:r>
            <a:endParaRPr dirty="0"/>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dirty="0">
                <a:solidFill>
                  <a:schemeClr val="dk1"/>
                </a:solidFill>
                <a:latin typeface="Arial"/>
                <a:ea typeface="Arial"/>
                <a:cs typeface="Arial"/>
                <a:sym typeface="Arial"/>
              </a:rPr>
              <a:t>Apply funding to ACTIVE PTAs</a:t>
            </a:r>
            <a:endParaRPr dirty="0"/>
          </a:p>
          <a:p>
            <a:pPr marL="171450" marR="0" lvl="0" indent="-171450" algn="l" rtl="0">
              <a:lnSpc>
                <a:spcPct val="100000"/>
              </a:lnSpc>
              <a:spcBef>
                <a:spcPts val="0"/>
              </a:spcBef>
              <a:spcAft>
                <a:spcPts val="0"/>
              </a:spcAft>
              <a:buClr>
                <a:srgbClr val="000000"/>
              </a:buClr>
              <a:buSzPts val="1100"/>
              <a:buFont typeface="Arial"/>
              <a:buChar char="•"/>
            </a:pPr>
            <a:r>
              <a:rPr lang="en-US" sz="1100" b="1" i="0" u="none" strike="noStrike" cap="none" dirty="0">
                <a:solidFill>
                  <a:schemeClr val="dk1"/>
                </a:solidFill>
                <a:latin typeface="Arial"/>
                <a:ea typeface="Arial"/>
                <a:cs typeface="Arial"/>
                <a:sym typeface="Arial"/>
              </a:rPr>
              <a:t>[Amount Transferred to Fund Budget] </a:t>
            </a:r>
            <a:r>
              <a:rPr lang="en-US" sz="1100" b="0" i="0" u="none" strike="noStrike" cap="none" dirty="0">
                <a:solidFill>
                  <a:schemeClr val="dk1"/>
                </a:solidFill>
                <a:latin typeface="Arial"/>
                <a:ea typeface="Arial"/>
                <a:cs typeface="Arial"/>
                <a:sym typeface="Arial"/>
              </a:rPr>
              <a:t>summarizes total amount distributed across</a:t>
            </a:r>
            <a:endParaRPr dirty="0"/>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dirty="0">
                <a:solidFill>
                  <a:schemeClr val="dk1"/>
                </a:solidFill>
                <a:latin typeface="Arial"/>
                <a:ea typeface="Arial"/>
                <a:cs typeface="Arial"/>
                <a:sym typeface="Arial"/>
              </a:rPr>
              <a:t>When allocate </a:t>
            </a:r>
            <a:r>
              <a:rPr lang="en-US" sz="1100" b="1" i="0" u="none" strike="noStrike" cap="none" dirty="0">
                <a:solidFill>
                  <a:schemeClr val="dk1"/>
                </a:solidFill>
                <a:latin typeface="Arial"/>
                <a:ea typeface="Arial"/>
                <a:cs typeface="Arial"/>
                <a:sym typeface="Arial"/>
              </a:rPr>
              <a:t>General Fund</a:t>
            </a:r>
            <a:r>
              <a:rPr lang="en-US" sz="1100" b="0" i="0" u="none" strike="noStrike" cap="none" dirty="0">
                <a:solidFill>
                  <a:schemeClr val="dk1"/>
                </a:solidFill>
                <a:latin typeface="Arial"/>
                <a:ea typeface="Arial"/>
                <a:cs typeface="Arial"/>
                <a:sym typeface="Arial"/>
              </a:rPr>
              <a:t>, need to filter the org to the general fund receiving org </a:t>
            </a:r>
            <a:endParaRPr dirty="0"/>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dirty="0">
                <a:solidFill>
                  <a:schemeClr val="dk1"/>
                </a:solidFill>
                <a:latin typeface="Arial"/>
                <a:ea typeface="Arial"/>
                <a:cs typeface="Arial"/>
                <a:sym typeface="Arial"/>
              </a:rPr>
              <a:t>Review the </a:t>
            </a:r>
            <a:r>
              <a:rPr lang="en-US" sz="1100" b="1" i="0" u="none" strike="noStrike" cap="none" dirty="0">
                <a:solidFill>
                  <a:schemeClr val="dk1"/>
                </a:solidFill>
                <a:latin typeface="Arial"/>
                <a:ea typeface="Arial"/>
                <a:cs typeface="Arial"/>
                <a:sym typeface="Arial"/>
              </a:rPr>
              <a:t>[Remaining Available Funding] </a:t>
            </a:r>
            <a:r>
              <a:rPr lang="en-US" sz="1100" b="0" i="0" u="none" strike="noStrike" cap="none" dirty="0">
                <a:solidFill>
                  <a:schemeClr val="dk1"/>
                </a:solidFill>
                <a:latin typeface="Arial"/>
                <a:ea typeface="Arial"/>
                <a:cs typeface="Arial"/>
                <a:sym typeface="Arial"/>
              </a:rPr>
              <a:t>to avoid over funding</a:t>
            </a:r>
            <a:endParaRPr dirty="0"/>
          </a:p>
          <a:p>
            <a:pPr marL="171450" marR="0" lvl="0" indent="-10795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3"/>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dirty="0"/>
              <a:t>2. Booked Budget </a:t>
            </a:r>
            <a:r>
              <a:rPr lang="en-US" dirty="0">
                <a:latin typeface="Arial"/>
                <a:ea typeface="Arial"/>
                <a:cs typeface="Arial"/>
                <a:sym typeface="Arial"/>
              </a:rPr>
              <a:t>Fund Management</a:t>
            </a:r>
            <a:br>
              <a:rPr lang="en-US" dirty="0">
                <a:latin typeface="Arial"/>
                <a:ea typeface="Arial"/>
                <a:cs typeface="Arial"/>
                <a:sym typeface="Arial"/>
              </a:rPr>
            </a:br>
            <a:r>
              <a:rPr lang="en-US" sz="1600" dirty="0">
                <a:latin typeface="Arial"/>
                <a:ea typeface="Arial"/>
                <a:cs typeface="Arial"/>
                <a:sym typeface="Arial"/>
              </a:rPr>
              <a:t>R</a:t>
            </a:r>
            <a:r>
              <a:rPr lang="en-US" sz="1600" dirty="0"/>
              <a:t>eport and Summary</a:t>
            </a:r>
            <a:endParaRPr sz="1600" dirty="0"/>
          </a:p>
        </p:txBody>
      </p:sp>
      <p:pic>
        <p:nvPicPr>
          <p:cNvPr id="416" name="Google Shape;416;p33"/>
          <p:cNvPicPr preferRelativeResize="0"/>
          <p:nvPr/>
        </p:nvPicPr>
        <p:blipFill rotWithShape="1">
          <a:blip r:embed="rId3">
            <a:alphaModFix/>
          </a:blip>
          <a:srcRect/>
          <a:stretch/>
        </p:blipFill>
        <p:spPr>
          <a:xfrm>
            <a:off x="1950027" y="1238914"/>
            <a:ext cx="2621973" cy="1332836"/>
          </a:xfrm>
          <a:prstGeom prst="rect">
            <a:avLst/>
          </a:prstGeom>
          <a:noFill/>
          <a:ln>
            <a:noFill/>
          </a:ln>
        </p:spPr>
      </p:pic>
      <p:sp>
        <p:nvSpPr>
          <p:cNvPr id="417" name="Google Shape;417;p33"/>
          <p:cNvSpPr txBox="1"/>
          <p:nvPr/>
        </p:nvSpPr>
        <p:spPr>
          <a:xfrm>
            <a:off x="1786023" y="3029306"/>
            <a:ext cx="6178106" cy="984845"/>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400"/>
              <a:buFont typeface="Arial"/>
              <a:buChar char="•"/>
            </a:pPr>
            <a:r>
              <a:rPr lang="en-US" sz="1600" b="0" i="0" u="none" strike="noStrike" cap="none" dirty="0">
                <a:solidFill>
                  <a:schemeClr val="dk1"/>
                </a:solidFill>
                <a:latin typeface="Arial"/>
                <a:ea typeface="Arial"/>
                <a:cs typeface="Arial"/>
                <a:sym typeface="Arial"/>
              </a:rPr>
              <a:t>These panels </a:t>
            </a:r>
            <a:r>
              <a:rPr lang="en-US" sz="1600" b="1" i="0" u="none" strike="noStrike" cap="none" dirty="0">
                <a:solidFill>
                  <a:schemeClr val="dk1"/>
                </a:solidFill>
                <a:latin typeface="Arial"/>
                <a:ea typeface="Arial"/>
                <a:cs typeface="Arial"/>
                <a:sym typeface="Arial"/>
              </a:rPr>
              <a:t>summarize</a:t>
            </a:r>
            <a:r>
              <a:rPr lang="en-US" sz="1600" b="0" i="0" u="none" strike="noStrike" cap="none" dirty="0">
                <a:solidFill>
                  <a:schemeClr val="dk1"/>
                </a:solidFill>
                <a:latin typeface="Arial"/>
                <a:ea typeface="Arial"/>
                <a:cs typeface="Arial"/>
                <a:sym typeface="Arial"/>
              </a:rPr>
              <a:t> the Funds movement done in External Transfer and Fund the Budget Matrix</a:t>
            </a:r>
            <a:endParaRPr sz="1600" dirty="0"/>
          </a:p>
          <a:p>
            <a:pPr marL="171450" marR="0" lvl="0" indent="-171450" algn="l" rtl="0">
              <a:lnSpc>
                <a:spcPct val="100000"/>
              </a:lnSpc>
              <a:spcBef>
                <a:spcPts val="0"/>
              </a:spcBef>
              <a:spcAft>
                <a:spcPts val="0"/>
              </a:spcAft>
              <a:buClr>
                <a:srgbClr val="000000"/>
              </a:buClr>
              <a:buSzPts val="1400"/>
              <a:buFont typeface="Arial"/>
              <a:buChar char="•"/>
            </a:pPr>
            <a:r>
              <a:rPr lang="en-US" sz="1600" b="0" i="0" u="none" strike="noStrike" cap="none" dirty="0">
                <a:solidFill>
                  <a:schemeClr val="dk1"/>
                </a:solidFill>
                <a:latin typeface="Arial"/>
                <a:ea typeface="Arial"/>
                <a:cs typeface="Arial"/>
                <a:sym typeface="Arial"/>
              </a:rPr>
              <a:t>Review to ensure accuracy</a:t>
            </a:r>
            <a:endParaRPr sz="1600" dirty="0"/>
          </a:p>
          <a:p>
            <a:pPr marL="171450" marR="0" lvl="0" indent="-10795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4"/>
          <p:cNvSpPr txBox="1">
            <a:spLocks noGrp="1"/>
          </p:cNvSpPr>
          <p:nvPr>
            <p:ph type="title"/>
          </p:nvPr>
        </p:nvSpPr>
        <p:spPr>
          <a:xfrm>
            <a:off x="949325" y="256691"/>
            <a:ext cx="7707313" cy="488950"/>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dirty="0"/>
              <a:t>3. Reporting</a:t>
            </a:r>
            <a:endParaRPr sz="1600" dirty="0"/>
          </a:p>
        </p:txBody>
      </p:sp>
      <p:pic>
        <p:nvPicPr>
          <p:cNvPr id="423" name="Google Shape;423;p34"/>
          <p:cNvPicPr preferRelativeResize="0"/>
          <p:nvPr/>
        </p:nvPicPr>
        <p:blipFill rotWithShape="1">
          <a:blip r:embed="rId3">
            <a:alphaModFix/>
          </a:blip>
          <a:srcRect/>
          <a:stretch/>
        </p:blipFill>
        <p:spPr>
          <a:xfrm>
            <a:off x="823940" y="1211186"/>
            <a:ext cx="976456" cy="983009"/>
          </a:xfrm>
          <a:prstGeom prst="rect">
            <a:avLst/>
          </a:prstGeom>
          <a:noFill/>
          <a:ln>
            <a:noFill/>
          </a:ln>
        </p:spPr>
      </p:pic>
      <p:sp>
        <p:nvSpPr>
          <p:cNvPr id="424" name="Google Shape;424;p34"/>
          <p:cNvSpPr txBox="1"/>
          <p:nvPr/>
        </p:nvSpPr>
        <p:spPr>
          <a:xfrm>
            <a:off x="1023067" y="4771413"/>
            <a:ext cx="4800823"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tx1"/>
                </a:solidFill>
                <a:latin typeface="Calibri"/>
                <a:ea typeface="Calibri"/>
                <a:cs typeface="Calibri"/>
                <a:sym typeface="Calibri"/>
              </a:rPr>
              <a:t>* Report definitions from University Budget Office website:  </a:t>
            </a:r>
            <a:r>
              <a:rPr lang="en-US" sz="900" b="0" i="0" u="sng" strike="noStrike" cap="none" dirty="0">
                <a:solidFill>
                  <a:schemeClr val="tx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Tidemark-report-finder</a:t>
            </a:r>
            <a:r>
              <a:rPr lang="en-US" sz="900" b="0" i="0" u="sng" strike="noStrike" cap="none" dirty="0">
                <a:solidFill>
                  <a:schemeClr val="tx1"/>
                </a:solidFill>
                <a:latin typeface="Calibri"/>
                <a:ea typeface="Calibri"/>
                <a:cs typeface="Calibri"/>
                <a:sym typeface="Calibri"/>
              </a:rPr>
              <a:t> (link)</a:t>
            </a:r>
            <a:endParaRPr sz="900" b="0" i="0" u="none" strike="noStrike" cap="none" dirty="0">
              <a:solidFill>
                <a:schemeClr val="tx1"/>
              </a:solidFill>
              <a:latin typeface="Arial"/>
              <a:ea typeface="Arial"/>
              <a:cs typeface="Arial"/>
              <a:sym typeface="Arial"/>
            </a:endParaRPr>
          </a:p>
        </p:txBody>
      </p:sp>
      <p:sp>
        <p:nvSpPr>
          <p:cNvPr id="425" name="Google Shape;425;p34"/>
          <p:cNvSpPr txBox="1"/>
          <p:nvPr/>
        </p:nvSpPr>
        <p:spPr>
          <a:xfrm>
            <a:off x="949325" y="3377381"/>
            <a:ext cx="2845435" cy="13618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050" b="1" i="0" u="none" strike="noStrike" cap="none" dirty="0">
                <a:solidFill>
                  <a:srgbClr val="000000"/>
                </a:solidFill>
                <a:latin typeface="Arial"/>
                <a:ea typeface="Arial"/>
                <a:cs typeface="Arial"/>
                <a:sym typeface="Arial"/>
              </a:rPr>
              <a:t>Types of reports: </a:t>
            </a:r>
            <a:endParaRPr sz="1200" dirty="0"/>
          </a:p>
          <a:p>
            <a:pPr marL="0" marR="0" lvl="0" indent="0" algn="l" rtl="0">
              <a:lnSpc>
                <a:spcPct val="100000"/>
              </a:lnSpc>
              <a:spcBef>
                <a:spcPts val="0"/>
              </a:spcBef>
              <a:spcAft>
                <a:spcPts val="0"/>
              </a:spcAft>
              <a:buNone/>
            </a:pPr>
            <a:r>
              <a:rPr lang="en-US" sz="1050" b="0" i="0" u="none" strike="noStrike" cap="none" dirty="0">
                <a:solidFill>
                  <a:srgbClr val="000000"/>
                </a:solidFill>
                <a:latin typeface="Arial"/>
                <a:ea typeface="Arial"/>
                <a:cs typeface="Arial"/>
                <a:sym typeface="Arial"/>
              </a:rPr>
              <a:t>2 series: Consolidated with Object Code</a:t>
            </a:r>
            <a:endParaRPr sz="1200" dirty="0"/>
          </a:p>
          <a:p>
            <a:pPr marL="0" marR="0" lvl="0" indent="0" algn="l" rtl="0">
              <a:lnSpc>
                <a:spcPct val="100000"/>
              </a:lnSpc>
              <a:spcBef>
                <a:spcPts val="0"/>
              </a:spcBef>
              <a:spcAft>
                <a:spcPts val="0"/>
              </a:spcAft>
              <a:buNone/>
            </a:pPr>
            <a:r>
              <a:rPr lang="en-US" sz="1050" b="0" i="0" u="none" strike="noStrike" cap="none" dirty="0">
                <a:solidFill>
                  <a:srgbClr val="000000"/>
                </a:solidFill>
                <a:latin typeface="Arial"/>
                <a:ea typeface="Arial"/>
                <a:cs typeface="Arial"/>
                <a:sym typeface="Arial"/>
              </a:rPr>
              <a:t>3 series: Org Tree level Reports</a:t>
            </a:r>
            <a:endParaRPr sz="1200" dirty="0"/>
          </a:p>
          <a:p>
            <a:pPr marL="0" marR="0" lvl="0" indent="0" algn="l" rtl="0">
              <a:lnSpc>
                <a:spcPct val="100000"/>
              </a:lnSpc>
              <a:spcBef>
                <a:spcPts val="0"/>
              </a:spcBef>
              <a:spcAft>
                <a:spcPts val="0"/>
              </a:spcAft>
              <a:buNone/>
            </a:pPr>
            <a:r>
              <a:rPr lang="en-US" sz="1050" b="0" i="0" u="none" strike="noStrike" cap="none" dirty="0">
                <a:solidFill>
                  <a:srgbClr val="000000"/>
                </a:solidFill>
                <a:latin typeface="Arial"/>
                <a:ea typeface="Arial"/>
                <a:cs typeface="Arial"/>
                <a:sym typeface="Arial"/>
              </a:rPr>
              <a:t>4 series: Award Based Reports</a:t>
            </a:r>
            <a:endParaRPr sz="1200" dirty="0"/>
          </a:p>
          <a:p>
            <a:pPr marL="0" marR="0" lvl="0" indent="0" algn="l" rtl="0">
              <a:lnSpc>
                <a:spcPct val="100000"/>
              </a:lnSpc>
              <a:spcBef>
                <a:spcPts val="0"/>
              </a:spcBef>
              <a:spcAft>
                <a:spcPts val="0"/>
              </a:spcAft>
              <a:buNone/>
            </a:pPr>
            <a:r>
              <a:rPr lang="en-US" sz="1050" b="0" i="0" u="none" strike="noStrike" cap="none" dirty="0">
                <a:solidFill>
                  <a:srgbClr val="000000"/>
                </a:solidFill>
                <a:latin typeface="Arial"/>
                <a:ea typeface="Arial"/>
                <a:cs typeface="Arial"/>
                <a:sym typeface="Arial"/>
              </a:rPr>
              <a:t>5 series: Detailed level; PTA; Object Code</a:t>
            </a:r>
            <a:endParaRPr sz="1200" dirty="0"/>
          </a:p>
          <a:p>
            <a:pPr marL="0" marR="0" lvl="0" indent="0" algn="l" rtl="0">
              <a:lnSpc>
                <a:spcPct val="100000"/>
              </a:lnSpc>
              <a:spcBef>
                <a:spcPts val="0"/>
              </a:spcBef>
              <a:spcAft>
                <a:spcPts val="0"/>
              </a:spcAft>
              <a:buNone/>
            </a:pPr>
            <a:r>
              <a:rPr lang="en-US" sz="1050" b="0" i="0" u="none" strike="noStrike" cap="none" dirty="0">
                <a:solidFill>
                  <a:srgbClr val="000000"/>
                </a:solidFill>
                <a:latin typeface="Arial"/>
                <a:ea typeface="Arial"/>
                <a:cs typeface="Arial"/>
                <a:sym typeface="Arial"/>
              </a:rPr>
              <a:t>6 series: Compensation related</a:t>
            </a:r>
            <a:endParaRPr sz="1200" dirty="0"/>
          </a:p>
          <a:p>
            <a:pPr marL="0" marR="0" lvl="0" indent="0" algn="l" rtl="0">
              <a:lnSpc>
                <a:spcPct val="100000"/>
              </a:lnSpc>
              <a:spcBef>
                <a:spcPts val="0"/>
              </a:spcBef>
              <a:spcAft>
                <a:spcPts val="0"/>
              </a:spcAft>
              <a:buNone/>
            </a:pPr>
            <a:r>
              <a:rPr lang="en-US" sz="1050" b="0" i="0" u="none" strike="noStrike" cap="none" dirty="0">
                <a:solidFill>
                  <a:srgbClr val="000000"/>
                </a:solidFill>
                <a:latin typeface="Arial"/>
                <a:ea typeface="Arial"/>
                <a:cs typeface="Arial"/>
                <a:sym typeface="Arial"/>
              </a:rPr>
              <a:t>8 series: Less commonly used report</a:t>
            </a:r>
            <a:endParaRPr sz="1200" dirty="0"/>
          </a:p>
        </p:txBody>
      </p:sp>
      <p:pic>
        <p:nvPicPr>
          <p:cNvPr id="426" name="Google Shape;426;p34"/>
          <p:cNvPicPr preferRelativeResize="0"/>
          <p:nvPr/>
        </p:nvPicPr>
        <p:blipFill rotWithShape="1">
          <a:blip r:embed="rId5">
            <a:alphaModFix/>
          </a:blip>
          <a:srcRect/>
          <a:stretch/>
        </p:blipFill>
        <p:spPr>
          <a:xfrm>
            <a:off x="2181709" y="745641"/>
            <a:ext cx="5697371" cy="2631740"/>
          </a:xfrm>
          <a:prstGeom prst="rect">
            <a:avLst/>
          </a:prstGeom>
          <a:noFill/>
          <a:ln>
            <a:noFill/>
          </a:ln>
        </p:spPr>
      </p:pic>
      <p:sp>
        <p:nvSpPr>
          <p:cNvPr id="427" name="Google Shape;427;p34"/>
          <p:cNvSpPr txBox="1"/>
          <p:nvPr/>
        </p:nvSpPr>
        <p:spPr>
          <a:xfrm>
            <a:off x="3794760" y="3646686"/>
            <a:ext cx="4800823" cy="1092566"/>
          </a:xfrm>
          <a:prstGeom prst="rect">
            <a:avLst/>
          </a:prstGeom>
          <a:noFill/>
          <a:ln w="1587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dirty="0">
                <a:solidFill>
                  <a:srgbClr val="0070C0"/>
                </a:solidFill>
                <a:latin typeface="Arial"/>
                <a:ea typeface="Arial"/>
                <a:cs typeface="Arial"/>
                <a:sym typeface="Arial"/>
              </a:rPr>
              <a:t>Reports Frequently Used For Booked Budget Process:</a:t>
            </a:r>
            <a:endParaRPr sz="1100" dirty="0"/>
          </a:p>
          <a:p>
            <a:pPr marL="0" marR="0" lvl="0" indent="0" algn="l" rtl="0">
              <a:lnSpc>
                <a:spcPct val="100000"/>
              </a:lnSpc>
              <a:spcBef>
                <a:spcPts val="0"/>
              </a:spcBef>
              <a:spcAft>
                <a:spcPts val="0"/>
              </a:spcAft>
              <a:buNone/>
            </a:pPr>
            <a:r>
              <a:rPr lang="en-US" sz="1050" b="0" i="0" u="none" strike="noStrike" cap="none" dirty="0">
                <a:solidFill>
                  <a:srgbClr val="0070C0"/>
                </a:solidFill>
                <a:latin typeface="Arial"/>
                <a:ea typeface="Arial"/>
                <a:cs typeface="Arial"/>
                <a:sym typeface="Arial"/>
              </a:rPr>
              <a:t>221: Progression for Booked Budget (to review the P&amp;L for multi-years)</a:t>
            </a:r>
            <a:endParaRPr sz="1100" dirty="0"/>
          </a:p>
          <a:p>
            <a:pPr marL="0" marR="0" lvl="0" indent="0" algn="l" rtl="0">
              <a:lnSpc>
                <a:spcPct val="100000"/>
              </a:lnSpc>
              <a:spcBef>
                <a:spcPts val="0"/>
              </a:spcBef>
              <a:spcAft>
                <a:spcPts val="0"/>
              </a:spcAft>
              <a:buNone/>
            </a:pPr>
            <a:r>
              <a:rPr lang="en-US" sz="1050" b="0" i="0" u="none" strike="noStrike" cap="none" dirty="0">
                <a:solidFill>
                  <a:srgbClr val="0070C0"/>
                </a:solidFill>
                <a:latin typeface="Arial"/>
                <a:ea typeface="Arial"/>
                <a:cs typeface="Arial"/>
                <a:sym typeface="Arial"/>
              </a:rPr>
              <a:t>215: Variance for Booked Budget (for variance analysis)</a:t>
            </a:r>
            <a:endParaRPr sz="1100" dirty="0"/>
          </a:p>
          <a:p>
            <a:pPr marL="0" marR="0" lvl="0" indent="0" algn="l" rtl="0">
              <a:lnSpc>
                <a:spcPct val="100000"/>
              </a:lnSpc>
              <a:spcBef>
                <a:spcPts val="0"/>
              </a:spcBef>
              <a:spcAft>
                <a:spcPts val="0"/>
              </a:spcAft>
              <a:buNone/>
            </a:pPr>
            <a:r>
              <a:rPr lang="en-US" sz="1050" b="0" i="0" u="none" strike="noStrike" cap="none" dirty="0">
                <a:solidFill>
                  <a:srgbClr val="0070C0"/>
                </a:solidFill>
                <a:latin typeface="Arial"/>
                <a:ea typeface="Arial"/>
                <a:cs typeface="Arial"/>
                <a:sym typeface="Arial"/>
              </a:rPr>
              <a:t>241: Final Review for Booked Budget</a:t>
            </a:r>
            <a:endParaRPr sz="1100" dirty="0"/>
          </a:p>
          <a:p>
            <a:pPr marL="0" marR="0" lvl="0" indent="0" algn="l" rtl="0">
              <a:lnSpc>
                <a:spcPct val="100000"/>
              </a:lnSpc>
              <a:spcBef>
                <a:spcPts val="0"/>
              </a:spcBef>
              <a:spcAft>
                <a:spcPts val="0"/>
              </a:spcAft>
              <a:buNone/>
            </a:pPr>
            <a:r>
              <a:rPr lang="en-US" sz="1050" b="0" i="0" u="none" strike="noStrike" cap="none" dirty="0">
                <a:solidFill>
                  <a:srgbClr val="0070C0"/>
                </a:solidFill>
                <a:latin typeface="Arial"/>
                <a:ea typeface="Arial"/>
                <a:cs typeface="Arial"/>
                <a:sym typeface="Arial"/>
              </a:rPr>
              <a:t>315: Org Tree Variance. Booked Budget vs. Budget Plan</a:t>
            </a:r>
            <a:r>
              <a:rPr lang="en-US" sz="1100" b="0" i="0" u="none" strike="noStrike" cap="none" dirty="0">
                <a:solidFill>
                  <a:srgbClr val="0070C0"/>
                </a:solidFill>
                <a:latin typeface="Arial"/>
                <a:ea typeface="Arial"/>
                <a:cs typeface="Arial"/>
                <a:sym typeface="Arial"/>
              </a:rPr>
              <a:t> </a:t>
            </a:r>
            <a:r>
              <a:rPr lang="en-US" sz="1050" b="0" i="0" u="none" strike="noStrike" cap="none" dirty="0">
                <a:solidFill>
                  <a:srgbClr val="0070C0"/>
                </a:solidFill>
                <a:latin typeface="Arial"/>
                <a:ea typeface="Arial"/>
                <a:cs typeface="Arial"/>
                <a:sym typeface="Arial"/>
              </a:rPr>
              <a:t>(variance analysis drill down to PTA level)</a:t>
            </a:r>
            <a:endParaRPr sz="10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4"/>
          <p:cNvSpPr txBox="1">
            <a:spLocks noGrp="1"/>
          </p:cNvSpPr>
          <p:nvPr>
            <p:ph type="body" idx="1"/>
          </p:nvPr>
        </p:nvSpPr>
        <p:spPr>
          <a:xfrm>
            <a:off x="949326" y="799314"/>
            <a:ext cx="7245347" cy="3690910"/>
          </a:xfrm>
          <a:prstGeom prst="rect">
            <a:avLst/>
          </a:prstGeom>
          <a:noFill/>
          <a:ln>
            <a:noFill/>
          </a:ln>
        </p:spPr>
        <p:txBody>
          <a:bodyPr spcFirstLastPara="1" wrap="square" lIns="0" tIns="45700" rIns="0" bIns="45700" anchor="t" anchorCtr="0">
            <a:normAutofit/>
          </a:bodyPr>
          <a:lstStyle/>
          <a:p>
            <a:pPr marL="514350" lvl="0" indent="-285750" algn="l" rtl="0">
              <a:lnSpc>
                <a:spcPct val="100000"/>
              </a:lnSpc>
              <a:spcBef>
                <a:spcPts val="360"/>
              </a:spcBef>
              <a:spcAft>
                <a:spcPts val="0"/>
              </a:spcAft>
              <a:buSzPct val="91502"/>
              <a:buFont typeface="Arial" panose="020B0604020202020204" pitchFamily="34" charset="0"/>
              <a:buChar char="•"/>
            </a:pPr>
            <a:r>
              <a:rPr lang="en-US" dirty="0"/>
              <a:t>Download checklist on </a:t>
            </a:r>
            <a:r>
              <a:rPr lang="en-US" dirty="0" err="1">
                <a:hlinkClick r:id="rId3"/>
              </a:rPr>
              <a:t>DoR</a:t>
            </a:r>
            <a:r>
              <a:rPr lang="en-US" dirty="0">
                <a:hlinkClick r:id="rId3"/>
              </a:rPr>
              <a:t> Finance website</a:t>
            </a:r>
            <a:r>
              <a:rPr lang="en-US" dirty="0"/>
              <a:t> (link)</a:t>
            </a:r>
          </a:p>
          <a:p>
            <a:pPr marL="514350" lvl="0" indent="-285750" algn="l" rtl="0">
              <a:lnSpc>
                <a:spcPct val="100000"/>
              </a:lnSpc>
              <a:spcBef>
                <a:spcPts val="360"/>
              </a:spcBef>
              <a:spcAft>
                <a:spcPts val="0"/>
              </a:spcAft>
              <a:buSzPct val="91502"/>
              <a:buFont typeface="Arial" panose="020B0604020202020204" pitchFamily="34" charset="0"/>
              <a:buChar char="•"/>
            </a:pPr>
            <a:r>
              <a:rPr lang="en-US" dirty="0"/>
              <a:t>The checklist can help you ensure the budget is all complete and help catch errors</a:t>
            </a:r>
          </a:p>
          <a:p>
            <a:pPr marL="514350" lvl="0" indent="-285750" algn="l" rtl="0">
              <a:lnSpc>
                <a:spcPct val="100000"/>
              </a:lnSpc>
              <a:spcBef>
                <a:spcPts val="360"/>
              </a:spcBef>
              <a:spcAft>
                <a:spcPts val="0"/>
              </a:spcAft>
              <a:buSzPct val="91502"/>
              <a:buFont typeface="Arial" panose="020B0604020202020204" pitchFamily="34" charset="0"/>
              <a:buChar char="•"/>
            </a:pPr>
            <a:r>
              <a:rPr lang="en-US" dirty="0"/>
              <a:t>Please use this checklist to review the budget and send the completed checklist to dean’s office liaison</a:t>
            </a:r>
            <a:endParaRPr dirty="0"/>
          </a:p>
        </p:txBody>
      </p:sp>
      <p:sp>
        <p:nvSpPr>
          <p:cNvPr id="417" name="Google Shape;417;p34"/>
          <p:cNvSpPr txBox="1"/>
          <p:nvPr/>
        </p:nvSpPr>
        <p:spPr>
          <a:xfrm>
            <a:off x="949327" y="328744"/>
            <a:ext cx="7707313" cy="488950"/>
          </a:xfrm>
          <a:prstGeom prst="rect">
            <a:avLst/>
          </a:prstGeom>
          <a:noFill/>
          <a:ln>
            <a:noFill/>
          </a:ln>
        </p:spPr>
        <p:txBody>
          <a:bodyPr spcFirstLastPara="1" wrap="square" lIns="0" tIns="45700" rIns="91425" bIns="45700" anchor="b" anchorCtr="0">
            <a:noAutofit/>
          </a:bodyPr>
          <a:lstStyle/>
          <a:p>
            <a:pPr marL="0" marR="0" lvl="0" indent="0" algn="l" rtl="0">
              <a:lnSpc>
                <a:spcPct val="85000"/>
              </a:lnSpc>
              <a:spcBef>
                <a:spcPts val="0"/>
              </a:spcBef>
              <a:spcAft>
                <a:spcPts val="0"/>
              </a:spcAft>
              <a:buClr>
                <a:srgbClr val="000000"/>
              </a:buClr>
              <a:buSzPts val="1400"/>
              <a:buFont typeface="Arial"/>
              <a:buNone/>
            </a:pPr>
            <a:r>
              <a:rPr lang="en-US" sz="2400" b="0" i="0" u="none" strike="noStrike" cap="none" dirty="0">
                <a:solidFill>
                  <a:schemeClr val="lt2"/>
                </a:solidFill>
                <a:latin typeface="Arial"/>
                <a:ea typeface="Arial"/>
                <a:cs typeface="Arial"/>
                <a:sym typeface="Arial"/>
              </a:rPr>
              <a:t>4. Final Review Checklist</a:t>
            </a:r>
            <a:endParaRPr sz="1400" b="0" i="0" u="none" strike="noStrike" cap="none" dirty="0">
              <a:solidFill>
                <a:srgbClr val="000000"/>
              </a:solidFill>
              <a:latin typeface="Arial"/>
              <a:ea typeface="Arial"/>
              <a:cs typeface="Arial"/>
              <a:sym typeface="Arial"/>
            </a:endParaRPr>
          </a:p>
        </p:txBody>
      </p:sp>
      <p:pic>
        <p:nvPicPr>
          <p:cNvPr id="3" name="Picture 2" descr="A close-up of a drawing&#10;&#10;Description automatically generated with low confidence">
            <a:extLst>
              <a:ext uri="{FF2B5EF4-FFF2-40B4-BE49-F238E27FC236}">
                <a16:creationId xmlns:a16="http://schemas.microsoft.com/office/drawing/2014/main" id="{DDEAA249-0871-4E14-A5B4-C0EFEF2FF8C9}"/>
              </a:ext>
            </a:extLst>
          </p:cNvPr>
          <p:cNvPicPr>
            <a:picLocks noChangeAspect="1"/>
          </p:cNvPicPr>
          <p:nvPr/>
        </p:nvPicPr>
        <p:blipFill>
          <a:blip r:embed="rId4"/>
          <a:stretch>
            <a:fillRect/>
          </a:stretch>
        </p:blipFill>
        <p:spPr>
          <a:xfrm>
            <a:off x="1170529" y="2637263"/>
            <a:ext cx="3575680" cy="2009078"/>
          </a:xfrm>
          <a:prstGeom prst="rect">
            <a:avLst/>
          </a:prstGeom>
        </p:spPr>
      </p:pic>
    </p:spTree>
    <p:extLst>
      <p:ext uri="{BB962C8B-B14F-4D97-AF65-F5344CB8AC3E}">
        <p14:creationId xmlns:p14="http://schemas.microsoft.com/office/powerpoint/2010/main" val="1309195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4"/>
          <p:cNvSpPr txBox="1">
            <a:spLocks noGrp="1"/>
          </p:cNvSpPr>
          <p:nvPr>
            <p:ph type="body" idx="1"/>
          </p:nvPr>
        </p:nvSpPr>
        <p:spPr>
          <a:xfrm>
            <a:off x="949326" y="799314"/>
            <a:ext cx="7245347" cy="1309705"/>
          </a:xfrm>
          <a:prstGeom prst="rect">
            <a:avLst/>
          </a:prstGeom>
          <a:noFill/>
          <a:ln>
            <a:noFill/>
          </a:ln>
        </p:spPr>
        <p:txBody>
          <a:bodyPr spcFirstLastPara="1" wrap="square" lIns="0" tIns="45700" rIns="0" bIns="45700" anchor="t" anchorCtr="0">
            <a:normAutofit/>
          </a:bodyPr>
          <a:lstStyle/>
          <a:p>
            <a:pPr marL="457200" lvl="0" indent="-228600" algn="l" rtl="0">
              <a:lnSpc>
                <a:spcPct val="100000"/>
              </a:lnSpc>
              <a:spcBef>
                <a:spcPts val="360"/>
              </a:spcBef>
              <a:spcAft>
                <a:spcPts val="0"/>
              </a:spcAft>
              <a:buSzPct val="109803"/>
              <a:buNone/>
            </a:pPr>
            <a:r>
              <a:rPr lang="en-US" sz="1500" dirty="0"/>
              <a:t>Tidemark Reports: </a:t>
            </a:r>
            <a:endParaRPr dirty="0"/>
          </a:p>
          <a:p>
            <a:pPr marL="457200" lvl="0" indent="-228600" algn="l" rtl="0">
              <a:lnSpc>
                <a:spcPct val="100000"/>
              </a:lnSpc>
              <a:spcBef>
                <a:spcPts val="360"/>
              </a:spcBef>
              <a:spcAft>
                <a:spcPts val="0"/>
              </a:spcAft>
              <a:buSzPct val="109803"/>
              <a:buNone/>
            </a:pPr>
            <a:r>
              <a:rPr lang="en-US" sz="1500" b="1" dirty="0">
                <a:solidFill>
                  <a:schemeClr val="dk1"/>
                </a:solidFill>
              </a:rPr>
              <a:t>Step 1:</a:t>
            </a:r>
            <a:r>
              <a:rPr lang="en-US" sz="1500" dirty="0">
                <a:solidFill>
                  <a:srgbClr val="C00000"/>
                </a:solidFill>
              </a:rPr>
              <a:t> 215</a:t>
            </a:r>
            <a:r>
              <a:rPr lang="en-US" sz="1500" dirty="0"/>
              <a:t> report – Dean office will provide the list of items required for variance explanation </a:t>
            </a:r>
            <a:endParaRPr dirty="0"/>
          </a:p>
          <a:p>
            <a:pPr marL="457200" lvl="0" indent="-228600" algn="l" rtl="0">
              <a:lnSpc>
                <a:spcPct val="100000"/>
              </a:lnSpc>
              <a:spcBef>
                <a:spcPts val="360"/>
              </a:spcBef>
              <a:spcAft>
                <a:spcPts val="0"/>
              </a:spcAft>
              <a:buSzPct val="109803"/>
              <a:buNone/>
            </a:pPr>
            <a:r>
              <a:rPr lang="en-US" sz="1500" b="1" dirty="0">
                <a:solidFill>
                  <a:schemeClr val="dk1"/>
                </a:solidFill>
              </a:rPr>
              <a:t>Step 2: </a:t>
            </a:r>
            <a:r>
              <a:rPr lang="en-US" sz="1500" dirty="0">
                <a:solidFill>
                  <a:srgbClr val="C00000"/>
                </a:solidFill>
              </a:rPr>
              <a:t>315</a:t>
            </a:r>
            <a:r>
              <a:rPr lang="en-US" sz="1500" dirty="0">
                <a:solidFill>
                  <a:schemeClr val="dk1"/>
                </a:solidFill>
              </a:rPr>
              <a:t> report – enter ‘Object code’ </a:t>
            </a:r>
            <a:r>
              <a:rPr lang="en-US" sz="1500" dirty="0"/>
              <a:t>of</a:t>
            </a:r>
            <a:r>
              <a:rPr lang="en-US" sz="1500" dirty="0">
                <a:solidFill>
                  <a:schemeClr val="dk1"/>
                </a:solidFill>
              </a:rPr>
              <a:t> interest to drill down by org </a:t>
            </a:r>
            <a:endParaRPr dirty="0"/>
          </a:p>
          <a:p>
            <a:pPr marL="457200" lvl="0" indent="-228600" algn="l" rtl="0">
              <a:lnSpc>
                <a:spcPct val="100000"/>
              </a:lnSpc>
              <a:spcBef>
                <a:spcPts val="360"/>
              </a:spcBef>
              <a:spcAft>
                <a:spcPts val="0"/>
              </a:spcAft>
              <a:buSzPct val="91502"/>
              <a:buNone/>
            </a:pPr>
            <a:endParaRPr dirty="0"/>
          </a:p>
          <a:p>
            <a:pPr marL="457200" lvl="0" indent="-228600" algn="l" rtl="0">
              <a:lnSpc>
                <a:spcPct val="100000"/>
              </a:lnSpc>
              <a:spcBef>
                <a:spcPts val="360"/>
              </a:spcBef>
              <a:spcAft>
                <a:spcPts val="0"/>
              </a:spcAft>
              <a:buSzPct val="91502"/>
              <a:buNone/>
            </a:pPr>
            <a:endParaRPr dirty="0"/>
          </a:p>
          <a:p>
            <a:pPr marL="457200" lvl="0" indent="-228600" algn="l" rtl="0">
              <a:lnSpc>
                <a:spcPct val="100000"/>
              </a:lnSpc>
              <a:spcBef>
                <a:spcPts val="360"/>
              </a:spcBef>
              <a:spcAft>
                <a:spcPts val="0"/>
              </a:spcAft>
              <a:buSzPct val="91502"/>
              <a:buNone/>
            </a:pPr>
            <a:endParaRPr dirty="0"/>
          </a:p>
          <a:p>
            <a:pPr marL="457200" lvl="0" indent="-228600" algn="l" rtl="0">
              <a:lnSpc>
                <a:spcPct val="100000"/>
              </a:lnSpc>
              <a:spcBef>
                <a:spcPts val="360"/>
              </a:spcBef>
              <a:spcAft>
                <a:spcPts val="0"/>
              </a:spcAft>
              <a:buSzPct val="91502"/>
              <a:buNone/>
            </a:pPr>
            <a:endParaRPr dirty="0"/>
          </a:p>
          <a:p>
            <a:pPr marL="457200" lvl="0" indent="-228600" algn="l" rtl="0">
              <a:lnSpc>
                <a:spcPct val="100000"/>
              </a:lnSpc>
              <a:spcBef>
                <a:spcPts val="360"/>
              </a:spcBef>
              <a:spcAft>
                <a:spcPts val="0"/>
              </a:spcAft>
              <a:buSzPct val="91502"/>
              <a:buNone/>
            </a:pPr>
            <a:endParaRPr dirty="0"/>
          </a:p>
          <a:p>
            <a:pPr marL="457200" lvl="0" indent="-228600" algn="l" rtl="0">
              <a:lnSpc>
                <a:spcPct val="100000"/>
              </a:lnSpc>
              <a:spcBef>
                <a:spcPts val="360"/>
              </a:spcBef>
              <a:spcAft>
                <a:spcPts val="0"/>
              </a:spcAft>
              <a:buSzPct val="91502"/>
              <a:buNone/>
            </a:pPr>
            <a:endParaRPr dirty="0"/>
          </a:p>
          <a:p>
            <a:pPr marL="457200" lvl="0" indent="-228600" algn="l" rtl="0">
              <a:lnSpc>
                <a:spcPct val="100000"/>
              </a:lnSpc>
              <a:spcBef>
                <a:spcPts val="360"/>
              </a:spcBef>
              <a:spcAft>
                <a:spcPts val="0"/>
              </a:spcAft>
              <a:buSzPct val="91502"/>
              <a:buNone/>
            </a:pPr>
            <a:endParaRPr dirty="0"/>
          </a:p>
        </p:txBody>
      </p:sp>
      <p:sp>
        <p:nvSpPr>
          <p:cNvPr id="417" name="Google Shape;417;p34"/>
          <p:cNvSpPr txBox="1"/>
          <p:nvPr/>
        </p:nvSpPr>
        <p:spPr>
          <a:xfrm>
            <a:off x="949327" y="328744"/>
            <a:ext cx="7707313" cy="488950"/>
          </a:xfrm>
          <a:prstGeom prst="rect">
            <a:avLst/>
          </a:prstGeom>
          <a:noFill/>
          <a:ln>
            <a:noFill/>
          </a:ln>
        </p:spPr>
        <p:txBody>
          <a:bodyPr spcFirstLastPara="1" wrap="square" lIns="0" tIns="45700" rIns="91425" bIns="45700" anchor="b" anchorCtr="0">
            <a:noAutofit/>
          </a:bodyPr>
          <a:lstStyle/>
          <a:p>
            <a:pPr marL="0" marR="0" lvl="0" indent="0" algn="l" rtl="0">
              <a:lnSpc>
                <a:spcPct val="85000"/>
              </a:lnSpc>
              <a:spcBef>
                <a:spcPts val="0"/>
              </a:spcBef>
              <a:spcAft>
                <a:spcPts val="0"/>
              </a:spcAft>
              <a:buClr>
                <a:srgbClr val="000000"/>
              </a:buClr>
              <a:buSzPts val="1400"/>
              <a:buFont typeface="Arial"/>
              <a:buNone/>
            </a:pPr>
            <a:r>
              <a:rPr lang="en-US" sz="2400" b="0" i="0" u="none" strike="noStrike" cap="none" dirty="0">
                <a:solidFill>
                  <a:schemeClr val="lt2"/>
                </a:solidFill>
                <a:latin typeface="Arial"/>
                <a:ea typeface="Arial"/>
                <a:cs typeface="Arial"/>
                <a:sym typeface="Arial"/>
              </a:rPr>
              <a:t>4.Variance Analysis - </a:t>
            </a:r>
            <a:r>
              <a:rPr lang="en-US" sz="2000" b="0" i="0" u="none" strike="noStrike" cap="none" dirty="0">
                <a:solidFill>
                  <a:schemeClr val="lt2"/>
                </a:solidFill>
                <a:latin typeface="Arial"/>
                <a:ea typeface="Arial"/>
                <a:cs typeface="Arial"/>
                <a:sym typeface="Arial"/>
              </a:rPr>
              <a:t>FY 24 Booked Budget vs. Budget Plan </a:t>
            </a:r>
            <a:endParaRPr sz="20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D209AB92-C67A-2D2A-217F-28E92B9AAE94}"/>
              </a:ext>
            </a:extLst>
          </p:cNvPr>
          <p:cNvSpPr txBox="1"/>
          <p:nvPr/>
        </p:nvSpPr>
        <p:spPr>
          <a:xfrm>
            <a:off x="1238863" y="2533869"/>
            <a:ext cx="7245347" cy="1631216"/>
          </a:xfrm>
          <a:prstGeom prst="rect">
            <a:avLst/>
          </a:prstGeom>
          <a:noFill/>
        </p:spPr>
        <p:txBody>
          <a:bodyPr wrap="square" rtlCol="0">
            <a:spAutoFit/>
          </a:bodyPr>
          <a:lstStyle/>
          <a:p>
            <a:endParaRPr lang="en-US" sz="2000" dirty="0">
              <a:solidFill>
                <a:srgbClr val="FF0000"/>
              </a:solidFill>
            </a:endParaRPr>
          </a:p>
          <a:p>
            <a:r>
              <a:rPr lang="en-US" sz="1600" dirty="0">
                <a:solidFill>
                  <a:srgbClr val="0070C0"/>
                </a:solidFill>
              </a:rPr>
              <a:t>Dean’s Office reviews and identified object codes that required variance explanation, at the consolidated level</a:t>
            </a:r>
          </a:p>
          <a:p>
            <a:endParaRPr lang="en-US" sz="1600" dirty="0">
              <a:solidFill>
                <a:srgbClr val="0070C0"/>
              </a:solidFill>
            </a:endParaRPr>
          </a:p>
          <a:p>
            <a:r>
              <a:rPr lang="en-US" sz="1600" dirty="0">
                <a:solidFill>
                  <a:srgbClr val="0070C0"/>
                </a:solidFill>
              </a:rPr>
              <a:t>Your finance liaison will schedule a “Show and Tell” on how to effectively provide variance explanation. </a:t>
            </a:r>
          </a:p>
        </p:txBody>
      </p:sp>
      <p:sp>
        <p:nvSpPr>
          <p:cNvPr id="2" name="Rectangle: Rounded Corners 1">
            <a:extLst>
              <a:ext uri="{FF2B5EF4-FFF2-40B4-BE49-F238E27FC236}">
                <a16:creationId xmlns:a16="http://schemas.microsoft.com/office/drawing/2014/main" id="{A9FBA412-A9C1-7700-52A9-6716A8668D21}"/>
              </a:ext>
            </a:extLst>
          </p:cNvPr>
          <p:cNvSpPr/>
          <p:nvPr/>
        </p:nvSpPr>
        <p:spPr>
          <a:xfrm>
            <a:off x="949326" y="2579588"/>
            <a:ext cx="7619047" cy="1764597"/>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6"/>
          <p:cNvSpPr txBox="1">
            <a:spLocks noGrp="1"/>
          </p:cNvSpPr>
          <p:nvPr>
            <p:ph type="body" idx="1"/>
          </p:nvPr>
        </p:nvSpPr>
        <p:spPr>
          <a:xfrm>
            <a:off x="949327" y="951152"/>
            <a:ext cx="7532757" cy="2135873"/>
          </a:xfrm>
          <a:prstGeom prst="rect">
            <a:avLst/>
          </a:prstGeom>
          <a:noFill/>
          <a:ln>
            <a:noFill/>
          </a:ln>
        </p:spPr>
        <p:txBody>
          <a:bodyPr spcFirstLastPara="1" wrap="square" lIns="0" tIns="45700" rIns="0" bIns="45700" anchor="t" anchorCtr="0">
            <a:noAutofit/>
          </a:bodyPr>
          <a:lstStyle/>
          <a:p>
            <a:pPr marL="457200" lvl="0" indent="-228600" algn="l" rtl="0">
              <a:lnSpc>
                <a:spcPct val="100000"/>
              </a:lnSpc>
              <a:spcBef>
                <a:spcPts val="360"/>
              </a:spcBef>
              <a:spcAft>
                <a:spcPts val="0"/>
              </a:spcAft>
              <a:buSzPts val="1400"/>
              <a:buNone/>
            </a:pPr>
            <a:r>
              <a:rPr lang="en-US" sz="1400" dirty="0"/>
              <a:t>Before you start writing variance explanation, ask yourself –</a:t>
            </a:r>
            <a:endParaRPr sz="1400" dirty="0"/>
          </a:p>
          <a:p>
            <a:pPr marL="457200" lvl="0" indent="-228600" algn="l" rtl="0">
              <a:lnSpc>
                <a:spcPct val="100000"/>
              </a:lnSpc>
              <a:spcBef>
                <a:spcPts val="360"/>
              </a:spcBef>
              <a:spcAft>
                <a:spcPts val="0"/>
              </a:spcAft>
              <a:buSzPts val="1400"/>
              <a:buNone/>
            </a:pPr>
            <a:r>
              <a:rPr lang="en-US" sz="1200" dirty="0"/>
              <a:t>		</a:t>
            </a:r>
            <a:r>
              <a:rPr lang="en-US" sz="1400" i="1" dirty="0">
                <a:solidFill>
                  <a:srgbClr val="0070C0"/>
                </a:solidFill>
                <a:latin typeface="Arial"/>
                <a:ea typeface="Arial"/>
                <a:cs typeface="Arial"/>
                <a:sym typeface="Arial"/>
              </a:rPr>
              <a:t>WHAT WAS THE ASSUMPTION USED for Budget Plan Cycle?</a:t>
            </a:r>
            <a:endParaRPr sz="1400" dirty="0">
              <a:solidFill>
                <a:srgbClr val="0070C0"/>
              </a:solidFill>
            </a:endParaRPr>
          </a:p>
          <a:p>
            <a:pPr marL="457200" lvl="0" indent="-228600" algn="l" rtl="0">
              <a:lnSpc>
                <a:spcPct val="100000"/>
              </a:lnSpc>
              <a:spcBef>
                <a:spcPts val="360"/>
              </a:spcBef>
              <a:spcAft>
                <a:spcPts val="0"/>
              </a:spcAft>
              <a:buSzPts val="1400"/>
              <a:buNone/>
            </a:pPr>
            <a:r>
              <a:rPr lang="en-US" sz="1200" dirty="0"/>
              <a:t>	</a:t>
            </a:r>
            <a:endParaRPr sz="1200" dirty="0"/>
          </a:p>
          <a:p>
            <a:pPr marL="457200" lvl="0" indent="-228600" algn="l" rtl="0">
              <a:lnSpc>
                <a:spcPct val="100000"/>
              </a:lnSpc>
              <a:spcBef>
                <a:spcPts val="360"/>
              </a:spcBef>
              <a:spcAft>
                <a:spcPts val="0"/>
              </a:spcAft>
              <a:buSzPts val="1400"/>
              <a:buNone/>
            </a:pPr>
            <a:r>
              <a:rPr lang="en-US" sz="1400" dirty="0"/>
              <a:t>After identifying the key variances, </a:t>
            </a:r>
            <a:endParaRPr sz="1400" dirty="0"/>
          </a:p>
          <a:p>
            <a:pPr marL="514350" lvl="0" indent="-285750" algn="l" rtl="0">
              <a:lnSpc>
                <a:spcPct val="100000"/>
              </a:lnSpc>
              <a:spcBef>
                <a:spcPts val="360"/>
              </a:spcBef>
              <a:spcAft>
                <a:spcPts val="0"/>
              </a:spcAft>
              <a:buSzPts val="1400"/>
              <a:buFont typeface="Arial"/>
              <a:buChar char="•"/>
            </a:pPr>
            <a:r>
              <a:rPr lang="en-US" sz="1400" dirty="0"/>
              <a:t>Explain </a:t>
            </a:r>
            <a:r>
              <a:rPr lang="en-US" sz="1400" b="1" u="sng" dirty="0"/>
              <a:t>WHAT</a:t>
            </a:r>
            <a:r>
              <a:rPr lang="en-US" sz="1400" dirty="0"/>
              <a:t> and </a:t>
            </a:r>
            <a:r>
              <a:rPr lang="en-US" sz="1400" b="1" u="sng" dirty="0"/>
              <a:t>WHY</a:t>
            </a:r>
            <a:r>
              <a:rPr lang="en-US" sz="1400" dirty="0"/>
              <a:t> and convey meaningful stories with the </a:t>
            </a:r>
            <a:r>
              <a:rPr lang="en-US" sz="1400" b="1" u="sng" dirty="0"/>
              <a:t>programmatic driver</a:t>
            </a:r>
            <a:endParaRPr sz="1400" dirty="0"/>
          </a:p>
          <a:p>
            <a:pPr marL="514350" lvl="0" indent="-285750" algn="l" rtl="0">
              <a:lnSpc>
                <a:spcPct val="100000"/>
              </a:lnSpc>
              <a:spcBef>
                <a:spcPts val="360"/>
              </a:spcBef>
              <a:spcAft>
                <a:spcPts val="0"/>
              </a:spcAft>
              <a:buSzPts val="1400"/>
              <a:buFont typeface="Arial"/>
              <a:buChar char="•"/>
            </a:pPr>
            <a:r>
              <a:rPr lang="en-US" sz="1400" dirty="0"/>
              <a:t>Describe in the </a:t>
            </a:r>
            <a:r>
              <a:rPr lang="en-US" sz="1400" b="1" u="sng" dirty="0"/>
              <a:t>business context </a:t>
            </a:r>
            <a:r>
              <a:rPr lang="en-US" sz="1400" dirty="0"/>
              <a:t>so the Dean’s office and University Budget Office can learn what’s happening with your unit. Please avoid using acronyms. Bullet points are fine. </a:t>
            </a:r>
            <a:endParaRPr sz="1400" dirty="0"/>
          </a:p>
        </p:txBody>
      </p:sp>
      <p:sp>
        <p:nvSpPr>
          <p:cNvPr id="442" name="Google Shape;442;p36"/>
          <p:cNvSpPr txBox="1">
            <a:spLocks noGrp="1"/>
          </p:cNvSpPr>
          <p:nvPr>
            <p:ph type="body" idx="2"/>
          </p:nvPr>
        </p:nvSpPr>
        <p:spPr>
          <a:xfrm>
            <a:off x="1151553" y="3094172"/>
            <a:ext cx="3554262" cy="1552170"/>
          </a:xfrm>
          <a:prstGeom prst="rect">
            <a:avLst/>
          </a:prstGeom>
          <a:solidFill>
            <a:srgbClr val="BDF0E9"/>
          </a:solidFill>
          <a:ln>
            <a:noFill/>
          </a:ln>
        </p:spPr>
        <p:txBody>
          <a:bodyPr spcFirstLastPara="1" wrap="square" lIns="0" tIns="45700" rIns="0" bIns="45700" anchor="t" anchorCtr="0">
            <a:normAutofit/>
          </a:bodyPr>
          <a:lstStyle/>
          <a:p>
            <a:pPr marL="457200" lvl="0" indent="-228600" algn="l" rtl="0">
              <a:lnSpc>
                <a:spcPct val="100000"/>
              </a:lnSpc>
              <a:spcBef>
                <a:spcPts val="360"/>
              </a:spcBef>
              <a:spcAft>
                <a:spcPts val="0"/>
              </a:spcAft>
              <a:buSzPts val="1400"/>
              <a:buNone/>
            </a:pPr>
            <a:r>
              <a:rPr lang="en-US" sz="1700">
                <a:solidFill>
                  <a:srgbClr val="C00000"/>
                </a:solidFill>
              </a:rPr>
              <a:t>Inadequate:</a:t>
            </a:r>
            <a:endParaRPr/>
          </a:p>
          <a:p>
            <a:pPr marL="401638" lvl="0" indent="-173038" algn="l" rtl="0">
              <a:lnSpc>
                <a:spcPct val="100000"/>
              </a:lnSpc>
              <a:spcBef>
                <a:spcPts val="360"/>
              </a:spcBef>
              <a:spcAft>
                <a:spcPts val="0"/>
              </a:spcAft>
              <a:buSzPts val="1400"/>
              <a:buFont typeface="Arial"/>
              <a:buChar char="•"/>
            </a:pPr>
            <a:r>
              <a:rPr lang="en-US" sz="1600"/>
              <a:t>Salaries are higher due to new hire</a:t>
            </a:r>
            <a:endParaRPr/>
          </a:p>
          <a:p>
            <a:pPr marL="401638" lvl="0" indent="-173038" algn="l" rtl="0">
              <a:lnSpc>
                <a:spcPct val="100000"/>
              </a:lnSpc>
              <a:spcBef>
                <a:spcPts val="360"/>
              </a:spcBef>
              <a:spcAft>
                <a:spcPts val="0"/>
              </a:spcAft>
              <a:buSzPts val="1400"/>
              <a:buFont typeface="Arial"/>
              <a:buChar char="•"/>
            </a:pPr>
            <a:r>
              <a:rPr lang="en-US" sz="1600"/>
              <a:t>Professional Services are low due to timing</a:t>
            </a:r>
            <a:endParaRPr/>
          </a:p>
        </p:txBody>
      </p:sp>
      <p:sp>
        <p:nvSpPr>
          <p:cNvPr id="443" name="Google Shape;443;p36"/>
          <p:cNvSpPr txBox="1">
            <a:spLocks noGrp="1"/>
          </p:cNvSpPr>
          <p:nvPr>
            <p:ph type="body" idx="3"/>
          </p:nvPr>
        </p:nvSpPr>
        <p:spPr>
          <a:xfrm>
            <a:off x="4867701" y="3094171"/>
            <a:ext cx="3779838" cy="1552170"/>
          </a:xfrm>
          <a:prstGeom prst="rect">
            <a:avLst/>
          </a:prstGeom>
          <a:solidFill>
            <a:srgbClr val="99CCFF"/>
          </a:solidFill>
          <a:ln>
            <a:noFill/>
          </a:ln>
        </p:spPr>
        <p:txBody>
          <a:bodyPr spcFirstLastPara="1" wrap="square" lIns="0" tIns="45700" rIns="0" bIns="45700" anchor="t" anchorCtr="0">
            <a:normAutofit/>
          </a:bodyPr>
          <a:lstStyle/>
          <a:p>
            <a:pPr marL="457200" lvl="0" indent="-228600" algn="l" rtl="0">
              <a:lnSpc>
                <a:spcPct val="100000"/>
              </a:lnSpc>
              <a:spcBef>
                <a:spcPts val="360"/>
              </a:spcBef>
              <a:spcAft>
                <a:spcPts val="0"/>
              </a:spcAft>
              <a:buSzPts val="1400"/>
              <a:buNone/>
            </a:pPr>
            <a:r>
              <a:rPr lang="en-US" sz="1700">
                <a:solidFill>
                  <a:srgbClr val="C00000"/>
                </a:solidFill>
              </a:rPr>
              <a:t>Good explanation:</a:t>
            </a:r>
            <a:endParaRPr/>
          </a:p>
          <a:p>
            <a:pPr marL="401638" lvl="0" indent="-173038" algn="l" rtl="0">
              <a:lnSpc>
                <a:spcPct val="100000"/>
              </a:lnSpc>
              <a:spcBef>
                <a:spcPts val="360"/>
              </a:spcBef>
              <a:spcAft>
                <a:spcPts val="0"/>
              </a:spcAft>
              <a:buSzPts val="1400"/>
              <a:buFont typeface="Arial"/>
              <a:buChar char="•"/>
            </a:pPr>
            <a:r>
              <a:rPr lang="en-US" sz="1600"/>
              <a:t>Salaries are $200K higher due to prioritizing staff hiring to accelerate project XYZ as a result of management strategic review</a:t>
            </a:r>
            <a:endParaRPr/>
          </a:p>
        </p:txBody>
      </p:sp>
      <p:sp>
        <p:nvSpPr>
          <p:cNvPr id="444" name="Google Shape;444;p36"/>
          <p:cNvSpPr txBox="1"/>
          <p:nvPr/>
        </p:nvSpPr>
        <p:spPr>
          <a:xfrm>
            <a:off x="949327" y="328744"/>
            <a:ext cx="7707313" cy="488950"/>
          </a:xfrm>
          <a:prstGeom prst="rect">
            <a:avLst/>
          </a:prstGeom>
          <a:noFill/>
          <a:ln>
            <a:noFill/>
          </a:ln>
        </p:spPr>
        <p:txBody>
          <a:bodyPr spcFirstLastPara="1" wrap="square" lIns="0" tIns="45700" rIns="91425" bIns="45700" anchor="b" anchorCtr="0">
            <a:noAutofit/>
          </a:bodyPr>
          <a:lstStyle/>
          <a:p>
            <a:pPr marL="0" marR="0" lvl="0" indent="0" algn="l" rtl="0">
              <a:lnSpc>
                <a:spcPct val="85000"/>
              </a:lnSpc>
              <a:spcBef>
                <a:spcPts val="0"/>
              </a:spcBef>
              <a:spcAft>
                <a:spcPts val="0"/>
              </a:spcAft>
              <a:buClr>
                <a:srgbClr val="000000"/>
              </a:buClr>
              <a:buSzPts val="1400"/>
              <a:buFont typeface="Arial"/>
              <a:buNone/>
            </a:pPr>
            <a:r>
              <a:rPr lang="en-US" sz="2400" b="0" i="0" u="none" strike="noStrike" cap="none" dirty="0">
                <a:solidFill>
                  <a:schemeClr val="lt2"/>
                </a:solidFill>
                <a:latin typeface="Arial"/>
                <a:ea typeface="Arial"/>
                <a:cs typeface="Arial"/>
                <a:sym typeface="Arial"/>
              </a:rPr>
              <a:t>4.Variance Analysis - </a:t>
            </a:r>
            <a:r>
              <a:rPr lang="en-US" sz="2000" b="0" i="0" u="none" strike="noStrike" cap="none" dirty="0">
                <a:solidFill>
                  <a:schemeClr val="lt2"/>
                </a:solidFill>
                <a:latin typeface="Arial"/>
                <a:ea typeface="Arial"/>
                <a:cs typeface="Arial"/>
                <a:sym typeface="Arial"/>
              </a:rPr>
              <a:t>Guidelines for Variance </a:t>
            </a:r>
            <a:r>
              <a:rPr lang="en-US" sz="2000" dirty="0">
                <a:solidFill>
                  <a:schemeClr val="lt2"/>
                </a:solidFill>
              </a:rPr>
              <a:t>N</a:t>
            </a:r>
            <a:r>
              <a:rPr lang="en-US" sz="2000" b="0" i="0" u="none" strike="noStrike" cap="none" dirty="0">
                <a:solidFill>
                  <a:schemeClr val="lt2"/>
                </a:solidFill>
                <a:latin typeface="Arial"/>
                <a:ea typeface="Arial"/>
                <a:cs typeface="Arial"/>
                <a:sym typeface="Arial"/>
              </a:rPr>
              <a:t>arrative</a:t>
            </a:r>
            <a:endParaRP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7"/>
          <p:cNvSpPr txBox="1">
            <a:spLocks noGrp="1"/>
          </p:cNvSpPr>
          <p:nvPr>
            <p:ph type="body" idx="1"/>
          </p:nvPr>
        </p:nvSpPr>
        <p:spPr>
          <a:xfrm>
            <a:off x="782783" y="908685"/>
            <a:ext cx="7873858" cy="3759042"/>
          </a:xfrm>
          <a:prstGeom prst="rect">
            <a:avLst/>
          </a:prstGeom>
          <a:noFill/>
          <a:ln>
            <a:noFill/>
          </a:ln>
        </p:spPr>
        <p:txBody>
          <a:bodyPr spcFirstLastPara="1" wrap="square" lIns="0" tIns="45700" rIns="0" bIns="45700" anchor="t" anchorCtr="0">
            <a:noAutofit/>
          </a:bodyPr>
          <a:lstStyle/>
          <a:p>
            <a:pPr marL="457200" lvl="0" indent="-228600" algn="l" rtl="0">
              <a:lnSpc>
                <a:spcPct val="100000"/>
              </a:lnSpc>
              <a:spcBef>
                <a:spcPts val="360"/>
              </a:spcBef>
              <a:spcAft>
                <a:spcPts val="0"/>
              </a:spcAft>
              <a:buSzPts val="1400"/>
              <a:buNone/>
            </a:pPr>
            <a:r>
              <a:rPr lang="en-US" sz="1300">
                <a:solidFill>
                  <a:srgbClr val="CC3300"/>
                </a:solidFill>
              </a:rPr>
              <a:t>Inadequate:</a:t>
            </a:r>
            <a:r>
              <a:rPr lang="en-US" sz="1300"/>
              <a:t> There are fewer gifts received than expected. </a:t>
            </a:r>
            <a:endParaRPr/>
          </a:p>
          <a:p>
            <a:pPr marL="457200" lvl="0" indent="-228600" algn="l" rtl="0">
              <a:lnSpc>
                <a:spcPct val="100000"/>
              </a:lnSpc>
              <a:spcBef>
                <a:spcPts val="360"/>
              </a:spcBef>
              <a:spcAft>
                <a:spcPts val="0"/>
              </a:spcAft>
              <a:buSzPts val="1400"/>
              <a:buNone/>
            </a:pPr>
            <a:r>
              <a:rPr lang="en-US" sz="1300">
                <a:solidFill>
                  <a:srgbClr val="00B050"/>
                </a:solidFill>
              </a:rPr>
              <a:t>Good:</a:t>
            </a:r>
            <a:r>
              <a:rPr lang="en-US" sz="1300"/>
              <a:t> Expendable Gifts are lower because the one-time donation of $1M from XYZ Foundation planned for FY23 was received in FY22 instead. </a:t>
            </a:r>
            <a:endParaRPr/>
          </a:p>
          <a:p>
            <a:pPr marL="457200" lvl="0" indent="-228600" algn="l" rtl="0">
              <a:lnSpc>
                <a:spcPct val="100000"/>
              </a:lnSpc>
              <a:spcBef>
                <a:spcPts val="360"/>
              </a:spcBef>
              <a:spcAft>
                <a:spcPts val="0"/>
              </a:spcAft>
              <a:buSzPts val="1400"/>
              <a:buNone/>
            </a:pPr>
            <a:endParaRPr sz="1300"/>
          </a:p>
          <a:p>
            <a:pPr marL="457200" lvl="0" indent="-228600" algn="l" rtl="0">
              <a:lnSpc>
                <a:spcPct val="100000"/>
              </a:lnSpc>
              <a:spcBef>
                <a:spcPts val="360"/>
              </a:spcBef>
              <a:spcAft>
                <a:spcPts val="0"/>
              </a:spcAft>
              <a:buSzPts val="1400"/>
              <a:buNone/>
            </a:pPr>
            <a:r>
              <a:rPr lang="en-US" sz="1300">
                <a:solidFill>
                  <a:srgbClr val="CC3300"/>
                </a:solidFill>
              </a:rPr>
              <a:t>Inadequate:</a:t>
            </a:r>
            <a:r>
              <a:rPr lang="en-US" sz="1300"/>
              <a:t> Other Income is higher because income from facilities rental is higher than estimated. </a:t>
            </a:r>
            <a:endParaRPr/>
          </a:p>
          <a:p>
            <a:pPr marL="457200" lvl="0" indent="-228600" algn="l" rtl="0">
              <a:lnSpc>
                <a:spcPct val="100000"/>
              </a:lnSpc>
              <a:spcBef>
                <a:spcPts val="360"/>
              </a:spcBef>
              <a:spcAft>
                <a:spcPts val="0"/>
              </a:spcAft>
              <a:buSzPts val="1400"/>
              <a:buNone/>
            </a:pPr>
            <a:r>
              <a:rPr lang="en-US" sz="1300">
                <a:solidFill>
                  <a:srgbClr val="00B050"/>
                </a:solidFill>
              </a:rPr>
              <a:t>Good:</a:t>
            </a:r>
            <a:r>
              <a:rPr lang="en-US" sz="1300"/>
              <a:t> Other Income is higher by $1 million due to facilities rental fees earned on newly renovated building XYZ, which is used to host summer conferences. </a:t>
            </a:r>
            <a:endParaRPr/>
          </a:p>
          <a:p>
            <a:pPr marL="457200" lvl="0" indent="-228600" algn="l" rtl="0">
              <a:lnSpc>
                <a:spcPct val="100000"/>
              </a:lnSpc>
              <a:spcBef>
                <a:spcPts val="360"/>
              </a:spcBef>
              <a:spcAft>
                <a:spcPts val="0"/>
              </a:spcAft>
              <a:buSzPts val="1400"/>
              <a:buNone/>
            </a:pPr>
            <a:endParaRPr sz="1300"/>
          </a:p>
          <a:p>
            <a:pPr marL="457200" lvl="0" indent="-228600" algn="l" rtl="0">
              <a:lnSpc>
                <a:spcPct val="100000"/>
              </a:lnSpc>
              <a:spcBef>
                <a:spcPts val="360"/>
              </a:spcBef>
              <a:spcAft>
                <a:spcPts val="0"/>
              </a:spcAft>
              <a:buSzPts val="1400"/>
              <a:buNone/>
            </a:pPr>
            <a:r>
              <a:rPr lang="en-US" sz="1300">
                <a:solidFill>
                  <a:srgbClr val="CC3300"/>
                </a:solidFill>
              </a:rPr>
              <a:t>Inadequate: </a:t>
            </a:r>
            <a:r>
              <a:rPr lang="en-US" sz="1300"/>
              <a:t>We anticipate more transfers to Unit A to support its new program. </a:t>
            </a:r>
            <a:endParaRPr/>
          </a:p>
          <a:p>
            <a:pPr marL="457200" lvl="0" indent="-228600" algn="l" rtl="0">
              <a:lnSpc>
                <a:spcPct val="100000"/>
              </a:lnSpc>
              <a:spcBef>
                <a:spcPts val="360"/>
              </a:spcBef>
              <a:spcAft>
                <a:spcPts val="0"/>
              </a:spcAft>
              <a:buSzPts val="1400"/>
              <a:buNone/>
            </a:pPr>
            <a:r>
              <a:rPr lang="en-US" sz="1300">
                <a:solidFill>
                  <a:srgbClr val="00B050"/>
                </a:solidFill>
              </a:rPr>
              <a:t>Good:</a:t>
            </a:r>
            <a:r>
              <a:rPr lang="en-US" sz="1300"/>
              <a:t> Transfers are higher because an additional $1M is allocated to Unit A to co-fund the instructional services of its Program B. </a:t>
            </a:r>
            <a:endParaRPr/>
          </a:p>
          <a:p>
            <a:pPr marL="457200" lvl="0" indent="-228600" algn="l" rtl="0">
              <a:lnSpc>
                <a:spcPct val="100000"/>
              </a:lnSpc>
              <a:spcBef>
                <a:spcPts val="360"/>
              </a:spcBef>
              <a:spcAft>
                <a:spcPts val="0"/>
              </a:spcAft>
              <a:buSzPts val="1400"/>
              <a:buNone/>
            </a:pPr>
            <a:endParaRPr sz="1300"/>
          </a:p>
          <a:p>
            <a:pPr marL="457200" lvl="0" indent="-228600" algn="l" rtl="0">
              <a:lnSpc>
                <a:spcPct val="100000"/>
              </a:lnSpc>
              <a:spcBef>
                <a:spcPts val="360"/>
              </a:spcBef>
              <a:spcAft>
                <a:spcPts val="0"/>
              </a:spcAft>
              <a:buSzPts val="1400"/>
              <a:buNone/>
            </a:pPr>
            <a:r>
              <a:rPr lang="en-US" sz="1300">
                <a:solidFill>
                  <a:srgbClr val="CC3300"/>
                </a:solidFill>
              </a:rPr>
              <a:t>Inadequate:</a:t>
            </a:r>
            <a:r>
              <a:rPr lang="en-US" sz="1300"/>
              <a:t> Lower compensation expenses are due to vacancies. </a:t>
            </a:r>
            <a:endParaRPr/>
          </a:p>
          <a:p>
            <a:pPr marL="457200" lvl="0" indent="-228600" algn="l" rtl="0">
              <a:lnSpc>
                <a:spcPct val="100000"/>
              </a:lnSpc>
              <a:spcBef>
                <a:spcPts val="360"/>
              </a:spcBef>
              <a:spcAft>
                <a:spcPts val="0"/>
              </a:spcAft>
              <a:buSzPts val="1400"/>
              <a:buNone/>
            </a:pPr>
            <a:r>
              <a:rPr lang="en-US" sz="1300">
                <a:solidFill>
                  <a:srgbClr val="00B050"/>
                </a:solidFill>
              </a:rPr>
              <a:t>Good: </a:t>
            </a:r>
            <a:r>
              <a:rPr lang="en-US" sz="1300"/>
              <a:t>Compensation is lower by $500,000 because about 4% of budgeted positions were vacant in the first half of the year due to slower program ramp up for program X. They are anticipated to be filled later in the year.</a:t>
            </a:r>
            <a:endParaRPr/>
          </a:p>
        </p:txBody>
      </p:sp>
      <p:sp>
        <p:nvSpPr>
          <p:cNvPr id="450" name="Google Shape;450;p37"/>
          <p:cNvSpPr txBox="1"/>
          <p:nvPr/>
        </p:nvSpPr>
        <p:spPr>
          <a:xfrm>
            <a:off x="949328" y="419735"/>
            <a:ext cx="7707313" cy="488950"/>
          </a:xfrm>
          <a:prstGeom prst="rect">
            <a:avLst/>
          </a:prstGeom>
          <a:noFill/>
          <a:ln>
            <a:noFill/>
          </a:ln>
        </p:spPr>
        <p:txBody>
          <a:bodyPr spcFirstLastPara="1" wrap="square" lIns="0" tIns="45700" rIns="91425" bIns="45700" anchor="b" anchorCtr="0">
            <a:noAutofit/>
          </a:bodyPr>
          <a:lstStyle/>
          <a:p>
            <a:pPr marL="0" marR="0" lvl="0" indent="0" algn="l" rtl="0">
              <a:lnSpc>
                <a:spcPct val="85000"/>
              </a:lnSpc>
              <a:spcBef>
                <a:spcPts val="0"/>
              </a:spcBef>
              <a:spcAft>
                <a:spcPts val="0"/>
              </a:spcAft>
              <a:buClr>
                <a:srgbClr val="000000"/>
              </a:buClr>
              <a:buSzPts val="1400"/>
              <a:buFont typeface="Arial"/>
              <a:buNone/>
            </a:pPr>
            <a:r>
              <a:rPr lang="en-US" sz="2400" b="0" i="0" u="none" strike="noStrike" cap="none" dirty="0">
                <a:solidFill>
                  <a:schemeClr val="lt2"/>
                </a:solidFill>
                <a:latin typeface="Arial"/>
                <a:ea typeface="Arial"/>
                <a:cs typeface="Arial"/>
                <a:sym typeface="Arial"/>
              </a:rPr>
              <a:t>4.Variance Analysis – More Examples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8"/>
          <p:cNvSpPr txBox="1">
            <a:spLocks noGrp="1"/>
          </p:cNvSpPr>
          <p:nvPr>
            <p:ph type="title"/>
          </p:nvPr>
        </p:nvSpPr>
        <p:spPr>
          <a:xfrm>
            <a:off x="948776" y="359541"/>
            <a:ext cx="7707862" cy="488024"/>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a:t>   		</a:t>
            </a:r>
            <a:endParaRPr/>
          </a:p>
        </p:txBody>
      </p:sp>
      <p:pic>
        <p:nvPicPr>
          <p:cNvPr id="456" name="Google Shape;456;p38"/>
          <p:cNvPicPr preferRelativeResize="0"/>
          <p:nvPr/>
        </p:nvPicPr>
        <p:blipFill rotWithShape="1">
          <a:blip r:embed="rId3">
            <a:alphaModFix/>
          </a:blip>
          <a:srcRect/>
          <a:stretch/>
        </p:blipFill>
        <p:spPr>
          <a:xfrm>
            <a:off x="1872651" y="742950"/>
            <a:ext cx="5860111" cy="37852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0CC24-DA2D-4BBA-BC75-91C3906BA806}"/>
              </a:ext>
            </a:extLst>
          </p:cNvPr>
          <p:cNvSpPr>
            <a:spLocks noGrp="1"/>
          </p:cNvSpPr>
          <p:nvPr>
            <p:ph type="title"/>
          </p:nvPr>
        </p:nvSpPr>
        <p:spPr/>
        <p:txBody>
          <a:bodyPr/>
          <a:lstStyle/>
          <a:p>
            <a:r>
              <a:rPr lang="en-US" dirty="0"/>
              <a:t>Communication Plan and Support Model </a:t>
            </a:r>
          </a:p>
        </p:txBody>
      </p:sp>
      <p:sp>
        <p:nvSpPr>
          <p:cNvPr id="3" name="Text Placeholder 2">
            <a:extLst>
              <a:ext uri="{FF2B5EF4-FFF2-40B4-BE49-F238E27FC236}">
                <a16:creationId xmlns:a16="http://schemas.microsoft.com/office/drawing/2014/main" id="{B858528C-1D8D-4E28-88C2-78EDA7DF03E4}"/>
              </a:ext>
            </a:extLst>
          </p:cNvPr>
          <p:cNvSpPr>
            <a:spLocks noGrp="1"/>
          </p:cNvSpPr>
          <p:nvPr>
            <p:ph type="body" idx="1"/>
          </p:nvPr>
        </p:nvSpPr>
        <p:spPr>
          <a:xfrm>
            <a:off x="815340" y="908685"/>
            <a:ext cx="7993379" cy="3759042"/>
          </a:xfrm>
        </p:spPr>
        <p:txBody>
          <a:bodyPr>
            <a:normAutofit/>
          </a:bodyPr>
          <a:lstStyle/>
          <a:p>
            <a:pPr marL="0">
              <a:spcBef>
                <a:spcPts val="0"/>
              </a:spcBef>
            </a:pPr>
            <a:r>
              <a:rPr lang="en-US" dirty="0"/>
              <a:t>We will send reminders, updates and timelines via email, the “</a:t>
            </a:r>
            <a:r>
              <a:rPr lang="en-US" dirty="0" err="1"/>
              <a:t>vpdor</a:t>
            </a:r>
            <a:r>
              <a:rPr lang="en-US" dirty="0"/>
              <a:t>-budget” Slack channel and post communications to our website: </a:t>
            </a:r>
            <a:r>
              <a:rPr lang="en-US" dirty="0">
                <a:hlinkClick r:id="rId3"/>
              </a:rPr>
              <a:t>https://doresearch.stanford.edu/office/budget-and-finance</a:t>
            </a:r>
            <a:r>
              <a:rPr lang="en-US" dirty="0"/>
              <a:t>. </a:t>
            </a:r>
          </a:p>
          <a:p>
            <a:pPr marL="0">
              <a:spcBef>
                <a:spcPts val="0"/>
              </a:spcBef>
            </a:pPr>
            <a:endParaRPr lang="en-US" dirty="0"/>
          </a:p>
          <a:p>
            <a:pPr marL="0">
              <a:spcBef>
                <a:spcPts val="0"/>
              </a:spcBef>
            </a:pPr>
            <a:r>
              <a:rPr lang="en-US" b="1" dirty="0"/>
              <a:t>How to Get Support: </a:t>
            </a:r>
            <a:r>
              <a:rPr lang="en-US" sz="1400" dirty="0">
                <a:solidFill>
                  <a:schemeClr val="tx1"/>
                </a:solidFill>
              </a:rPr>
              <a:t>(resource links available on next slide)</a:t>
            </a:r>
            <a:endParaRPr lang="en-US" sz="1400" u="sng" dirty="0">
              <a:solidFill>
                <a:schemeClr val="tx1"/>
              </a:solidFill>
            </a:endParaRPr>
          </a:p>
          <a:p>
            <a:pPr marL="285750" indent="-285750">
              <a:spcBef>
                <a:spcPts val="0"/>
              </a:spcBef>
              <a:buFont typeface="Arial" panose="020B0604020202020204" pitchFamily="34" charset="0"/>
              <a:buChar char="•"/>
            </a:pPr>
            <a:r>
              <a:rPr lang="en-US" dirty="0"/>
              <a:t>Attend this kickoff meeting or watch the recording posted to our website</a:t>
            </a:r>
          </a:p>
          <a:p>
            <a:pPr marL="285750" indent="-285750">
              <a:spcBef>
                <a:spcPts val="0"/>
              </a:spcBef>
              <a:buFont typeface="Arial" panose="020B0604020202020204" pitchFamily="34" charset="0"/>
              <a:buChar char="•"/>
              <a:tabLst>
                <a:tab pos="287338" algn="l"/>
              </a:tabLst>
            </a:pPr>
            <a:r>
              <a:rPr lang="en-US" dirty="0"/>
              <a:t>Review the Tidemark training </a:t>
            </a:r>
            <a:r>
              <a:rPr lang="en-US" dirty="0">
                <a:solidFill>
                  <a:srgbClr val="0070C0"/>
                </a:solidFill>
              </a:rPr>
              <a:t>UBO-1000-WEB</a:t>
            </a:r>
            <a:r>
              <a:rPr lang="en-US" dirty="0"/>
              <a:t> in STARS (a refresher for existing users)</a:t>
            </a:r>
          </a:p>
          <a:p>
            <a:pPr marL="285750" indent="-285750">
              <a:spcBef>
                <a:spcPts val="0"/>
              </a:spcBef>
              <a:buFont typeface="Arial" panose="020B0604020202020204" pitchFamily="34" charset="0"/>
              <a:buChar char="•"/>
            </a:pPr>
            <a:r>
              <a:rPr lang="en-US" dirty="0"/>
              <a:t>Reference TWO user guides posted on our website</a:t>
            </a:r>
          </a:p>
          <a:p>
            <a:pPr marL="285750" indent="-285750">
              <a:spcBef>
                <a:spcPts val="0"/>
              </a:spcBef>
              <a:buFont typeface="Arial" panose="020B0604020202020204" pitchFamily="34" charset="0"/>
              <a:buChar char="•"/>
            </a:pPr>
            <a:r>
              <a:rPr lang="en-US" dirty="0"/>
              <a:t>Enter your question in the Slack channel</a:t>
            </a:r>
          </a:p>
          <a:p>
            <a:pPr marL="285750" indent="-285750">
              <a:spcBef>
                <a:spcPts val="0"/>
              </a:spcBef>
              <a:buFont typeface="Arial" panose="020B0604020202020204" pitchFamily="34" charset="0"/>
              <a:buChar char="•"/>
            </a:pPr>
            <a:r>
              <a:rPr lang="en-US" dirty="0"/>
              <a:t>Contact your dean’s office contact for any process or system inquires</a:t>
            </a:r>
          </a:p>
        </p:txBody>
      </p:sp>
    </p:spTree>
    <p:extLst>
      <p:ext uri="{BB962C8B-B14F-4D97-AF65-F5344CB8AC3E}">
        <p14:creationId xmlns:p14="http://schemas.microsoft.com/office/powerpoint/2010/main" val="183635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588F7E-B73F-4207-AFAD-244310AF04CE}"/>
              </a:ext>
            </a:extLst>
          </p:cNvPr>
          <p:cNvPicPr>
            <a:picLocks noChangeAspect="1"/>
          </p:cNvPicPr>
          <p:nvPr/>
        </p:nvPicPr>
        <p:blipFill>
          <a:blip r:embed="rId4"/>
          <a:stretch>
            <a:fillRect/>
          </a:stretch>
        </p:blipFill>
        <p:spPr>
          <a:xfrm>
            <a:off x="331575" y="728493"/>
            <a:ext cx="4855176" cy="4061460"/>
          </a:xfrm>
          <a:prstGeom prst="rect">
            <a:avLst/>
          </a:prstGeom>
        </p:spPr>
      </p:pic>
      <p:pic>
        <p:nvPicPr>
          <p:cNvPr id="9" name="Picture 8">
            <a:extLst>
              <a:ext uri="{FF2B5EF4-FFF2-40B4-BE49-F238E27FC236}">
                <a16:creationId xmlns:a16="http://schemas.microsoft.com/office/drawing/2014/main" id="{20DD192A-AAD0-4849-8ABF-698F47848A5F}"/>
              </a:ext>
            </a:extLst>
          </p:cNvPr>
          <p:cNvPicPr>
            <a:picLocks noChangeAspect="1"/>
          </p:cNvPicPr>
          <p:nvPr/>
        </p:nvPicPr>
        <p:blipFill>
          <a:blip r:embed="rId5"/>
          <a:stretch>
            <a:fillRect/>
          </a:stretch>
        </p:blipFill>
        <p:spPr>
          <a:xfrm>
            <a:off x="1026727" y="1538486"/>
            <a:ext cx="3415505" cy="2388408"/>
          </a:xfrm>
          <a:prstGeom prst="rect">
            <a:avLst/>
          </a:prstGeom>
        </p:spPr>
      </p:pic>
      <p:sp>
        <p:nvSpPr>
          <p:cNvPr id="2" name="Title 1">
            <a:extLst>
              <a:ext uri="{FF2B5EF4-FFF2-40B4-BE49-F238E27FC236}">
                <a16:creationId xmlns:a16="http://schemas.microsoft.com/office/drawing/2014/main" id="{40CB2F4C-8737-41DE-B928-953197EEA7B0}"/>
              </a:ext>
            </a:extLst>
          </p:cNvPr>
          <p:cNvSpPr>
            <a:spLocks noGrp="1"/>
          </p:cNvSpPr>
          <p:nvPr>
            <p:ph type="title"/>
          </p:nvPr>
        </p:nvSpPr>
        <p:spPr>
          <a:xfrm>
            <a:off x="948776" y="359541"/>
            <a:ext cx="7707863" cy="488024"/>
          </a:xfrm>
        </p:spPr>
        <p:txBody>
          <a:bodyPr wrap="square" anchor="b">
            <a:normAutofit/>
          </a:bodyPr>
          <a:lstStyle/>
          <a:p>
            <a:r>
              <a:rPr lang="en-US" dirty="0">
                <a:solidFill>
                  <a:schemeClr val="tx1"/>
                </a:solidFill>
              </a:rPr>
              <a:t>Stanford’s Annual Budget Cycle</a:t>
            </a:r>
          </a:p>
        </p:txBody>
      </p:sp>
      <p:sp>
        <p:nvSpPr>
          <p:cNvPr id="4" name="Slide Number Placeholder 3">
            <a:extLst>
              <a:ext uri="{FF2B5EF4-FFF2-40B4-BE49-F238E27FC236}">
                <a16:creationId xmlns:a16="http://schemas.microsoft.com/office/drawing/2014/main" id="{8A297475-F17C-471C-9B10-2EC40E857BB2}"/>
              </a:ext>
            </a:extLst>
          </p:cNvPr>
          <p:cNvSpPr>
            <a:spLocks noGrp="1"/>
          </p:cNvSpPr>
          <p:nvPr>
            <p:ph type="sldNum" sz="quarter" idx="12"/>
          </p:nvPr>
        </p:nvSpPr>
        <p:spPr>
          <a:xfrm>
            <a:off x="517525" y="4811713"/>
            <a:ext cx="431803" cy="271462"/>
          </a:xfrm>
        </p:spPr>
        <p:txBody>
          <a:bodyPr wrap="square" anchor="ctr">
            <a:normAutofit lnSpcReduction="10000"/>
          </a:bodyPr>
          <a:lstStyle/>
          <a:p>
            <a:pPr>
              <a:lnSpc>
                <a:spcPct val="90000"/>
              </a:lnSpc>
              <a:spcAft>
                <a:spcPts val="600"/>
              </a:spcAft>
            </a:pPr>
            <a:fld id="{E8194DC1-2BB6-40E7-8B2A-5617F71A919F}" type="slidenum">
              <a:rPr lang="en-US" altLang="en-US" smtClean="0"/>
              <a:pPr>
                <a:lnSpc>
                  <a:spcPct val="90000"/>
                </a:lnSpc>
                <a:spcAft>
                  <a:spcPts val="600"/>
                </a:spcAft>
              </a:pPr>
              <a:t>2</a:t>
            </a:fld>
            <a:endParaRPr lang="en-US" altLang="en-US"/>
          </a:p>
        </p:txBody>
      </p:sp>
      <p:pic>
        <p:nvPicPr>
          <p:cNvPr id="3" name="Picture 2">
            <a:extLst>
              <a:ext uri="{FF2B5EF4-FFF2-40B4-BE49-F238E27FC236}">
                <a16:creationId xmlns:a16="http://schemas.microsoft.com/office/drawing/2014/main" id="{8EEEDA2C-B840-4D70-B44B-C7C114E3953E}"/>
              </a:ext>
            </a:extLst>
          </p:cNvPr>
          <p:cNvPicPr>
            <a:picLocks noChangeAspect="1"/>
          </p:cNvPicPr>
          <p:nvPr/>
        </p:nvPicPr>
        <p:blipFill rotWithShape="1">
          <a:blip r:embed="rId4"/>
          <a:srcRect l="49755" t="49947"/>
          <a:stretch/>
        </p:blipFill>
        <p:spPr>
          <a:xfrm>
            <a:off x="2751082" y="2751083"/>
            <a:ext cx="2439467" cy="2032876"/>
          </a:xfrm>
          <a:prstGeom prst="rect">
            <a:avLst/>
          </a:prstGeom>
        </p:spPr>
      </p:pic>
      <p:pic>
        <p:nvPicPr>
          <p:cNvPr id="11" name="Picture 10">
            <a:extLst>
              <a:ext uri="{FF2B5EF4-FFF2-40B4-BE49-F238E27FC236}">
                <a16:creationId xmlns:a16="http://schemas.microsoft.com/office/drawing/2014/main" id="{A81CE5F7-0CF1-42D5-890A-4EADAA9A7327}"/>
              </a:ext>
            </a:extLst>
          </p:cNvPr>
          <p:cNvPicPr>
            <a:picLocks noChangeAspect="1"/>
          </p:cNvPicPr>
          <p:nvPr/>
        </p:nvPicPr>
        <p:blipFill rotWithShape="1">
          <a:blip r:embed="rId5"/>
          <a:srcRect l="52683" t="53331"/>
          <a:stretch/>
        </p:blipFill>
        <p:spPr>
          <a:xfrm>
            <a:off x="2829910" y="2806262"/>
            <a:ext cx="1616121" cy="1114638"/>
          </a:xfrm>
          <a:prstGeom prst="rect">
            <a:avLst/>
          </a:prstGeom>
        </p:spPr>
      </p:pic>
      <p:sp>
        <p:nvSpPr>
          <p:cNvPr id="6" name="TextBox 5">
            <a:extLst>
              <a:ext uri="{FF2B5EF4-FFF2-40B4-BE49-F238E27FC236}">
                <a16:creationId xmlns:a16="http://schemas.microsoft.com/office/drawing/2014/main" id="{BA679768-6A82-4D24-94F5-A62D37D0F55E}"/>
              </a:ext>
            </a:extLst>
          </p:cNvPr>
          <p:cNvSpPr txBox="1"/>
          <p:nvPr/>
        </p:nvSpPr>
        <p:spPr>
          <a:xfrm>
            <a:off x="4870727" y="1216517"/>
            <a:ext cx="4312601" cy="3219620"/>
          </a:xfrm>
          <a:prstGeom prst="rect">
            <a:avLst/>
          </a:prstGeom>
        </p:spPr>
        <p:txBody>
          <a:bodyPr vert="horz" lIns="0" tIns="45720" rIns="0" bIns="45720" rtlCol="0" anchor="t">
            <a:normAutofit/>
          </a:bodyPr>
          <a:lstStyle>
            <a:lvl1pPr marL="342874" indent="-342874" defTabSz="457167" eaLnBrk="1" hangingPunct="1">
              <a:spcBef>
                <a:spcPct val="20000"/>
              </a:spcBef>
              <a:buClr>
                <a:schemeClr val="bg2"/>
              </a:buClr>
              <a:buFont typeface="Wingdings" panose="05000000000000000000" pitchFamily="2" charset="2"/>
              <a:buChar char="§"/>
              <a:defRPr spc="20">
                <a:latin typeface="Arial"/>
                <a:cs typeface="ＭＳ Ｐゴシック" charset="0"/>
              </a:defRPr>
            </a:lvl1pPr>
            <a:lvl2pPr marL="288903" indent="-288903" defTabSz="457167" eaLnBrk="1" hangingPunct="1">
              <a:spcBef>
                <a:spcPct val="20000"/>
              </a:spcBef>
              <a:buClr>
                <a:schemeClr val="bg2"/>
              </a:buClr>
              <a:buFont typeface="Wingdings" panose="05000000000000000000" pitchFamily="2" charset="2"/>
              <a:buChar char="§"/>
              <a:defRPr>
                <a:solidFill>
                  <a:srgbClr val="595959"/>
                </a:solidFill>
                <a:latin typeface="Arial"/>
              </a:defRPr>
            </a:lvl2pPr>
            <a:lvl3pPr marL="569870" lvl="2" indent="-225409" defTabSz="457167" eaLnBrk="1" hangingPunct="1">
              <a:spcBef>
                <a:spcPct val="20000"/>
              </a:spcBef>
              <a:buClr>
                <a:schemeClr val="bg2"/>
              </a:buClr>
              <a:buSzPct val="102000"/>
              <a:buFont typeface="Source Sans Pro" charset="0"/>
              <a:buChar char="›"/>
              <a:defRPr>
                <a:solidFill>
                  <a:srgbClr val="595959"/>
                </a:solidFill>
                <a:latin typeface="Arial"/>
              </a:defRPr>
            </a:lvl3pPr>
            <a:lvl4pPr marL="914332" indent="-226997" defTabSz="457167" eaLnBrk="1" hangingPunct="1">
              <a:spcBef>
                <a:spcPct val="20000"/>
              </a:spcBef>
              <a:buClr>
                <a:schemeClr val="bg2"/>
              </a:buClr>
              <a:buFont typeface="Arial" panose="020B0604020202020204" pitchFamily="34" charset="0"/>
              <a:buChar char="•"/>
              <a:defRPr>
                <a:solidFill>
                  <a:srgbClr val="595959"/>
                </a:solidFill>
                <a:latin typeface="Arial"/>
              </a:defRPr>
            </a:lvl4pPr>
            <a:lvl5pPr marL="1258795" indent="-226997" defTabSz="457167" eaLnBrk="1" hangingPunct="1">
              <a:spcBef>
                <a:spcPct val="20000"/>
              </a:spcBef>
              <a:buClr>
                <a:schemeClr val="bg2"/>
              </a:buClr>
              <a:buFont typeface="Source Sans Pro" charset="0"/>
              <a:buChar char="–"/>
              <a:defRPr>
                <a:solidFill>
                  <a:srgbClr val="595959"/>
                </a:solidFill>
                <a:latin typeface="Arial"/>
              </a:defRPr>
            </a:lvl5pPr>
            <a:lvl6pPr marL="2514412" indent="-228584" defTabSz="457167">
              <a:spcBef>
                <a:spcPct val="20000"/>
              </a:spcBef>
              <a:buFont typeface="Arial"/>
              <a:buChar char="•"/>
              <a:defRPr sz="2000">
                <a:latin typeface="+mn-lt"/>
                <a:ea typeface="+mn-ea"/>
              </a:defRPr>
            </a:lvl6pPr>
            <a:lvl7pPr marL="2971578" indent="-228584" defTabSz="457167">
              <a:spcBef>
                <a:spcPct val="20000"/>
              </a:spcBef>
              <a:buFont typeface="Arial"/>
              <a:buChar char="•"/>
              <a:defRPr sz="2000">
                <a:latin typeface="+mn-lt"/>
                <a:ea typeface="+mn-ea"/>
              </a:defRPr>
            </a:lvl7pPr>
            <a:lvl8pPr marL="3428744" indent="-228584" defTabSz="457167">
              <a:spcBef>
                <a:spcPct val="20000"/>
              </a:spcBef>
              <a:buFont typeface="Arial"/>
              <a:buChar char="•"/>
              <a:defRPr sz="2000">
                <a:latin typeface="+mn-lt"/>
                <a:ea typeface="+mn-ea"/>
              </a:defRPr>
            </a:lvl8pPr>
            <a:lvl9pPr marL="3885910" indent="-228584" defTabSz="457167">
              <a:spcBef>
                <a:spcPct val="20000"/>
              </a:spcBef>
              <a:buFont typeface="Arial"/>
              <a:buChar char="•"/>
              <a:defRPr sz="2000">
                <a:latin typeface="+mn-lt"/>
                <a:ea typeface="+mn-ea"/>
              </a:defRPr>
            </a:lvl9pPr>
          </a:lstStyle>
          <a:p>
            <a:pPr marL="0" indent="0">
              <a:buNone/>
            </a:pPr>
            <a:r>
              <a:rPr lang="en-US" sz="1600" dirty="0">
                <a:latin typeface="Arial" panose="020B0604020202020204" pitchFamily="34" charset="0"/>
                <a:ea typeface="MS PGothic"/>
                <a:cs typeface="Arial" panose="020B0604020202020204" pitchFamily="34" charset="0"/>
              </a:rPr>
              <a:t>Booked Budget </a:t>
            </a:r>
          </a:p>
          <a:p>
            <a:pPr marL="0" indent="0">
              <a:buNone/>
            </a:pPr>
            <a:r>
              <a:rPr lang="en-US" sz="1600" dirty="0">
                <a:latin typeface="Arial" panose="020B0604020202020204" pitchFamily="34" charset="0"/>
                <a:ea typeface="MS PGothic"/>
                <a:cs typeface="Arial" panose="020B0604020202020204" pitchFamily="34" charset="0"/>
              </a:rPr>
              <a:t>&amp; Year End Reforecast (YER)</a:t>
            </a:r>
          </a:p>
          <a:p>
            <a:pPr marL="0" indent="0">
              <a:buNone/>
            </a:pPr>
            <a:endParaRPr lang="en-US" sz="1600" dirty="0">
              <a:latin typeface="Arial" panose="020B0604020202020204" pitchFamily="34" charset="0"/>
              <a:ea typeface="MS PGothic"/>
              <a:cs typeface="Arial" panose="020B0604020202020204" pitchFamily="34" charset="0"/>
            </a:endParaRPr>
          </a:p>
          <a:p>
            <a:pPr marL="0" indent="0">
              <a:buNone/>
            </a:pPr>
            <a:r>
              <a:rPr lang="en-US" sz="1600" dirty="0">
                <a:latin typeface="Arial" panose="020B0604020202020204" pitchFamily="34" charset="0"/>
                <a:ea typeface="MS PGothic"/>
                <a:cs typeface="Arial" panose="020B0604020202020204" pitchFamily="34" charset="0"/>
              </a:rPr>
              <a:t>Major Activities:</a:t>
            </a:r>
          </a:p>
          <a:p>
            <a:pPr>
              <a:buClr>
                <a:schemeClr val="tx1"/>
              </a:buClr>
              <a:buFont typeface="Arial" panose="020B0604020202020204" pitchFamily="34" charset="0"/>
              <a:buChar char="•"/>
            </a:pPr>
            <a:r>
              <a:rPr lang="en-US" sz="1600" dirty="0">
                <a:latin typeface="Arial" panose="020B0604020202020204" pitchFamily="34" charset="0"/>
                <a:ea typeface="MS PGothic"/>
                <a:cs typeface="Arial" panose="020B0604020202020204" pitchFamily="34" charset="0"/>
              </a:rPr>
              <a:t>Non-Salary Expense Planning</a:t>
            </a:r>
          </a:p>
          <a:p>
            <a:pPr>
              <a:buClr>
                <a:schemeClr val="tx1"/>
              </a:buClr>
              <a:buFont typeface="Arial" panose="020B0604020202020204" pitchFamily="34" charset="0"/>
              <a:buChar char="•"/>
            </a:pPr>
            <a:r>
              <a:rPr lang="en-US" sz="1600" dirty="0">
                <a:latin typeface="Arial" panose="020B0604020202020204" pitchFamily="34" charset="0"/>
                <a:ea typeface="MS PGothic"/>
                <a:cs typeface="Arial" panose="020B0604020202020204" pitchFamily="34" charset="0"/>
              </a:rPr>
              <a:t>Compensation (Position) Planning</a:t>
            </a:r>
          </a:p>
          <a:p>
            <a:pPr>
              <a:buClr>
                <a:schemeClr val="tx1"/>
              </a:buClr>
              <a:buFont typeface="Arial" panose="020B0604020202020204" pitchFamily="34" charset="0"/>
              <a:buChar char="•"/>
            </a:pPr>
            <a:r>
              <a:rPr lang="en-US" sz="1600" dirty="0">
                <a:latin typeface="Arial" panose="020B0604020202020204" pitchFamily="34" charset="0"/>
                <a:ea typeface="MS PGothic"/>
                <a:cs typeface="Arial" panose="020B0604020202020204" pitchFamily="34" charset="0"/>
              </a:rPr>
              <a:t>Revenue Planning</a:t>
            </a:r>
          </a:p>
          <a:p>
            <a:pPr>
              <a:buClr>
                <a:schemeClr val="tx1"/>
              </a:buClr>
              <a:buFont typeface="Arial" panose="020B0604020202020204" pitchFamily="34" charset="0"/>
              <a:buChar char="•"/>
            </a:pPr>
            <a:r>
              <a:rPr lang="en-US" sz="1600" dirty="0">
                <a:latin typeface="Arial" panose="020B0604020202020204" pitchFamily="34" charset="0"/>
                <a:ea typeface="MS PGothic"/>
                <a:cs typeface="Arial" panose="020B0604020202020204" pitchFamily="34" charset="0"/>
              </a:rPr>
              <a:t>Endowment Planning</a:t>
            </a:r>
          </a:p>
          <a:p>
            <a:pPr>
              <a:buClr>
                <a:schemeClr val="tx1"/>
              </a:buClr>
              <a:buFont typeface="Arial" panose="020B0604020202020204" pitchFamily="34" charset="0"/>
              <a:buChar char="•"/>
            </a:pPr>
            <a:r>
              <a:rPr lang="en-US" sz="1600" dirty="0">
                <a:latin typeface="Arial" panose="020B0604020202020204" pitchFamily="34" charset="0"/>
                <a:ea typeface="MS PGothic"/>
                <a:cs typeface="Arial" panose="020B0604020202020204" pitchFamily="34" charset="0"/>
              </a:rPr>
              <a:t>Fund Transfers</a:t>
            </a:r>
          </a:p>
        </p:txBody>
      </p:sp>
      <p:sp>
        <p:nvSpPr>
          <p:cNvPr id="7" name="Arrow: Left 6">
            <a:extLst>
              <a:ext uri="{FF2B5EF4-FFF2-40B4-BE49-F238E27FC236}">
                <a16:creationId xmlns:a16="http://schemas.microsoft.com/office/drawing/2014/main" id="{7B794C64-3A16-7703-9698-B8B7AD99707B}"/>
              </a:ext>
            </a:extLst>
          </p:cNvPr>
          <p:cNvSpPr/>
          <p:nvPr/>
        </p:nvSpPr>
        <p:spPr>
          <a:xfrm rot="1430710">
            <a:off x="3742887" y="3758506"/>
            <a:ext cx="961235" cy="549986"/>
          </a:xfrm>
          <a:prstGeom prst="left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589076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p>
            <a:pPr marL="0" lvl="0" indent="0" algn="l" rtl="0">
              <a:lnSpc>
                <a:spcPct val="85000"/>
              </a:lnSpc>
              <a:spcBef>
                <a:spcPts val="0"/>
              </a:spcBef>
              <a:spcAft>
                <a:spcPts val="0"/>
              </a:spcAft>
              <a:buSzPts val="1400"/>
              <a:buNone/>
            </a:pPr>
            <a:r>
              <a:rPr lang="en-US">
                <a:latin typeface="Arial"/>
                <a:ea typeface="Arial"/>
                <a:cs typeface="Arial"/>
                <a:sym typeface="Arial"/>
              </a:rPr>
              <a:t>Resources </a:t>
            </a:r>
            <a:endParaRPr/>
          </a:p>
        </p:txBody>
      </p:sp>
      <p:sp>
        <p:nvSpPr>
          <p:cNvPr id="462" name="Google Shape;462;p5"/>
          <p:cNvSpPr txBox="1">
            <a:spLocks noGrp="1"/>
          </p:cNvSpPr>
          <p:nvPr>
            <p:ph type="body" idx="1"/>
          </p:nvPr>
        </p:nvSpPr>
        <p:spPr>
          <a:xfrm>
            <a:off x="3952568" y="1085386"/>
            <a:ext cx="5043947" cy="2690201"/>
          </a:xfrm>
          <a:prstGeom prst="rect">
            <a:avLst/>
          </a:prstGeom>
          <a:noFill/>
          <a:ln>
            <a:noFill/>
          </a:ln>
        </p:spPr>
        <p:txBody>
          <a:bodyPr spcFirstLastPara="1" wrap="square" lIns="0" tIns="45700" rIns="0" bIns="45700" anchor="t" anchorCtr="0">
            <a:normAutofit/>
          </a:bodyPr>
          <a:lstStyle/>
          <a:p>
            <a:pPr marL="514350" lvl="0" indent="-285750" algn="l" rtl="0">
              <a:lnSpc>
                <a:spcPct val="100000"/>
              </a:lnSpc>
              <a:spcBef>
                <a:spcPts val="360"/>
              </a:spcBef>
              <a:spcAft>
                <a:spcPts val="0"/>
              </a:spcAft>
              <a:buSzPts val="1400"/>
              <a:buFont typeface="Noto Sans Symbols"/>
              <a:buChar char="✔"/>
            </a:pPr>
            <a:r>
              <a:rPr lang="en-US" sz="1800" dirty="0">
                <a:solidFill>
                  <a:schemeClr val="dk1"/>
                </a:solidFill>
                <a:latin typeface="Calibri"/>
                <a:ea typeface="Calibri"/>
                <a:cs typeface="Calibri"/>
                <a:sym typeface="Calibri"/>
              </a:rPr>
              <a:t>STARS Training                    </a:t>
            </a:r>
            <a:br>
              <a:rPr lang="en-US" sz="1800" dirty="0">
                <a:solidFill>
                  <a:schemeClr val="dk1"/>
                </a:solidFill>
                <a:latin typeface="Calibri"/>
                <a:ea typeface="Calibri"/>
                <a:cs typeface="Calibri"/>
                <a:sym typeface="Calibri"/>
              </a:rPr>
            </a:br>
            <a: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Booked Budget training video</a:t>
            </a:r>
            <a:r>
              <a:rPr lang="en-US" sz="1800" u="sng" dirty="0">
                <a:solidFill>
                  <a:schemeClr val="dk1"/>
                </a:solidFill>
                <a:latin typeface="Calibri"/>
                <a:ea typeface="Calibri"/>
                <a:cs typeface="Calibri"/>
                <a:sym typeface="Calibri"/>
              </a:rPr>
              <a:t> (link)</a:t>
            </a:r>
            <a:endParaRPr dirty="0"/>
          </a:p>
          <a:p>
            <a:pPr marL="514350" lvl="0" indent="-285750" algn="l" rtl="0">
              <a:lnSpc>
                <a:spcPct val="100000"/>
              </a:lnSpc>
              <a:spcBef>
                <a:spcPts val="360"/>
              </a:spcBef>
              <a:spcAft>
                <a:spcPts val="0"/>
              </a:spcAft>
              <a:buSzPts val="1400"/>
              <a:buFont typeface="Noto Sans Symbols"/>
              <a:buChar char="✔"/>
            </a:pPr>
            <a:r>
              <a:rPr lang="en-US"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Tidemark User Guide</a:t>
            </a:r>
            <a:r>
              <a:rPr lang="en-US" u="sng" dirty="0">
                <a:solidFill>
                  <a:schemeClr val="dk1"/>
                </a:solidFill>
                <a:latin typeface="Calibri"/>
                <a:ea typeface="Calibri"/>
                <a:cs typeface="Calibri"/>
                <a:sym typeface="Calibri"/>
              </a:rPr>
              <a:t> </a:t>
            </a:r>
            <a:r>
              <a:rPr lang="en-US" sz="1400" u="sng" dirty="0">
                <a:solidFill>
                  <a:schemeClr val="dk1"/>
                </a:solidFill>
                <a:latin typeface="Calibri"/>
                <a:ea typeface="Calibri"/>
                <a:cs typeface="Calibri"/>
                <a:sym typeface="Calibri"/>
              </a:rPr>
              <a:t>(published by Budget office)</a:t>
            </a:r>
            <a:endParaRPr sz="1400" dirty="0">
              <a:solidFill>
                <a:schemeClr val="dk1"/>
              </a:solidFill>
              <a:latin typeface="Calibri"/>
              <a:ea typeface="Calibri"/>
              <a:cs typeface="Calibri"/>
              <a:sym typeface="Calibri"/>
            </a:endParaRPr>
          </a:p>
          <a:p>
            <a:pPr marL="514350" lvl="0" indent="-285750" algn="l" rtl="0">
              <a:lnSpc>
                <a:spcPct val="100000"/>
              </a:lnSpc>
              <a:spcBef>
                <a:spcPts val="360"/>
              </a:spcBef>
              <a:spcAft>
                <a:spcPts val="0"/>
              </a:spcAft>
              <a:buSzPts val="1400"/>
              <a:buFont typeface="Noto Sans Symbols"/>
              <a:buChar char="✔"/>
            </a:pPr>
            <a:r>
              <a:rPr lang="en-US" u="sng" dirty="0" err="1">
                <a:solidFill>
                  <a:schemeClr val="dk1"/>
                </a:solidFill>
                <a:hlinkClick r:id="rId5">
                  <a:extLst>
                    <a:ext uri="{A12FA001-AC4F-418D-AE19-62706E023703}">
                      <ahyp:hlinkClr xmlns:ahyp="http://schemas.microsoft.com/office/drawing/2018/hyperlinkcolor" val="tx"/>
                    </a:ext>
                  </a:extLst>
                </a:hlinkClick>
              </a:rPr>
              <a:t>DoR</a:t>
            </a:r>
            <a:r>
              <a:rPr lang="en-US" u="sng" dirty="0">
                <a:solidFill>
                  <a:schemeClr val="dk1"/>
                </a:solidFill>
                <a:hlinkClick r:id="rId5">
                  <a:extLst>
                    <a:ext uri="{A12FA001-AC4F-418D-AE19-62706E023703}">
                      <ahyp:hlinkClr xmlns:ahyp="http://schemas.microsoft.com/office/drawing/2018/hyperlinkcolor" val="tx"/>
                    </a:ext>
                  </a:extLst>
                </a:hlinkClick>
              </a:rPr>
              <a:t> Finance website </a:t>
            </a:r>
            <a:r>
              <a:rPr lang="en-US" dirty="0">
                <a:solidFill>
                  <a:schemeClr val="dk1"/>
                </a:solidFill>
              </a:rPr>
              <a:t>(Link) – One stop shop for budget information</a:t>
            </a:r>
          </a:p>
          <a:p>
            <a:pPr marL="514350" lvl="0" indent="-285750" algn="l" rtl="0">
              <a:lnSpc>
                <a:spcPct val="100000"/>
              </a:lnSpc>
              <a:spcBef>
                <a:spcPts val="360"/>
              </a:spcBef>
              <a:spcAft>
                <a:spcPts val="0"/>
              </a:spcAft>
              <a:buSzPts val="1400"/>
              <a:buFont typeface="Noto Sans Symbols"/>
              <a:buChar char="✔"/>
            </a:pPr>
            <a:r>
              <a:rPr lang="en-US" dirty="0">
                <a:solidFill>
                  <a:schemeClr val="dk1"/>
                </a:solidFill>
                <a:latin typeface="Calibri"/>
                <a:ea typeface="Calibri"/>
                <a:cs typeface="Calibri"/>
                <a:sym typeface="Calibri"/>
              </a:rPr>
              <a:t>Slack Channel: </a:t>
            </a:r>
            <a:r>
              <a:rPr lang="en-US" dirty="0" err="1">
                <a:solidFill>
                  <a:schemeClr val="dk1"/>
                </a:solidFill>
                <a:latin typeface="Calibri"/>
                <a:ea typeface="Calibri"/>
                <a:cs typeface="Calibri"/>
                <a:sym typeface="Calibri"/>
              </a:rPr>
              <a:t>vpdor</a:t>
            </a:r>
            <a:r>
              <a:rPr lang="en-US" dirty="0">
                <a:solidFill>
                  <a:schemeClr val="dk1"/>
                </a:solidFill>
                <a:latin typeface="Calibri"/>
                <a:ea typeface="Calibri"/>
                <a:cs typeface="Calibri"/>
                <a:sym typeface="Calibri"/>
              </a:rPr>
              <a:t>-budget</a:t>
            </a:r>
          </a:p>
          <a:p>
            <a:pPr marL="514350" lvl="0" indent="-285750" algn="l" rtl="0">
              <a:lnSpc>
                <a:spcPct val="100000"/>
              </a:lnSpc>
              <a:spcBef>
                <a:spcPts val="360"/>
              </a:spcBef>
              <a:spcAft>
                <a:spcPts val="0"/>
              </a:spcAft>
              <a:buSzPts val="1400"/>
              <a:buFont typeface="Noto Sans Symbols"/>
              <a:buChar char="✔"/>
            </a:pPr>
            <a:r>
              <a:rPr lang="en-US" dirty="0">
                <a:solidFill>
                  <a:schemeClr val="dk1"/>
                </a:solidFill>
                <a:latin typeface="Calibri"/>
                <a:ea typeface="Calibri"/>
                <a:cs typeface="Calibri"/>
                <a:sym typeface="Calibri"/>
              </a:rPr>
              <a:t>Email communications from dorfinanceteam@stanford.edu </a:t>
            </a:r>
            <a:endParaRPr dirty="0">
              <a:solidFill>
                <a:schemeClr val="dk1"/>
              </a:solidFill>
              <a:latin typeface="Calibri"/>
              <a:ea typeface="Calibri"/>
              <a:cs typeface="Calibri"/>
              <a:sym typeface="Calibri"/>
            </a:endParaRPr>
          </a:p>
        </p:txBody>
      </p:sp>
      <p:pic>
        <p:nvPicPr>
          <p:cNvPr id="3" name="Picture 2" descr="A picture containing clipart, graphics, graphic design, cartoon&#10;&#10;Description automatically generated">
            <a:extLst>
              <a:ext uri="{FF2B5EF4-FFF2-40B4-BE49-F238E27FC236}">
                <a16:creationId xmlns:a16="http://schemas.microsoft.com/office/drawing/2014/main" id="{871A5CCE-618D-981B-38F1-B2049D20FBA5}"/>
              </a:ext>
            </a:extLst>
          </p:cNvPr>
          <p:cNvPicPr>
            <a:picLocks noChangeAspect="1"/>
          </p:cNvPicPr>
          <p:nvPr/>
        </p:nvPicPr>
        <p:blipFill>
          <a:blip r:embed="rId6"/>
          <a:stretch>
            <a:fillRect/>
          </a:stretch>
        </p:blipFill>
        <p:spPr>
          <a:xfrm>
            <a:off x="1115227" y="1253841"/>
            <a:ext cx="2432305" cy="296622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2FBC-A2DF-46DB-8041-57924C818FC3}"/>
              </a:ext>
            </a:extLst>
          </p:cNvPr>
          <p:cNvSpPr>
            <a:spLocks noGrp="1"/>
          </p:cNvSpPr>
          <p:nvPr>
            <p:ph type="title"/>
          </p:nvPr>
        </p:nvSpPr>
        <p:spPr>
          <a:xfrm>
            <a:off x="1009736" y="352385"/>
            <a:ext cx="7707862" cy="488024"/>
          </a:xfrm>
        </p:spPr>
        <p:txBody>
          <a:bodyPr/>
          <a:lstStyle/>
          <a:p>
            <a:r>
              <a:rPr lang="en-US" dirty="0"/>
              <a:t>Ready, Set, Go </a:t>
            </a:r>
          </a:p>
        </p:txBody>
      </p:sp>
      <p:sp>
        <p:nvSpPr>
          <p:cNvPr id="3" name="Text Placeholder 2">
            <a:extLst>
              <a:ext uri="{FF2B5EF4-FFF2-40B4-BE49-F238E27FC236}">
                <a16:creationId xmlns:a16="http://schemas.microsoft.com/office/drawing/2014/main" id="{A026107D-275D-4657-994C-424566E6A8BC}"/>
              </a:ext>
            </a:extLst>
          </p:cNvPr>
          <p:cNvSpPr>
            <a:spLocks noGrp="1"/>
          </p:cNvSpPr>
          <p:nvPr>
            <p:ph type="body" idx="1"/>
          </p:nvPr>
        </p:nvSpPr>
        <p:spPr>
          <a:xfrm>
            <a:off x="774862" y="1112134"/>
            <a:ext cx="4939080" cy="3610401"/>
          </a:xfrm>
          <a:solidFill>
            <a:schemeClr val="bg1"/>
          </a:solidFill>
        </p:spPr>
        <p:txBody>
          <a:bodyPr/>
          <a:lstStyle/>
          <a:p>
            <a:pPr marL="514350" indent="-285750">
              <a:buFont typeface="Wingdings" panose="05000000000000000000" pitchFamily="2" charset="2"/>
              <a:buChar char="v"/>
            </a:pPr>
            <a:r>
              <a:rPr lang="en-US" dirty="0"/>
              <a:t>Refer to the budget process calendar/ save in a place easy to find</a:t>
            </a:r>
          </a:p>
          <a:p>
            <a:pPr marL="514350" indent="-285750">
              <a:buFont typeface="Wingdings" panose="05000000000000000000" pitchFamily="2" charset="2"/>
              <a:buChar char="v"/>
            </a:pPr>
            <a:r>
              <a:rPr lang="en-US" dirty="0"/>
              <a:t>Mark your calendar with key dates</a:t>
            </a:r>
          </a:p>
          <a:p>
            <a:pPr marL="514350" indent="-285750">
              <a:buFont typeface="Wingdings" panose="05000000000000000000" pitchFamily="2" charset="2"/>
              <a:buChar char="v"/>
            </a:pPr>
            <a:r>
              <a:rPr lang="en-US" dirty="0"/>
              <a:t>Refresh your memory with Tidemark training course </a:t>
            </a:r>
          </a:p>
          <a:p>
            <a:pPr marL="514350" indent="-285750">
              <a:buFont typeface="Wingdings" panose="05000000000000000000" pitchFamily="2" charset="2"/>
              <a:buChar char="v"/>
            </a:pPr>
            <a:r>
              <a:rPr lang="en-US" dirty="0"/>
              <a:t>Utilize supports along the way </a:t>
            </a:r>
          </a:p>
          <a:p>
            <a:pPr marL="514350" indent="-285750">
              <a:buFont typeface="Wingdings" panose="05000000000000000000" pitchFamily="2" charset="2"/>
              <a:buChar char="v"/>
            </a:pPr>
            <a:r>
              <a:rPr lang="en-US" dirty="0"/>
              <a:t>Remember to enjoy the summer… </a:t>
            </a:r>
          </a:p>
        </p:txBody>
      </p:sp>
      <p:pic>
        <p:nvPicPr>
          <p:cNvPr id="5" name="Picture 4" descr="A picture containing outdoor, umbrella, sky, furniture&#10;&#10;Description automatically generated">
            <a:extLst>
              <a:ext uri="{FF2B5EF4-FFF2-40B4-BE49-F238E27FC236}">
                <a16:creationId xmlns:a16="http://schemas.microsoft.com/office/drawing/2014/main" id="{79A634C4-866F-897D-8684-A86F9F16E342}"/>
              </a:ext>
            </a:extLst>
          </p:cNvPr>
          <p:cNvPicPr>
            <a:picLocks noChangeAspect="1"/>
          </p:cNvPicPr>
          <p:nvPr/>
        </p:nvPicPr>
        <p:blipFill>
          <a:blip r:embed="rId2"/>
          <a:stretch>
            <a:fillRect/>
          </a:stretch>
        </p:blipFill>
        <p:spPr>
          <a:xfrm>
            <a:off x="5713941" y="1450974"/>
            <a:ext cx="3098408" cy="2241551"/>
          </a:xfrm>
          <a:prstGeom prst="rect">
            <a:avLst/>
          </a:prstGeom>
        </p:spPr>
      </p:pic>
    </p:spTree>
    <p:extLst>
      <p:ext uri="{BB962C8B-B14F-4D97-AF65-F5344CB8AC3E}">
        <p14:creationId xmlns:p14="http://schemas.microsoft.com/office/powerpoint/2010/main" val="416261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2" name="Rectangle 1">
            <a:extLst>
              <a:ext uri="{FF2B5EF4-FFF2-40B4-BE49-F238E27FC236}">
                <a16:creationId xmlns:a16="http://schemas.microsoft.com/office/drawing/2014/main" id="{07C164D2-42F1-C7DF-2F2B-EAB3EEBE1CAA}"/>
              </a:ext>
            </a:extLst>
          </p:cNvPr>
          <p:cNvSpPr/>
          <p:nvPr/>
        </p:nvSpPr>
        <p:spPr>
          <a:xfrm>
            <a:off x="5175664" y="942759"/>
            <a:ext cx="2241796" cy="158012"/>
          </a:xfrm>
          <a:prstGeom prst="rect">
            <a:avLst/>
          </a:prstGeom>
          <a:solidFill>
            <a:srgbClr val="FFFFCC"/>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72" name="Google Shape;72;p3" title="Quarter Background Cirlce"/>
          <p:cNvSpPr/>
          <p:nvPr/>
        </p:nvSpPr>
        <p:spPr>
          <a:xfrm>
            <a:off x="1496454" y="2558733"/>
            <a:ext cx="116666" cy="15779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73" name="Google Shape;73;p3" title="Quarter Background Cirlce"/>
          <p:cNvSpPr/>
          <p:nvPr/>
        </p:nvSpPr>
        <p:spPr>
          <a:xfrm>
            <a:off x="1756015" y="2550101"/>
            <a:ext cx="116666" cy="15779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74" name="Google Shape;74;p3" title="Year Arrow"/>
          <p:cNvSpPr/>
          <p:nvPr/>
        </p:nvSpPr>
        <p:spPr>
          <a:xfrm>
            <a:off x="7417462" y="2509437"/>
            <a:ext cx="1233083" cy="264949"/>
          </a:xfrm>
          <a:prstGeom prst="rightArrow">
            <a:avLst>
              <a:gd name="adj1" fmla="val 100000"/>
              <a:gd name="adj2" fmla="val 50000"/>
            </a:avLst>
          </a:prstGeom>
          <a:gradFill>
            <a:gsLst>
              <a:gs pos="0">
                <a:srgbClr val="E44747"/>
              </a:gs>
              <a:gs pos="5000">
                <a:srgbClr val="E44747"/>
              </a:gs>
              <a:gs pos="74000">
                <a:srgbClr val="E49A7F"/>
              </a:gs>
              <a:gs pos="83000">
                <a:srgbClr val="E49A7F"/>
              </a:gs>
              <a:gs pos="100000">
                <a:srgbClr val="EEBDA8"/>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75" name="Google Shape;75;p3"/>
          <p:cNvSpPr txBox="1"/>
          <p:nvPr/>
        </p:nvSpPr>
        <p:spPr>
          <a:xfrm>
            <a:off x="1421163" y="2203412"/>
            <a:ext cx="426758" cy="17680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750" b="1" i="0" u="none" strike="noStrike" cap="none">
                <a:solidFill>
                  <a:srgbClr val="3F3F3F"/>
                </a:solidFill>
                <a:latin typeface="Arial"/>
                <a:ea typeface="Arial"/>
                <a:cs typeface="Arial"/>
                <a:sym typeface="Arial"/>
              </a:rPr>
              <a:t>May</a:t>
            </a:r>
            <a:endParaRPr/>
          </a:p>
        </p:txBody>
      </p:sp>
      <p:grpSp>
        <p:nvGrpSpPr>
          <p:cNvPr id="76" name="Google Shape;76;p3" title="Milestone Text"/>
          <p:cNvGrpSpPr/>
          <p:nvPr/>
        </p:nvGrpSpPr>
        <p:grpSpPr>
          <a:xfrm>
            <a:off x="1421164" y="3718417"/>
            <a:ext cx="2102900" cy="1017710"/>
            <a:chOff x="1510892" y="3741332"/>
            <a:chExt cx="1294782" cy="1124971"/>
          </a:xfrm>
        </p:grpSpPr>
        <p:sp>
          <p:nvSpPr>
            <p:cNvPr id="77" name="Google Shape;77;p3"/>
            <p:cNvSpPr txBox="1"/>
            <p:nvPr/>
          </p:nvSpPr>
          <p:spPr>
            <a:xfrm>
              <a:off x="1510892" y="3741332"/>
              <a:ext cx="1294782" cy="17861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70C0"/>
                  </a:solidFill>
                  <a:latin typeface="Arial"/>
                  <a:ea typeface="Arial"/>
                  <a:cs typeface="Arial"/>
                  <a:sym typeface="Arial"/>
                </a:rPr>
                <a:t>Get Ready</a:t>
              </a:r>
              <a:endParaRPr>
                <a:solidFill>
                  <a:srgbClr val="0070C0"/>
                </a:solidFill>
              </a:endParaRPr>
            </a:p>
          </p:txBody>
        </p:sp>
        <p:sp>
          <p:nvSpPr>
            <p:cNvPr id="78" name="Google Shape;78;p3"/>
            <p:cNvSpPr txBox="1"/>
            <p:nvPr/>
          </p:nvSpPr>
          <p:spPr>
            <a:xfrm>
              <a:off x="1510892" y="4049788"/>
              <a:ext cx="1294782" cy="81651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00" b="0" i="0" u="none" strike="noStrike" cap="none" dirty="0">
                  <a:solidFill>
                    <a:srgbClr val="0070C0"/>
                  </a:solidFill>
                  <a:latin typeface="Arial"/>
                  <a:ea typeface="Arial"/>
                  <a:cs typeface="Arial"/>
                  <a:sym typeface="Arial"/>
                </a:rPr>
                <a:t>Now: UBO Web-based training available </a:t>
              </a:r>
              <a:endParaRPr dirty="0">
                <a:solidFill>
                  <a:srgbClr val="0070C0"/>
                </a:solidFill>
              </a:endParaRPr>
            </a:p>
            <a:p>
              <a:pPr marL="0" marR="0" lvl="0" indent="0" algn="l" rtl="0">
                <a:lnSpc>
                  <a:spcPct val="100000"/>
                </a:lnSpc>
                <a:spcBef>
                  <a:spcPts val="0"/>
                </a:spcBef>
                <a:spcAft>
                  <a:spcPts val="0"/>
                </a:spcAft>
                <a:buNone/>
              </a:pPr>
              <a:r>
                <a:rPr lang="en-US" sz="800" b="0" i="0" u="none" strike="noStrike" cap="none" dirty="0">
                  <a:solidFill>
                    <a:srgbClr val="0070C0"/>
                  </a:solidFill>
                  <a:latin typeface="Arial"/>
                  <a:ea typeface="Arial"/>
                  <a:cs typeface="Arial"/>
                  <a:sym typeface="Arial"/>
                </a:rPr>
                <a:t>Now: UBO Open Lab schedule available</a:t>
              </a:r>
              <a:endParaRPr dirty="0">
                <a:solidFill>
                  <a:srgbClr val="0070C0"/>
                </a:solidFill>
              </a:endParaRPr>
            </a:p>
            <a:p>
              <a:pPr marL="0" marR="0" lvl="0" indent="0" algn="l" rtl="0">
                <a:lnSpc>
                  <a:spcPct val="100000"/>
                </a:lnSpc>
                <a:spcBef>
                  <a:spcPts val="0"/>
                </a:spcBef>
                <a:spcAft>
                  <a:spcPts val="0"/>
                </a:spcAft>
                <a:buNone/>
              </a:pPr>
              <a:r>
                <a:rPr lang="en-US" sz="800" b="1" i="0" u="none" strike="noStrike" cap="none" dirty="0">
                  <a:solidFill>
                    <a:srgbClr val="0070C0"/>
                  </a:solidFill>
                  <a:latin typeface="Arial"/>
                  <a:ea typeface="Arial"/>
                  <a:cs typeface="Arial"/>
                  <a:sym typeface="Arial"/>
                </a:rPr>
                <a:t>5/22</a:t>
              </a:r>
              <a:r>
                <a:rPr lang="en-US" sz="800" b="0" i="0" u="none" strike="noStrike" cap="none" dirty="0">
                  <a:solidFill>
                    <a:srgbClr val="0070C0"/>
                  </a:solidFill>
                  <a:latin typeface="Arial"/>
                  <a:ea typeface="Arial"/>
                  <a:cs typeface="Arial"/>
                  <a:sym typeface="Arial"/>
                </a:rPr>
                <a:t>: Labor schedule loaded.  Based on 4/30 payroll data- one time update.</a:t>
              </a:r>
              <a:endParaRPr dirty="0">
                <a:solidFill>
                  <a:srgbClr val="0070C0"/>
                </a:solidFill>
              </a:endParaRPr>
            </a:p>
            <a:p>
              <a:pPr marL="0" marR="0" lvl="0" indent="0" algn="l" rtl="0">
                <a:lnSpc>
                  <a:spcPct val="100000"/>
                </a:lnSpc>
                <a:spcBef>
                  <a:spcPts val="0"/>
                </a:spcBef>
                <a:spcAft>
                  <a:spcPts val="0"/>
                </a:spcAft>
                <a:buNone/>
              </a:pPr>
              <a:r>
                <a:rPr lang="en-US" sz="800" b="0" i="0" u="none" strike="noStrike" cap="none" dirty="0">
                  <a:solidFill>
                    <a:srgbClr val="0070C0"/>
                  </a:solidFill>
                  <a:latin typeface="Arial"/>
                  <a:ea typeface="Arial"/>
                  <a:cs typeface="Arial"/>
                  <a:sym typeface="Arial"/>
                </a:rPr>
                <a:t>          </a:t>
              </a:r>
              <a:endParaRPr dirty="0">
                <a:solidFill>
                  <a:srgbClr val="0070C0"/>
                </a:solidFill>
              </a:endParaRPr>
            </a:p>
            <a:p>
              <a:pPr marL="0" marR="0" lvl="0" indent="0" algn="l" rtl="0">
                <a:lnSpc>
                  <a:spcPct val="100000"/>
                </a:lnSpc>
                <a:spcBef>
                  <a:spcPts val="0"/>
                </a:spcBef>
                <a:spcAft>
                  <a:spcPts val="0"/>
                </a:spcAft>
                <a:buNone/>
              </a:pPr>
              <a:endParaRPr sz="800" b="0" i="0" u="none" strike="noStrike" cap="none" dirty="0">
                <a:solidFill>
                  <a:srgbClr val="0070C0"/>
                </a:solidFill>
                <a:latin typeface="Arial"/>
                <a:ea typeface="Arial"/>
                <a:cs typeface="Arial"/>
                <a:sym typeface="Arial"/>
              </a:endParaRPr>
            </a:p>
          </p:txBody>
        </p:sp>
      </p:grpSp>
      <p:grpSp>
        <p:nvGrpSpPr>
          <p:cNvPr id="79" name="Google Shape;79;p3" descr="Milestone Text"/>
          <p:cNvGrpSpPr/>
          <p:nvPr/>
        </p:nvGrpSpPr>
        <p:grpSpPr>
          <a:xfrm>
            <a:off x="1069624" y="578081"/>
            <a:ext cx="1941276" cy="833171"/>
            <a:chOff x="811757" y="984793"/>
            <a:chExt cx="2140420" cy="853967"/>
          </a:xfrm>
        </p:grpSpPr>
        <p:sp>
          <p:nvSpPr>
            <p:cNvPr id="80" name="Google Shape;80;p3"/>
            <p:cNvSpPr txBox="1"/>
            <p:nvPr/>
          </p:nvSpPr>
          <p:spPr>
            <a:xfrm>
              <a:off x="811757" y="984793"/>
              <a:ext cx="1873411" cy="16561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6600"/>
                  </a:solidFill>
                  <a:latin typeface="Arial"/>
                  <a:ea typeface="Arial"/>
                  <a:cs typeface="Arial"/>
                  <a:sym typeface="Arial"/>
                </a:rPr>
                <a:t>Get Ready</a:t>
              </a:r>
              <a:endParaRPr/>
            </a:p>
          </p:txBody>
        </p:sp>
        <p:sp>
          <p:nvSpPr>
            <p:cNvPr id="81" name="Google Shape;81;p3"/>
            <p:cNvSpPr txBox="1"/>
            <p:nvPr/>
          </p:nvSpPr>
          <p:spPr>
            <a:xfrm>
              <a:off x="1000387" y="1207841"/>
              <a:ext cx="1951790" cy="63091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00" b="1" i="0" u="none" strike="noStrike" cap="none" dirty="0">
                  <a:solidFill>
                    <a:srgbClr val="006600"/>
                  </a:solidFill>
                  <a:latin typeface="Arial"/>
                  <a:ea typeface="Arial"/>
                  <a:cs typeface="Arial"/>
                  <a:sym typeface="Arial"/>
                </a:rPr>
                <a:t>5/15</a:t>
              </a:r>
              <a:r>
                <a:rPr lang="en-US" sz="800" b="0" i="0" u="none" strike="noStrike" cap="none" dirty="0">
                  <a:solidFill>
                    <a:srgbClr val="006600"/>
                  </a:solidFill>
                  <a:latin typeface="Arial"/>
                  <a:ea typeface="Arial"/>
                  <a:cs typeface="Arial"/>
                  <a:sym typeface="Arial"/>
                </a:rPr>
                <a:t>: Review and update Pooling Rules as needed</a:t>
              </a:r>
              <a:endParaRPr dirty="0"/>
            </a:p>
            <a:p>
              <a:pPr marL="0" marR="0" lvl="0" indent="0" algn="l" rtl="0">
                <a:lnSpc>
                  <a:spcPct val="100000"/>
                </a:lnSpc>
                <a:spcBef>
                  <a:spcPts val="0"/>
                </a:spcBef>
                <a:spcAft>
                  <a:spcPts val="0"/>
                </a:spcAft>
                <a:buNone/>
              </a:pPr>
              <a:r>
                <a:rPr lang="en-US" sz="800" b="0" i="0" u="none" strike="noStrike" cap="none" dirty="0">
                  <a:solidFill>
                    <a:srgbClr val="006600"/>
                  </a:solidFill>
                  <a:latin typeface="Arial"/>
                  <a:ea typeface="Arial"/>
                  <a:cs typeface="Arial"/>
                  <a:sym typeface="Arial"/>
                </a:rPr>
                <a:t>Attend web-based training via STARS</a:t>
              </a:r>
              <a:endParaRPr dirty="0"/>
            </a:p>
            <a:p>
              <a:pPr marL="0" marR="0" lvl="0" indent="0" algn="l" rtl="0">
                <a:lnSpc>
                  <a:spcPct val="100000"/>
                </a:lnSpc>
                <a:spcBef>
                  <a:spcPts val="0"/>
                </a:spcBef>
                <a:spcAft>
                  <a:spcPts val="0"/>
                </a:spcAft>
                <a:buNone/>
              </a:pPr>
              <a:r>
                <a:rPr lang="en-US" sz="800" b="0" i="0" u="none" strike="noStrike" cap="none" dirty="0">
                  <a:solidFill>
                    <a:srgbClr val="006600"/>
                  </a:solidFill>
                  <a:latin typeface="Arial"/>
                  <a:ea typeface="Arial"/>
                  <a:cs typeface="Arial"/>
                  <a:sym typeface="Arial"/>
                </a:rPr>
                <a:t>Review communications from the dean’s office </a:t>
              </a:r>
              <a:endParaRPr dirty="0"/>
            </a:p>
          </p:txBody>
        </p:sp>
      </p:grpSp>
      <p:sp>
        <p:nvSpPr>
          <p:cNvPr id="82" name="Google Shape;82;p3" title="Milestone Number"/>
          <p:cNvSpPr/>
          <p:nvPr/>
        </p:nvSpPr>
        <p:spPr>
          <a:xfrm>
            <a:off x="1781123" y="1852660"/>
            <a:ext cx="306757" cy="305755"/>
          </a:xfrm>
          <a:prstGeom prst="ellipse">
            <a:avLst/>
          </a:prstGeom>
          <a:solidFill>
            <a:srgbClr val="00282E"/>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750" b="0" i="0" u="none" strike="noStrike" cap="none">
              <a:solidFill>
                <a:schemeClr val="lt1"/>
              </a:solidFill>
              <a:latin typeface="Arial"/>
              <a:ea typeface="Arial"/>
              <a:cs typeface="Arial"/>
              <a:sym typeface="Arial"/>
            </a:endParaRPr>
          </a:p>
        </p:txBody>
      </p:sp>
      <p:sp>
        <p:nvSpPr>
          <p:cNvPr id="83" name="Google Shape;83;p3"/>
          <p:cNvSpPr txBox="1"/>
          <p:nvPr/>
        </p:nvSpPr>
        <p:spPr>
          <a:xfrm>
            <a:off x="3409923" y="2207464"/>
            <a:ext cx="426758" cy="17680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750" b="1" i="0" u="none" strike="noStrike" cap="none" dirty="0">
                <a:solidFill>
                  <a:srgbClr val="3F3F3F"/>
                </a:solidFill>
                <a:latin typeface="Arial"/>
                <a:ea typeface="Arial"/>
                <a:cs typeface="Arial"/>
                <a:sym typeface="Arial"/>
              </a:rPr>
              <a:t>June</a:t>
            </a:r>
            <a:endParaRPr dirty="0"/>
          </a:p>
        </p:txBody>
      </p:sp>
      <p:grpSp>
        <p:nvGrpSpPr>
          <p:cNvPr id="84" name="Google Shape;84;p3" title="Milestone Text"/>
          <p:cNvGrpSpPr/>
          <p:nvPr/>
        </p:nvGrpSpPr>
        <p:grpSpPr>
          <a:xfrm>
            <a:off x="4690121" y="3695971"/>
            <a:ext cx="971087" cy="545633"/>
            <a:chOff x="2110555" y="2162177"/>
            <a:chExt cx="1294782" cy="727511"/>
          </a:xfrm>
        </p:grpSpPr>
        <p:sp>
          <p:nvSpPr>
            <p:cNvPr id="85" name="Google Shape;85;p3"/>
            <p:cNvSpPr txBox="1"/>
            <p:nvPr/>
          </p:nvSpPr>
          <p:spPr>
            <a:xfrm>
              <a:off x="2110555" y="2162177"/>
              <a:ext cx="1294782"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70C0"/>
                  </a:solidFill>
                  <a:latin typeface="Arial"/>
                  <a:ea typeface="Arial"/>
                  <a:cs typeface="Arial"/>
                  <a:sym typeface="Arial"/>
                </a:rPr>
                <a:t>Support </a:t>
              </a:r>
              <a:endParaRPr>
                <a:solidFill>
                  <a:srgbClr val="0070C0"/>
                </a:solidFill>
              </a:endParaRPr>
            </a:p>
          </p:txBody>
        </p:sp>
        <p:sp>
          <p:nvSpPr>
            <p:cNvPr id="86" name="Google Shape;86;p3"/>
            <p:cNvSpPr txBox="1"/>
            <p:nvPr/>
          </p:nvSpPr>
          <p:spPr>
            <a:xfrm>
              <a:off x="2110555" y="2470633"/>
              <a:ext cx="1294782" cy="1538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sz="750" b="0" i="0" u="none" strike="noStrike" cap="none">
                <a:solidFill>
                  <a:srgbClr val="0070C0"/>
                </a:solidFill>
                <a:latin typeface="Arial"/>
                <a:ea typeface="Arial"/>
                <a:cs typeface="Arial"/>
                <a:sym typeface="Arial"/>
              </a:endParaRPr>
            </a:p>
          </p:txBody>
        </p:sp>
        <p:sp>
          <p:nvSpPr>
            <p:cNvPr id="87" name="Google Shape;87;p3"/>
            <p:cNvSpPr txBox="1"/>
            <p:nvPr/>
          </p:nvSpPr>
          <p:spPr>
            <a:xfrm>
              <a:off x="2110556" y="2653951"/>
              <a:ext cx="1294781" cy="23573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750" b="0" i="0" u="none" strike="noStrike" cap="none">
                <a:solidFill>
                  <a:srgbClr val="0070C0"/>
                </a:solidFill>
                <a:latin typeface="Arial"/>
                <a:ea typeface="Arial"/>
                <a:cs typeface="Arial"/>
                <a:sym typeface="Arial"/>
              </a:endParaRPr>
            </a:p>
          </p:txBody>
        </p:sp>
      </p:grpSp>
      <p:sp>
        <p:nvSpPr>
          <p:cNvPr id="88" name="Google Shape;88;p3" title="Milestone Number"/>
          <p:cNvSpPr/>
          <p:nvPr/>
        </p:nvSpPr>
        <p:spPr>
          <a:xfrm>
            <a:off x="3901224" y="3325720"/>
            <a:ext cx="305755" cy="305755"/>
          </a:xfrm>
          <a:prstGeom prst="ellipse">
            <a:avLst/>
          </a:prstGeom>
          <a:solidFill>
            <a:srgbClr val="692C16"/>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750" b="0" i="0" u="none" strike="noStrike" cap="none">
              <a:solidFill>
                <a:schemeClr val="lt1"/>
              </a:solidFill>
              <a:latin typeface="Arial"/>
              <a:ea typeface="Arial"/>
              <a:cs typeface="Arial"/>
              <a:sym typeface="Arial"/>
            </a:endParaRPr>
          </a:p>
        </p:txBody>
      </p:sp>
      <p:pic>
        <p:nvPicPr>
          <p:cNvPr id="89" name="Google Shape;89;p3" title="callout"/>
          <p:cNvPicPr preferRelativeResize="0"/>
          <p:nvPr/>
        </p:nvPicPr>
        <p:blipFill rotWithShape="1">
          <a:blip r:embed="rId3">
            <a:alphaModFix/>
          </a:blip>
          <a:srcRect/>
          <a:stretch/>
        </p:blipFill>
        <p:spPr>
          <a:xfrm rot="-5400000">
            <a:off x="3727934" y="2944906"/>
            <a:ext cx="435769" cy="221456"/>
          </a:xfrm>
          <a:prstGeom prst="rect">
            <a:avLst/>
          </a:prstGeom>
          <a:noFill/>
          <a:ln>
            <a:noFill/>
          </a:ln>
        </p:spPr>
      </p:pic>
      <p:sp>
        <p:nvSpPr>
          <p:cNvPr id="90" name="Google Shape;90;p3"/>
          <p:cNvSpPr txBox="1"/>
          <p:nvPr/>
        </p:nvSpPr>
        <p:spPr>
          <a:xfrm>
            <a:off x="7296972" y="2196378"/>
            <a:ext cx="426758" cy="17680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750" b="1" i="0" u="none" strike="noStrike" cap="none" dirty="0">
                <a:solidFill>
                  <a:srgbClr val="3F3F3F"/>
                </a:solidFill>
                <a:latin typeface="Arial"/>
                <a:ea typeface="Arial"/>
                <a:cs typeface="Arial"/>
                <a:sym typeface="Arial"/>
              </a:rPr>
              <a:t>August</a:t>
            </a:r>
            <a:endParaRPr dirty="0"/>
          </a:p>
        </p:txBody>
      </p:sp>
      <p:sp>
        <p:nvSpPr>
          <p:cNvPr id="91" name="Google Shape;91;p3" title="Milestone Number"/>
          <p:cNvSpPr/>
          <p:nvPr/>
        </p:nvSpPr>
        <p:spPr>
          <a:xfrm>
            <a:off x="6004028" y="3325720"/>
            <a:ext cx="305755" cy="305755"/>
          </a:xfrm>
          <a:prstGeom prst="ellipse">
            <a:avLst/>
          </a:prstGeom>
          <a:solidFill>
            <a:srgbClr val="3E1E3B"/>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750" b="0" i="0" u="none" strike="noStrike" cap="none">
              <a:solidFill>
                <a:schemeClr val="lt1"/>
              </a:solidFill>
              <a:latin typeface="Arial"/>
              <a:ea typeface="Arial"/>
              <a:cs typeface="Arial"/>
              <a:sym typeface="Arial"/>
            </a:endParaRPr>
          </a:p>
        </p:txBody>
      </p:sp>
      <p:pic>
        <p:nvPicPr>
          <p:cNvPr id="92" name="Google Shape;92;p3" title="callout"/>
          <p:cNvPicPr preferRelativeResize="0"/>
          <p:nvPr/>
        </p:nvPicPr>
        <p:blipFill rotWithShape="1">
          <a:blip r:embed="rId3">
            <a:alphaModFix/>
          </a:blip>
          <a:srcRect/>
          <a:stretch/>
        </p:blipFill>
        <p:spPr>
          <a:xfrm rot="-5400000">
            <a:off x="5937547" y="2952655"/>
            <a:ext cx="435769" cy="221456"/>
          </a:xfrm>
          <a:prstGeom prst="rect">
            <a:avLst/>
          </a:prstGeom>
          <a:noFill/>
          <a:ln>
            <a:noFill/>
          </a:ln>
        </p:spPr>
      </p:pic>
      <p:grpSp>
        <p:nvGrpSpPr>
          <p:cNvPr id="93" name="Google Shape;93;p3" title="Milestone Text"/>
          <p:cNvGrpSpPr/>
          <p:nvPr/>
        </p:nvGrpSpPr>
        <p:grpSpPr>
          <a:xfrm>
            <a:off x="5252325" y="535095"/>
            <a:ext cx="2206698" cy="1116615"/>
            <a:chOff x="2106075" y="2088289"/>
            <a:chExt cx="1427068" cy="1488821"/>
          </a:xfrm>
        </p:grpSpPr>
        <p:sp>
          <p:nvSpPr>
            <p:cNvPr id="94" name="Google Shape;94;p3"/>
            <p:cNvSpPr txBox="1"/>
            <p:nvPr/>
          </p:nvSpPr>
          <p:spPr>
            <a:xfrm>
              <a:off x="2106075" y="2088289"/>
              <a:ext cx="1294782"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6600"/>
                  </a:solidFill>
                  <a:latin typeface="Arial"/>
                  <a:ea typeface="Arial"/>
                  <a:cs typeface="Arial"/>
                  <a:sym typeface="Arial"/>
                </a:rPr>
                <a:t>Input and Review</a:t>
              </a:r>
              <a:endParaRPr/>
            </a:p>
          </p:txBody>
        </p:sp>
        <p:sp>
          <p:nvSpPr>
            <p:cNvPr id="95" name="Google Shape;95;p3"/>
            <p:cNvSpPr txBox="1"/>
            <p:nvPr/>
          </p:nvSpPr>
          <p:spPr>
            <a:xfrm>
              <a:off x="2110554" y="2325484"/>
              <a:ext cx="1422589" cy="12516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00" b="1" i="0" u="none" strike="noStrike" cap="none" dirty="0">
                  <a:solidFill>
                    <a:srgbClr val="009900"/>
                  </a:solidFill>
                  <a:latin typeface="Arial"/>
                  <a:ea typeface="Arial"/>
                  <a:cs typeface="Arial"/>
                  <a:sym typeface="Arial"/>
                </a:rPr>
                <a:t>7/1: </a:t>
              </a:r>
              <a:r>
                <a:rPr lang="en-US" sz="800" b="0" i="0" u="none" strike="noStrike" cap="none" dirty="0">
                  <a:solidFill>
                    <a:srgbClr val="009900"/>
                  </a:solidFill>
                  <a:latin typeface="Arial"/>
                  <a:ea typeface="Arial"/>
                  <a:cs typeface="Arial"/>
                  <a:sym typeface="Arial"/>
                </a:rPr>
                <a:t>FY24 salary plan loaded in Tidemark</a:t>
              </a:r>
              <a:endParaRPr dirty="0">
                <a:solidFill>
                  <a:srgbClr val="009900"/>
                </a:solidFill>
              </a:endParaRPr>
            </a:p>
            <a:p>
              <a:pPr marL="0" marR="0" lvl="0" indent="0" algn="l" rtl="0">
                <a:lnSpc>
                  <a:spcPct val="100000"/>
                </a:lnSpc>
                <a:spcBef>
                  <a:spcPts val="0"/>
                </a:spcBef>
                <a:spcAft>
                  <a:spcPts val="0"/>
                </a:spcAft>
                <a:buNone/>
              </a:pPr>
              <a:r>
                <a:rPr lang="en-US" sz="800" b="1" i="0" u="none" strike="noStrike" cap="none" dirty="0">
                  <a:solidFill>
                    <a:srgbClr val="009900"/>
                  </a:solidFill>
                  <a:latin typeface="Arial"/>
                  <a:ea typeface="Arial"/>
                  <a:cs typeface="Arial"/>
                  <a:sym typeface="Arial"/>
                </a:rPr>
                <a:t>7/6</a:t>
              </a:r>
              <a:r>
                <a:rPr lang="en-US" sz="800" b="0" i="0" u="none" strike="noStrike" cap="none" dirty="0">
                  <a:solidFill>
                    <a:srgbClr val="009900"/>
                  </a:solidFill>
                  <a:latin typeface="Arial"/>
                  <a:ea typeface="Arial"/>
                  <a:cs typeface="Arial"/>
                  <a:sym typeface="Arial"/>
                </a:rPr>
                <a:t>: Complete FY23 YER</a:t>
              </a:r>
              <a:endParaRPr dirty="0">
                <a:solidFill>
                  <a:srgbClr val="009900"/>
                </a:solidFill>
              </a:endParaRPr>
            </a:p>
            <a:p>
              <a:pPr marL="0" marR="0" lvl="0" indent="0" algn="l" rtl="0">
                <a:lnSpc>
                  <a:spcPct val="100000"/>
                </a:lnSpc>
                <a:spcBef>
                  <a:spcPts val="0"/>
                </a:spcBef>
                <a:spcAft>
                  <a:spcPts val="0"/>
                </a:spcAft>
                <a:buNone/>
              </a:pPr>
              <a:r>
                <a:rPr lang="en-US" sz="800" b="1" i="0" u="none" strike="noStrike" cap="none" dirty="0">
                  <a:solidFill>
                    <a:srgbClr val="006600"/>
                  </a:solidFill>
                  <a:latin typeface="Arial"/>
                  <a:ea typeface="Arial"/>
                  <a:cs typeface="Arial"/>
                  <a:sym typeface="Arial"/>
                </a:rPr>
                <a:t>7/14</a:t>
              </a:r>
              <a:r>
                <a:rPr lang="en-US" sz="800" b="0" i="0" u="none" strike="noStrike" cap="none" dirty="0">
                  <a:solidFill>
                    <a:srgbClr val="006600"/>
                  </a:solidFill>
                  <a:latin typeface="Arial"/>
                  <a:ea typeface="Arial"/>
                  <a:cs typeface="Arial"/>
                  <a:sym typeface="Arial"/>
                </a:rPr>
                <a:t>: </a:t>
              </a:r>
              <a:r>
                <a:rPr lang="en-US" sz="900" b="1" i="0" u="none" strike="noStrike" cap="none" dirty="0">
                  <a:solidFill>
                    <a:srgbClr val="006600"/>
                  </a:solidFill>
                  <a:latin typeface="Arial"/>
                  <a:ea typeface="Arial"/>
                  <a:cs typeface="Arial"/>
                  <a:sym typeface="Arial"/>
                </a:rPr>
                <a:t>Complete Tidemark submission: </a:t>
              </a:r>
              <a:endParaRPr b="1" dirty="0"/>
            </a:p>
            <a:p>
              <a:pPr marL="228600" marR="0" lvl="0" indent="-57150" algn="l" rtl="0">
                <a:lnSpc>
                  <a:spcPct val="100000"/>
                </a:lnSpc>
                <a:spcBef>
                  <a:spcPts val="0"/>
                </a:spcBef>
                <a:spcAft>
                  <a:spcPts val="0"/>
                </a:spcAft>
                <a:buClr>
                  <a:srgbClr val="000000"/>
                </a:buClr>
                <a:buSzPts val="800"/>
                <a:buFont typeface="Arial"/>
                <a:buChar char="•"/>
              </a:pPr>
              <a:r>
                <a:rPr lang="en-US" sz="700" b="0" i="0" u="none" strike="noStrike" cap="none" dirty="0">
                  <a:solidFill>
                    <a:srgbClr val="006600"/>
                  </a:solidFill>
                  <a:latin typeface="Arial"/>
                  <a:ea typeface="Arial"/>
                  <a:cs typeface="Arial"/>
                  <a:sym typeface="Arial"/>
                </a:rPr>
                <a:t>Allocate FY24 Base GF Fund </a:t>
              </a:r>
              <a:endParaRPr sz="1200" dirty="0"/>
            </a:p>
            <a:p>
              <a:pPr marL="228600" marR="0" lvl="0" indent="-57150" algn="l" rtl="0">
                <a:lnSpc>
                  <a:spcPct val="100000"/>
                </a:lnSpc>
                <a:spcBef>
                  <a:spcPts val="0"/>
                </a:spcBef>
                <a:spcAft>
                  <a:spcPts val="0"/>
                </a:spcAft>
                <a:buClr>
                  <a:srgbClr val="000000"/>
                </a:buClr>
                <a:buSzPts val="800"/>
                <a:buFont typeface="Arial"/>
                <a:buChar char="•"/>
              </a:pPr>
              <a:r>
                <a:rPr lang="en-US" sz="700" b="0" i="0" u="none" strike="noStrike" cap="none" dirty="0">
                  <a:solidFill>
                    <a:srgbClr val="006600"/>
                  </a:solidFill>
                  <a:latin typeface="Arial"/>
                  <a:ea typeface="Arial"/>
                  <a:cs typeface="Arial"/>
                  <a:sym typeface="Arial"/>
                </a:rPr>
                <a:t>Transfer entries</a:t>
              </a:r>
              <a:endParaRPr sz="1200" dirty="0"/>
            </a:p>
            <a:p>
              <a:pPr marL="228600" marR="0" lvl="0" indent="-57150" algn="l" rtl="0">
                <a:lnSpc>
                  <a:spcPct val="100000"/>
                </a:lnSpc>
                <a:spcBef>
                  <a:spcPts val="0"/>
                </a:spcBef>
                <a:spcAft>
                  <a:spcPts val="0"/>
                </a:spcAft>
                <a:buClr>
                  <a:srgbClr val="000000"/>
                </a:buClr>
                <a:buSzPts val="800"/>
                <a:buFont typeface="Arial"/>
                <a:buChar char="•"/>
              </a:pPr>
              <a:r>
                <a:rPr lang="en-US" sz="700" b="0" i="0" u="none" strike="noStrike" cap="none" dirty="0">
                  <a:solidFill>
                    <a:srgbClr val="006600"/>
                  </a:solidFill>
                  <a:latin typeface="Arial"/>
                  <a:ea typeface="Arial"/>
                  <a:cs typeface="Arial"/>
                  <a:sym typeface="Arial"/>
                </a:rPr>
                <a:t> Funding the budget</a:t>
              </a:r>
              <a:endParaRPr sz="1200" dirty="0"/>
            </a:p>
            <a:p>
              <a:pPr marL="228600" marR="0" lvl="0" indent="-57150" algn="l" rtl="0">
                <a:lnSpc>
                  <a:spcPct val="100000"/>
                </a:lnSpc>
                <a:spcBef>
                  <a:spcPts val="0"/>
                </a:spcBef>
                <a:spcAft>
                  <a:spcPts val="0"/>
                </a:spcAft>
                <a:buClr>
                  <a:srgbClr val="000000"/>
                </a:buClr>
                <a:buSzPts val="800"/>
                <a:buFont typeface="Arial"/>
                <a:buChar char="•"/>
              </a:pPr>
              <a:r>
                <a:rPr lang="en-US" sz="700" b="0" i="0" u="none" strike="noStrike" cap="none" dirty="0">
                  <a:solidFill>
                    <a:srgbClr val="006600"/>
                  </a:solidFill>
                  <a:latin typeface="Arial"/>
                  <a:ea typeface="Arial"/>
                  <a:cs typeface="Arial"/>
                  <a:sym typeface="Arial"/>
                </a:rPr>
                <a:t>Review the budget using 215/221/241 reports</a:t>
              </a:r>
              <a:endParaRPr lang="en-US" sz="1200" dirty="0"/>
            </a:p>
            <a:p>
              <a:pPr marL="0" marR="0" lvl="0" indent="0" algn="l" rtl="0">
                <a:lnSpc>
                  <a:spcPct val="100000"/>
                </a:lnSpc>
                <a:spcBef>
                  <a:spcPts val="0"/>
                </a:spcBef>
                <a:spcAft>
                  <a:spcPts val="0"/>
                </a:spcAft>
                <a:buNone/>
              </a:pPr>
              <a:r>
                <a:rPr lang="en-US" sz="800" b="1" i="0" u="none" strike="noStrike" cap="none" dirty="0">
                  <a:solidFill>
                    <a:srgbClr val="006600"/>
                  </a:solidFill>
                  <a:latin typeface="Arial"/>
                  <a:ea typeface="Arial"/>
                  <a:cs typeface="Arial"/>
                  <a:sym typeface="Arial"/>
                </a:rPr>
                <a:t>7/24-28:</a:t>
              </a:r>
              <a:r>
                <a:rPr lang="en-US" sz="800" b="0" i="0" u="none" strike="noStrike" cap="none" dirty="0">
                  <a:solidFill>
                    <a:srgbClr val="006600"/>
                  </a:solidFill>
                  <a:latin typeface="Arial"/>
                  <a:ea typeface="Arial"/>
                  <a:cs typeface="Arial"/>
                  <a:sym typeface="Arial"/>
                </a:rPr>
                <a:t> Review meeting with Dean’s office</a:t>
              </a:r>
              <a:endParaRPr dirty="0"/>
            </a:p>
          </p:txBody>
        </p:sp>
      </p:grpSp>
      <p:sp>
        <p:nvSpPr>
          <p:cNvPr id="96" name="Google Shape;96;p3" title="Milestone Number"/>
          <p:cNvSpPr/>
          <p:nvPr/>
        </p:nvSpPr>
        <p:spPr>
          <a:xfrm>
            <a:off x="5797763" y="1851377"/>
            <a:ext cx="305755" cy="305755"/>
          </a:xfrm>
          <a:prstGeom prst="ellipse">
            <a:avLst/>
          </a:prstGeom>
          <a:solidFill>
            <a:srgbClr val="3E1E3B"/>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750" b="0" i="0" u="none" strike="noStrike" cap="none">
              <a:solidFill>
                <a:schemeClr val="lt1"/>
              </a:solidFill>
              <a:latin typeface="Arial"/>
              <a:ea typeface="Arial"/>
              <a:cs typeface="Arial"/>
              <a:sym typeface="Arial"/>
            </a:endParaRPr>
          </a:p>
        </p:txBody>
      </p:sp>
      <p:sp>
        <p:nvSpPr>
          <p:cNvPr id="97" name="Google Shape;97;p3"/>
          <p:cNvSpPr txBox="1"/>
          <p:nvPr/>
        </p:nvSpPr>
        <p:spPr>
          <a:xfrm>
            <a:off x="5447869" y="2202650"/>
            <a:ext cx="426758" cy="17680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750" b="1" i="0" u="none" strike="noStrike" cap="none" dirty="0">
                <a:solidFill>
                  <a:srgbClr val="3F3F3F"/>
                </a:solidFill>
                <a:latin typeface="Arial"/>
                <a:ea typeface="Arial"/>
                <a:cs typeface="Arial"/>
                <a:sym typeface="Arial"/>
              </a:rPr>
              <a:t>July</a:t>
            </a:r>
            <a:endParaRPr dirty="0"/>
          </a:p>
        </p:txBody>
      </p:sp>
      <p:sp>
        <p:nvSpPr>
          <p:cNvPr id="98" name="Google Shape;98;p3" title="Milestone Number"/>
          <p:cNvSpPr/>
          <p:nvPr/>
        </p:nvSpPr>
        <p:spPr>
          <a:xfrm>
            <a:off x="7928163" y="3325719"/>
            <a:ext cx="305755" cy="305755"/>
          </a:xfrm>
          <a:prstGeom prst="ellipse">
            <a:avLst/>
          </a:prstGeom>
          <a:solidFill>
            <a:srgbClr val="11463E"/>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750" b="0" i="0" u="none" strike="noStrike" cap="none">
              <a:solidFill>
                <a:schemeClr val="lt1"/>
              </a:solidFill>
              <a:latin typeface="Arial"/>
              <a:ea typeface="Arial"/>
              <a:cs typeface="Arial"/>
              <a:sym typeface="Arial"/>
            </a:endParaRPr>
          </a:p>
        </p:txBody>
      </p:sp>
      <p:grpSp>
        <p:nvGrpSpPr>
          <p:cNvPr id="99" name="Google Shape;99;p3" title="Milestone Text"/>
          <p:cNvGrpSpPr/>
          <p:nvPr/>
        </p:nvGrpSpPr>
        <p:grpSpPr>
          <a:xfrm>
            <a:off x="7362433" y="3718411"/>
            <a:ext cx="1677065" cy="812664"/>
            <a:chOff x="2106111" y="2162177"/>
            <a:chExt cx="1442370" cy="1083552"/>
          </a:xfrm>
        </p:grpSpPr>
        <p:sp>
          <p:nvSpPr>
            <p:cNvPr id="100" name="Google Shape;100;p3"/>
            <p:cNvSpPr txBox="1"/>
            <p:nvPr/>
          </p:nvSpPr>
          <p:spPr>
            <a:xfrm>
              <a:off x="2110555" y="2162177"/>
              <a:ext cx="1294782"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70C0"/>
                  </a:solidFill>
                  <a:latin typeface="Arial"/>
                  <a:ea typeface="Arial"/>
                  <a:cs typeface="Arial"/>
                  <a:sym typeface="Arial"/>
                </a:rPr>
                <a:t>Submission </a:t>
              </a:r>
              <a:endParaRPr>
                <a:solidFill>
                  <a:srgbClr val="0070C0"/>
                </a:solidFill>
              </a:endParaRPr>
            </a:p>
          </p:txBody>
        </p:sp>
        <p:sp>
          <p:nvSpPr>
            <p:cNvPr id="101" name="Google Shape;101;p3"/>
            <p:cNvSpPr txBox="1"/>
            <p:nvPr/>
          </p:nvSpPr>
          <p:spPr>
            <a:xfrm>
              <a:off x="2110555" y="2456264"/>
              <a:ext cx="1437926" cy="3282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00" b="1" i="0" u="none" strike="noStrike" cap="none" dirty="0">
                  <a:solidFill>
                    <a:srgbClr val="0070C0"/>
                  </a:solidFill>
                  <a:latin typeface="Arial"/>
                  <a:ea typeface="Arial"/>
                  <a:cs typeface="Arial"/>
                  <a:sym typeface="Arial"/>
                </a:rPr>
                <a:t>8/14</a:t>
              </a:r>
              <a:r>
                <a:rPr lang="en-US" sz="800" b="0" i="0" u="none" strike="noStrike" cap="none" dirty="0">
                  <a:solidFill>
                    <a:srgbClr val="0070C0"/>
                  </a:solidFill>
                  <a:latin typeface="Arial"/>
                  <a:ea typeface="Arial"/>
                  <a:cs typeface="Arial"/>
                  <a:sym typeface="Arial"/>
                </a:rPr>
                <a:t>: Final submission due to UBO</a:t>
              </a:r>
              <a:endParaRPr dirty="0">
                <a:solidFill>
                  <a:srgbClr val="0070C0"/>
                </a:solidFill>
              </a:endParaRPr>
            </a:p>
            <a:p>
              <a:pPr marL="0" marR="0" lvl="0" indent="0" algn="l" rtl="0">
                <a:lnSpc>
                  <a:spcPct val="100000"/>
                </a:lnSpc>
                <a:spcBef>
                  <a:spcPts val="0"/>
                </a:spcBef>
                <a:spcAft>
                  <a:spcPts val="0"/>
                </a:spcAft>
                <a:buNone/>
              </a:pPr>
              <a:r>
                <a:rPr lang="en-US" sz="800" b="1" i="0" u="none" strike="noStrike" cap="none" dirty="0">
                  <a:solidFill>
                    <a:srgbClr val="0070C0"/>
                  </a:solidFill>
                  <a:latin typeface="Arial"/>
                  <a:ea typeface="Arial"/>
                  <a:cs typeface="Arial"/>
                  <a:sym typeface="Arial"/>
                </a:rPr>
                <a:t>8/21</a:t>
              </a:r>
              <a:r>
                <a:rPr lang="en-US" sz="800" b="0" i="0" u="none" strike="noStrike" cap="none" dirty="0">
                  <a:solidFill>
                    <a:srgbClr val="0070C0"/>
                  </a:solidFill>
                  <a:latin typeface="Arial"/>
                  <a:ea typeface="Arial"/>
                  <a:cs typeface="Arial"/>
                  <a:sym typeface="Arial"/>
                </a:rPr>
                <a:t>: Variance analysis due to UBO</a:t>
              </a:r>
              <a:endParaRPr dirty="0">
                <a:solidFill>
                  <a:srgbClr val="0070C0"/>
                </a:solidFill>
              </a:endParaRPr>
            </a:p>
          </p:txBody>
        </p:sp>
        <p:sp>
          <p:nvSpPr>
            <p:cNvPr id="102" name="Google Shape;102;p3"/>
            <p:cNvSpPr txBox="1"/>
            <p:nvPr/>
          </p:nvSpPr>
          <p:spPr>
            <a:xfrm>
              <a:off x="2106111" y="3009992"/>
              <a:ext cx="1294781" cy="23573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750" b="0" i="0" u="none" strike="noStrike" cap="none">
                <a:solidFill>
                  <a:srgbClr val="0070C0"/>
                </a:solidFill>
                <a:latin typeface="Arial"/>
                <a:ea typeface="Arial"/>
                <a:cs typeface="Arial"/>
                <a:sym typeface="Arial"/>
              </a:endParaRPr>
            </a:p>
          </p:txBody>
        </p:sp>
      </p:grpSp>
      <p:pic>
        <p:nvPicPr>
          <p:cNvPr id="103" name="Google Shape;103;p3" title="callout"/>
          <p:cNvPicPr preferRelativeResize="0"/>
          <p:nvPr/>
        </p:nvPicPr>
        <p:blipFill rotWithShape="1">
          <a:blip r:embed="rId3">
            <a:alphaModFix/>
          </a:blip>
          <a:srcRect/>
          <a:stretch/>
        </p:blipFill>
        <p:spPr>
          <a:xfrm rot="-5400000">
            <a:off x="7752428" y="2952655"/>
            <a:ext cx="435769" cy="221456"/>
          </a:xfrm>
          <a:prstGeom prst="rect">
            <a:avLst/>
          </a:prstGeom>
          <a:noFill/>
          <a:ln>
            <a:noFill/>
          </a:ln>
        </p:spPr>
      </p:pic>
      <p:grpSp>
        <p:nvGrpSpPr>
          <p:cNvPr id="104" name="Google Shape;104;p3" title="Milestone Text"/>
          <p:cNvGrpSpPr/>
          <p:nvPr/>
        </p:nvGrpSpPr>
        <p:grpSpPr>
          <a:xfrm>
            <a:off x="3388477" y="589823"/>
            <a:ext cx="1294040" cy="663790"/>
            <a:chOff x="1679952" y="1739468"/>
            <a:chExt cx="1725385" cy="885053"/>
          </a:xfrm>
        </p:grpSpPr>
        <p:sp>
          <p:nvSpPr>
            <p:cNvPr id="105" name="Google Shape;105;p3"/>
            <p:cNvSpPr txBox="1"/>
            <p:nvPr/>
          </p:nvSpPr>
          <p:spPr>
            <a:xfrm>
              <a:off x="1679952" y="1739468"/>
              <a:ext cx="1294781"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050" b="1" i="0" u="none" strike="noStrike" cap="none" dirty="0">
                  <a:solidFill>
                    <a:srgbClr val="006600"/>
                  </a:solidFill>
                  <a:latin typeface="Arial"/>
                  <a:ea typeface="Arial"/>
                  <a:cs typeface="Arial"/>
                  <a:sym typeface="Arial"/>
                </a:rPr>
                <a:t>Data Input</a:t>
              </a:r>
              <a:endParaRPr dirty="0"/>
            </a:p>
          </p:txBody>
        </p:sp>
        <p:sp>
          <p:nvSpPr>
            <p:cNvPr id="106" name="Google Shape;106;p3"/>
            <p:cNvSpPr txBox="1"/>
            <p:nvPr/>
          </p:nvSpPr>
          <p:spPr>
            <a:xfrm>
              <a:off x="2110555" y="2470633"/>
              <a:ext cx="1294782" cy="1538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sz="750" b="0" i="0" u="none" strike="noStrike" cap="none">
                <a:solidFill>
                  <a:srgbClr val="006600"/>
                </a:solidFill>
                <a:latin typeface="Arial"/>
                <a:ea typeface="Arial"/>
                <a:cs typeface="Arial"/>
                <a:sym typeface="Arial"/>
              </a:endParaRPr>
            </a:p>
          </p:txBody>
        </p:sp>
      </p:grpSp>
      <p:pic>
        <p:nvPicPr>
          <p:cNvPr id="107" name="Google Shape;107;p3" title="callout"/>
          <p:cNvPicPr preferRelativeResize="0"/>
          <p:nvPr/>
        </p:nvPicPr>
        <p:blipFill rotWithShape="1">
          <a:blip r:embed="rId3">
            <a:alphaModFix/>
          </a:blip>
          <a:srcRect/>
          <a:stretch/>
        </p:blipFill>
        <p:spPr>
          <a:xfrm rot="-5400000">
            <a:off x="7584188" y="2165920"/>
            <a:ext cx="435769" cy="221456"/>
          </a:xfrm>
          <a:prstGeom prst="rect">
            <a:avLst/>
          </a:prstGeom>
          <a:noFill/>
          <a:ln>
            <a:noFill/>
          </a:ln>
        </p:spPr>
      </p:pic>
      <p:grpSp>
        <p:nvGrpSpPr>
          <p:cNvPr id="108" name="Google Shape;108;p3" title="Milestone Text"/>
          <p:cNvGrpSpPr/>
          <p:nvPr/>
        </p:nvGrpSpPr>
        <p:grpSpPr>
          <a:xfrm>
            <a:off x="7459024" y="569820"/>
            <a:ext cx="1385834" cy="388328"/>
            <a:chOff x="9222737" y="2553783"/>
            <a:chExt cx="1442664" cy="517770"/>
          </a:xfrm>
        </p:grpSpPr>
        <p:sp>
          <p:nvSpPr>
            <p:cNvPr id="109" name="Google Shape;109;p3"/>
            <p:cNvSpPr txBox="1"/>
            <p:nvPr/>
          </p:nvSpPr>
          <p:spPr>
            <a:xfrm>
              <a:off x="9222737" y="2553783"/>
              <a:ext cx="1294782"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050" b="1" i="0" u="none" strike="noStrike" cap="none">
                  <a:solidFill>
                    <a:srgbClr val="006600"/>
                  </a:solidFill>
                  <a:latin typeface="Arial"/>
                  <a:ea typeface="Arial"/>
                  <a:cs typeface="Arial"/>
                  <a:sym typeface="Arial"/>
                </a:rPr>
                <a:t>FINISH LINE</a:t>
              </a:r>
              <a:endParaRPr/>
            </a:p>
          </p:txBody>
        </p:sp>
        <p:sp>
          <p:nvSpPr>
            <p:cNvPr id="110" name="Google Shape;110;p3"/>
            <p:cNvSpPr txBox="1"/>
            <p:nvPr/>
          </p:nvSpPr>
          <p:spPr>
            <a:xfrm>
              <a:off x="9302191" y="2886888"/>
              <a:ext cx="1363210" cy="184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00" b="1" i="0" u="none" strike="noStrike" cap="none" dirty="0">
                  <a:solidFill>
                    <a:srgbClr val="006600"/>
                  </a:solidFill>
                  <a:latin typeface="Arial"/>
                  <a:ea typeface="Arial"/>
                  <a:cs typeface="Arial"/>
                  <a:sym typeface="Arial"/>
                </a:rPr>
                <a:t>8/3: Variance report due </a:t>
              </a:r>
              <a:endParaRPr sz="900" b="1" dirty="0"/>
            </a:p>
          </p:txBody>
        </p:sp>
      </p:grpSp>
      <p:grpSp>
        <p:nvGrpSpPr>
          <p:cNvPr id="111" name="Google Shape;111;p3" title="Today Flag Icon"/>
          <p:cNvGrpSpPr/>
          <p:nvPr/>
        </p:nvGrpSpPr>
        <p:grpSpPr>
          <a:xfrm>
            <a:off x="7545344" y="1837645"/>
            <a:ext cx="305755" cy="305755"/>
            <a:chOff x="10636741" y="2652807"/>
            <a:chExt cx="296963" cy="296963"/>
          </a:xfrm>
        </p:grpSpPr>
        <p:sp>
          <p:nvSpPr>
            <p:cNvPr id="112" name="Google Shape;112;p3"/>
            <p:cNvSpPr/>
            <p:nvPr/>
          </p:nvSpPr>
          <p:spPr>
            <a:xfrm>
              <a:off x="10636741" y="2652807"/>
              <a:ext cx="296963" cy="296963"/>
            </a:xfrm>
            <a:prstGeom prst="ellipse">
              <a:avLst/>
            </a:prstGeom>
            <a:solidFill>
              <a:srgbClr val="3F3F3F"/>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450" b="0" i="0" u="none" strike="noStrike" cap="none">
                <a:solidFill>
                  <a:srgbClr val="7F7F7F"/>
                </a:solidFill>
                <a:latin typeface="Arial"/>
                <a:ea typeface="Arial"/>
                <a:cs typeface="Arial"/>
                <a:sym typeface="Arial"/>
              </a:endParaRPr>
            </a:p>
          </p:txBody>
        </p:sp>
        <p:pic>
          <p:nvPicPr>
            <p:cNvPr id="113" name="Google Shape;113;p3" title="Flag Icon"/>
            <p:cNvPicPr preferRelativeResize="0"/>
            <p:nvPr/>
          </p:nvPicPr>
          <p:blipFill rotWithShape="1">
            <a:blip r:embed="rId4">
              <a:alphaModFix/>
            </a:blip>
            <a:srcRect/>
            <a:stretch/>
          </p:blipFill>
          <p:spPr>
            <a:xfrm>
              <a:off x="10710816" y="2716810"/>
              <a:ext cx="149367" cy="168956"/>
            </a:xfrm>
            <a:prstGeom prst="rect">
              <a:avLst/>
            </a:prstGeom>
            <a:noFill/>
            <a:ln>
              <a:noFill/>
            </a:ln>
          </p:spPr>
        </p:pic>
      </p:grpSp>
      <p:grpSp>
        <p:nvGrpSpPr>
          <p:cNvPr id="114" name="Google Shape;114;p3" title="Year 4"/>
          <p:cNvGrpSpPr/>
          <p:nvPr/>
        </p:nvGrpSpPr>
        <p:grpSpPr>
          <a:xfrm>
            <a:off x="7538506" y="2339287"/>
            <a:ext cx="1050555" cy="369773"/>
            <a:chOff x="8434992" y="3119046"/>
            <a:chExt cx="2350765" cy="495810"/>
          </a:xfrm>
        </p:grpSpPr>
        <p:cxnSp>
          <p:nvCxnSpPr>
            <p:cNvPr id="115" name="Google Shape;115;p3" title="Q lines"/>
            <p:cNvCxnSpPr/>
            <p:nvPr/>
          </p:nvCxnSpPr>
          <p:spPr>
            <a:xfrm>
              <a:off x="10785757" y="3119046"/>
              <a:ext cx="0" cy="165471"/>
            </a:xfrm>
            <a:prstGeom prst="straightConnector1">
              <a:avLst/>
            </a:prstGeom>
            <a:noFill/>
            <a:ln w="9525" cap="flat" cmpd="sng">
              <a:solidFill>
                <a:srgbClr val="D8D8D8"/>
              </a:solidFill>
              <a:prstDash val="dash"/>
              <a:round/>
              <a:headEnd type="none" w="sm" len="sm"/>
              <a:tailEnd type="none" w="sm" len="sm"/>
            </a:ln>
          </p:spPr>
        </p:cxnSp>
        <p:cxnSp>
          <p:nvCxnSpPr>
            <p:cNvPr id="116" name="Google Shape;116;p3" title="Q lines"/>
            <p:cNvCxnSpPr/>
            <p:nvPr/>
          </p:nvCxnSpPr>
          <p:spPr>
            <a:xfrm>
              <a:off x="9481202" y="3119046"/>
              <a:ext cx="0" cy="165471"/>
            </a:xfrm>
            <a:prstGeom prst="straightConnector1">
              <a:avLst/>
            </a:prstGeom>
            <a:noFill/>
            <a:ln w="9525" cap="flat" cmpd="sng">
              <a:solidFill>
                <a:srgbClr val="D8D8D8"/>
              </a:solidFill>
              <a:prstDash val="dash"/>
              <a:round/>
              <a:headEnd type="none" w="sm" len="sm"/>
              <a:tailEnd type="none" w="sm" len="sm"/>
            </a:ln>
          </p:spPr>
        </p:cxnSp>
        <p:sp>
          <p:nvSpPr>
            <p:cNvPr id="117" name="Google Shape;117;p3" title="Quarter Background Cirlce"/>
            <p:cNvSpPr/>
            <p:nvPr/>
          </p:nvSpPr>
          <p:spPr>
            <a:xfrm>
              <a:off x="10031923"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18" name="Google Shape;118;p3" title="Quarter Background Cirlce"/>
            <p:cNvSpPr/>
            <p:nvPr/>
          </p:nvSpPr>
          <p:spPr>
            <a:xfrm>
              <a:off x="9384678"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19" name="Google Shape;119;p3" title="Quarter Background Cirlce"/>
            <p:cNvSpPr/>
            <p:nvPr/>
          </p:nvSpPr>
          <p:spPr>
            <a:xfrm>
              <a:off x="8731634"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cxnSp>
          <p:nvCxnSpPr>
            <p:cNvPr id="120" name="Google Shape;120;p3" title="Q lines"/>
            <p:cNvCxnSpPr/>
            <p:nvPr/>
          </p:nvCxnSpPr>
          <p:spPr>
            <a:xfrm>
              <a:off x="8434992" y="3143085"/>
              <a:ext cx="0" cy="165472"/>
            </a:xfrm>
            <a:prstGeom prst="straightConnector1">
              <a:avLst/>
            </a:prstGeom>
            <a:noFill/>
            <a:ln w="15875" cap="flat" cmpd="sng">
              <a:solidFill>
                <a:srgbClr val="3F3F3F"/>
              </a:solidFill>
              <a:prstDash val="solid"/>
              <a:round/>
              <a:headEnd type="none" w="sm" len="sm"/>
              <a:tailEnd type="none" w="sm" len="sm"/>
            </a:ln>
          </p:spPr>
        </p:cxnSp>
        <p:cxnSp>
          <p:nvCxnSpPr>
            <p:cNvPr id="121" name="Google Shape;121;p3" title="Q lines"/>
            <p:cNvCxnSpPr/>
            <p:nvPr/>
          </p:nvCxnSpPr>
          <p:spPr>
            <a:xfrm>
              <a:off x="10130964" y="3119046"/>
              <a:ext cx="0" cy="165471"/>
            </a:xfrm>
            <a:prstGeom prst="straightConnector1">
              <a:avLst/>
            </a:prstGeom>
            <a:noFill/>
            <a:ln w="9525" cap="flat" cmpd="sng">
              <a:solidFill>
                <a:srgbClr val="D8D8D8"/>
              </a:solidFill>
              <a:prstDash val="dash"/>
              <a:round/>
              <a:headEnd type="none" w="sm" len="sm"/>
              <a:tailEnd type="none" w="sm" len="sm"/>
            </a:ln>
          </p:spPr>
        </p:cxnSp>
        <p:sp>
          <p:nvSpPr>
            <p:cNvPr id="122" name="Google Shape;122;p3" title="Quarter Number"/>
            <p:cNvSpPr txBox="1"/>
            <p:nvPr/>
          </p:nvSpPr>
          <p:spPr>
            <a:xfrm>
              <a:off x="869683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1" dirty="0">
                  <a:solidFill>
                    <a:srgbClr val="595959"/>
                  </a:solidFill>
                </a:rPr>
                <a:t>7</a:t>
              </a:r>
              <a:endParaRPr sz="750" b="0" i="0" u="none" strike="noStrike" cap="none" dirty="0">
                <a:solidFill>
                  <a:srgbClr val="BFBFBF"/>
                </a:solidFill>
                <a:latin typeface="Arial"/>
                <a:ea typeface="Arial"/>
                <a:cs typeface="Arial"/>
                <a:sym typeface="Arial"/>
              </a:endParaRPr>
            </a:p>
          </p:txBody>
        </p:sp>
        <p:sp>
          <p:nvSpPr>
            <p:cNvPr id="123" name="Google Shape;123;p3" title="Quarter Number"/>
            <p:cNvSpPr txBox="1"/>
            <p:nvPr/>
          </p:nvSpPr>
          <p:spPr>
            <a:xfrm>
              <a:off x="934434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1" dirty="0">
                  <a:solidFill>
                    <a:srgbClr val="595959"/>
                  </a:solidFill>
                </a:rPr>
                <a:t>14</a:t>
              </a:r>
              <a:endParaRPr sz="750" b="0" i="0" u="none" strike="noStrike" cap="none" dirty="0">
                <a:solidFill>
                  <a:srgbClr val="595959"/>
                </a:solidFill>
                <a:latin typeface="Arial"/>
                <a:ea typeface="Arial"/>
                <a:cs typeface="Arial"/>
                <a:sym typeface="Arial"/>
              </a:endParaRPr>
            </a:p>
          </p:txBody>
        </p:sp>
        <p:sp>
          <p:nvSpPr>
            <p:cNvPr id="124" name="Google Shape;124;p3" title="Quarter Number"/>
            <p:cNvSpPr txBox="1"/>
            <p:nvPr/>
          </p:nvSpPr>
          <p:spPr>
            <a:xfrm>
              <a:off x="999186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1" i="0" u="none" strike="noStrike" cap="none" dirty="0">
                  <a:solidFill>
                    <a:srgbClr val="595959"/>
                  </a:solidFill>
                  <a:latin typeface="Arial"/>
                  <a:ea typeface="Arial"/>
                  <a:cs typeface="Arial"/>
                  <a:sym typeface="Arial"/>
                </a:rPr>
                <a:t>21</a:t>
              </a:r>
              <a:endParaRPr sz="750" b="0" i="0" u="none" strike="noStrike" cap="none" dirty="0">
                <a:solidFill>
                  <a:srgbClr val="595959"/>
                </a:solidFill>
                <a:latin typeface="Arial"/>
                <a:ea typeface="Arial"/>
                <a:cs typeface="Arial"/>
                <a:sym typeface="Arial"/>
              </a:endParaRPr>
            </a:p>
          </p:txBody>
        </p:sp>
      </p:grpSp>
      <p:grpSp>
        <p:nvGrpSpPr>
          <p:cNvPr id="125" name="Google Shape;125;p3" title="Year 3"/>
          <p:cNvGrpSpPr/>
          <p:nvPr/>
        </p:nvGrpSpPr>
        <p:grpSpPr>
          <a:xfrm>
            <a:off x="5517008" y="2339285"/>
            <a:ext cx="1405290" cy="419277"/>
            <a:chOff x="5886628" y="3119046"/>
            <a:chExt cx="2784204" cy="562188"/>
          </a:xfrm>
        </p:grpSpPr>
        <p:cxnSp>
          <p:nvCxnSpPr>
            <p:cNvPr id="126" name="Google Shape;126;p3" title="Q lines"/>
            <p:cNvCxnSpPr/>
            <p:nvPr/>
          </p:nvCxnSpPr>
          <p:spPr>
            <a:xfrm>
              <a:off x="6890490" y="3119046"/>
              <a:ext cx="0" cy="165471"/>
            </a:xfrm>
            <a:prstGeom prst="straightConnector1">
              <a:avLst/>
            </a:prstGeom>
            <a:noFill/>
            <a:ln w="9525" cap="flat" cmpd="sng">
              <a:solidFill>
                <a:srgbClr val="D8D8D8"/>
              </a:solidFill>
              <a:prstDash val="dash"/>
              <a:round/>
              <a:headEnd type="none" w="sm" len="sm"/>
              <a:tailEnd type="none" w="sm" len="sm"/>
            </a:ln>
          </p:spPr>
        </p:cxnSp>
        <p:sp>
          <p:nvSpPr>
            <p:cNvPr id="127" name="Google Shape;127;p3" title="Year Arrow"/>
            <p:cNvSpPr/>
            <p:nvPr/>
          </p:nvSpPr>
          <p:spPr>
            <a:xfrm>
              <a:off x="5886628" y="3325978"/>
              <a:ext cx="2784204" cy="355256"/>
            </a:xfrm>
            <a:prstGeom prst="rightArrow">
              <a:avLst>
                <a:gd name="adj1" fmla="val 100000"/>
                <a:gd name="adj2" fmla="val 50000"/>
              </a:avLst>
            </a:prstGeom>
            <a:gradFill>
              <a:gsLst>
                <a:gs pos="0">
                  <a:srgbClr val="DC7B54"/>
                </a:gs>
                <a:gs pos="100000">
                  <a:srgbClr val="E8A58C"/>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28" name="Google Shape;128;p3" title="Quarter Background Cirlce"/>
            <p:cNvSpPr/>
            <p:nvPr/>
          </p:nvSpPr>
          <p:spPr>
            <a:xfrm>
              <a:off x="8095938"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29" name="Google Shape;129;p3" title="Quarter Background Cirlce"/>
            <p:cNvSpPr/>
            <p:nvPr/>
          </p:nvSpPr>
          <p:spPr>
            <a:xfrm>
              <a:off x="7443121"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30" name="Google Shape;130;p3" title="Quarter Background Cirlce"/>
            <p:cNvSpPr/>
            <p:nvPr/>
          </p:nvSpPr>
          <p:spPr>
            <a:xfrm>
              <a:off x="6791842"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31" name="Google Shape;131;p3" title="Quarter Background Cirlce"/>
            <p:cNvSpPr/>
            <p:nvPr/>
          </p:nvSpPr>
          <p:spPr>
            <a:xfrm>
              <a:off x="6140756"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cxnSp>
          <p:nvCxnSpPr>
            <p:cNvPr id="132" name="Google Shape;132;p3" title="Q lines"/>
            <p:cNvCxnSpPr/>
            <p:nvPr/>
          </p:nvCxnSpPr>
          <p:spPr>
            <a:xfrm>
              <a:off x="6165492" y="3119046"/>
              <a:ext cx="0" cy="165470"/>
            </a:xfrm>
            <a:prstGeom prst="straightConnector1">
              <a:avLst/>
            </a:prstGeom>
            <a:noFill/>
            <a:ln w="15875" cap="flat" cmpd="sng">
              <a:solidFill>
                <a:srgbClr val="3F3F3F"/>
              </a:solidFill>
              <a:prstDash val="solid"/>
              <a:round/>
              <a:headEnd type="none" w="sm" len="sm"/>
              <a:tailEnd type="none" w="sm" len="sm"/>
            </a:ln>
          </p:spPr>
        </p:cxnSp>
        <p:cxnSp>
          <p:nvCxnSpPr>
            <p:cNvPr id="133" name="Google Shape;133;p3" title="Q lines"/>
            <p:cNvCxnSpPr/>
            <p:nvPr/>
          </p:nvCxnSpPr>
          <p:spPr>
            <a:xfrm>
              <a:off x="7541396" y="3119046"/>
              <a:ext cx="0" cy="165471"/>
            </a:xfrm>
            <a:prstGeom prst="straightConnector1">
              <a:avLst/>
            </a:prstGeom>
            <a:noFill/>
            <a:ln w="9525" cap="flat" cmpd="sng">
              <a:solidFill>
                <a:srgbClr val="D8D8D8"/>
              </a:solidFill>
              <a:prstDash val="dash"/>
              <a:round/>
              <a:headEnd type="none" w="sm" len="sm"/>
              <a:tailEnd type="none" w="sm" len="sm"/>
            </a:ln>
          </p:spPr>
        </p:cxnSp>
        <p:cxnSp>
          <p:nvCxnSpPr>
            <p:cNvPr id="134" name="Google Shape;134;p3" title="Q lines"/>
            <p:cNvCxnSpPr/>
            <p:nvPr/>
          </p:nvCxnSpPr>
          <p:spPr>
            <a:xfrm>
              <a:off x="8188788" y="3119046"/>
              <a:ext cx="0" cy="165471"/>
            </a:xfrm>
            <a:prstGeom prst="straightConnector1">
              <a:avLst/>
            </a:prstGeom>
            <a:noFill/>
            <a:ln w="9525" cap="flat" cmpd="sng">
              <a:solidFill>
                <a:srgbClr val="D8D8D8"/>
              </a:solidFill>
              <a:prstDash val="dash"/>
              <a:round/>
              <a:headEnd type="none" w="sm" len="sm"/>
              <a:tailEnd type="none" w="sm" len="sm"/>
            </a:ln>
          </p:spPr>
        </p:cxnSp>
        <p:sp>
          <p:nvSpPr>
            <p:cNvPr id="135" name="Google Shape;135;p3" title="Quarter Number"/>
            <p:cNvSpPr txBox="1"/>
            <p:nvPr/>
          </p:nvSpPr>
          <p:spPr>
            <a:xfrm>
              <a:off x="610677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1" dirty="0">
                  <a:solidFill>
                    <a:srgbClr val="595959"/>
                  </a:solidFill>
                </a:rPr>
                <a:t>3</a:t>
              </a:r>
              <a:endParaRPr sz="750" b="0" i="0" u="none" strike="noStrike" cap="none" dirty="0">
                <a:solidFill>
                  <a:srgbClr val="BFBFBF"/>
                </a:solidFill>
                <a:latin typeface="Arial"/>
                <a:ea typeface="Arial"/>
                <a:cs typeface="Arial"/>
                <a:sym typeface="Arial"/>
              </a:endParaRPr>
            </a:p>
          </p:txBody>
        </p:sp>
        <p:sp>
          <p:nvSpPr>
            <p:cNvPr id="136" name="Google Shape;136;p3" title="Quarter Number"/>
            <p:cNvSpPr txBox="1"/>
            <p:nvPr/>
          </p:nvSpPr>
          <p:spPr>
            <a:xfrm>
              <a:off x="675428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1" i="0" u="none" strike="noStrike" cap="none" dirty="0">
                  <a:solidFill>
                    <a:srgbClr val="595959"/>
                  </a:solidFill>
                  <a:latin typeface="Arial"/>
                  <a:ea typeface="Arial"/>
                  <a:cs typeface="Arial"/>
                  <a:sym typeface="Arial"/>
                </a:rPr>
                <a:t>10</a:t>
              </a:r>
              <a:endParaRPr sz="750" b="0" i="0" u="none" strike="noStrike" cap="none" dirty="0">
                <a:solidFill>
                  <a:srgbClr val="595959"/>
                </a:solidFill>
                <a:latin typeface="Arial"/>
                <a:ea typeface="Arial"/>
                <a:cs typeface="Arial"/>
                <a:sym typeface="Arial"/>
              </a:endParaRPr>
            </a:p>
          </p:txBody>
        </p:sp>
        <p:sp>
          <p:nvSpPr>
            <p:cNvPr id="137" name="Google Shape;137;p3" title="Quarter Number"/>
            <p:cNvSpPr txBox="1"/>
            <p:nvPr/>
          </p:nvSpPr>
          <p:spPr>
            <a:xfrm>
              <a:off x="740180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1" i="0" u="none" strike="noStrike" cap="none" dirty="0">
                  <a:solidFill>
                    <a:srgbClr val="595959"/>
                  </a:solidFill>
                  <a:latin typeface="Arial"/>
                  <a:ea typeface="Arial"/>
                  <a:cs typeface="Arial"/>
                  <a:sym typeface="Arial"/>
                </a:rPr>
                <a:t>17</a:t>
              </a:r>
              <a:endParaRPr sz="750" b="0" i="0" u="none" strike="noStrike" cap="none" dirty="0">
                <a:solidFill>
                  <a:srgbClr val="595959"/>
                </a:solidFill>
                <a:latin typeface="Arial"/>
                <a:ea typeface="Arial"/>
                <a:cs typeface="Arial"/>
                <a:sym typeface="Arial"/>
              </a:endParaRPr>
            </a:p>
          </p:txBody>
        </p:sp>
        <p:sp>
          <p:nvSpPr>
            <p:cNvPr id="138" name="Google Shape;138;p3" title="Quarter Number"/>
            <p:cNvSpPr txBox="1"/>
            <p:nvPr/>
          </p:nvSpPr>
          <p:spPr>
            <a:xfrm>
              <a:off x="804931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1" i="0" u="none" strike="noStrike" cap="none" dirty="0">
                  <a:solidFill>
                    <a:srgbClr val="595959"/>
                  </a:solidFill>
                  <a:latin typeface="Arial"/>
                  <a:ea typeface="Arial"/>
                  <a:cs typeface="Arial"/>
                  <a:sym typeface="Arial"/>
                </a:rPr>
                <a:t>24</a:t>
              </a:r>
              <a:endParaRPr sz="750" b="0" i="0" u="none" strike="noStrike" cap="none" dirty="0">
                <a:solidFill>
                  <a:srgbClr val="595959"/>
                </a:solidFill>
                <a:latin typeface="Arial"/>
                <a:ea typeface="Arial"/>
                <a:cs typeface="Arial"/>
                <a:sym typeface="Arial"/>
              </a:endParaRPr>
            </a:p>
          </p:txBody>
        </p:sp>
      </p:grpSp>
      <p:cxnSp>
        <p:nvCxnSpPr>
          <p:cNvPr id="139" name="Google Shape;139;p3" title="Q lines"/>
          <p:cNvCxnSpPr/>
          <p:nvPr/>
        </p:nvCxnSpPr>
        <p:spPr>
          <a:xfrm>
            <a:off x="2855590" y="2344557"/>
            <a:ext cx="0" cy="123408"/>
          </a:xfrm>
          <a:prstGeom prst="straightConnector1">
            <a:avLst/>
          </a:prstGeom>
          <a:noFill/>
          <a:ln w="9525" cap="flat" cmpd="sng">
            <a:solidFill>
              <a:srgbClr val="D8D8D8"/>
            </a:solidFill>
            <a:prstDash val="dash"/>
            <a:round/>
            <a:headEnd type="none" w="sm" len="sm"/>
            <a:tailEnd type="none" w="sm" len="sm"/>
          </a:ln>
        </p:spPr>
      </p:cxnSp>
      <p:sp>
        <p:nvSpPr>
          <p:cNvPr id="140" name="Google Shape;140;p3" title="Quarter Background Cirlce"/>
          <p:cNvSpPr/>
          <p:nvPr/>
        </p:nvSpPr>
        <p:spPr>
          <a:xfrm>
            <a:off x="2998958" y="2557801"/>
            <a:ext cx="116666" cy="15779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41" name="Google Shape;141;p3" title="Quarter Background Cirlce"/>
          <p:cNvSpPr/>
          <p:nvPr/>
        </p:nvSpPr>
        <p:spPr>
          <a:xfrm>
            <a:off x="2702573" y="2547518"/>
            <a:ext cx="116666" cy="15779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42" name="Google Shape;142;p3"/>
          <p:cNvSpPr txBox="1"/>
          <p:nvPr/>
        </p:nvSpPr>
        <p:spPr>
          <a:xfrm>
            <a:off x="474067" y="1067538"/>
            <a:ext cx="73309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6600"/>
                </a:solidFill>
                <a:latin typeface="Arial"/>
                <a:ea typeface="Arial"/>
                <a:cs typeface="Arial"/>
                <a:sym typeface="Arial"/>
              </a:rPr>
              <a:t>Unit </a:t>
            </a:r>
            <a:endParaRPr/>
          </a:p>
        </p:txBody>
      </p:sp>
      <p:sp>
        <p:nvSpPr>
          <p:cNvPr id="143" name="Google Shape;143;p3"/>
          <p:cNvSpPr txBox="1"/>
          <p:nvPr/>
        </p:nvSpPr>
        <p:spPr>
          <a:xfrm>
            <a:off x="461012" y="3919773"/>
            <a:ext cx="97108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70C0"/>
                </a:solidFill>
                <a:latin typeface="Arial"/>
                <a:ea typeface="Arial"/>
                <a:cs typeface="Arial"/>
                <a:sym typeface="Arial"/>
              </a:rPr>
              <a:t>VPDoR/ UBO</a:t>
            </a:r>
            <a:endParaRPr>
              <a:solidFill>
                <a:srgbClr val="0070C0"/>
              </a:solidFill>
            </a:endParaRPr>
          </a:p>
        </p:txBody>
      </p:sp>
      <p:pic>
        <p:nvPicPr>
          <p:cNvPr id="144" name="Google Shape;144;p3" descr="Keyboard outline"/>
          <p:cNvPicPr preferRelativeResize="0"/>
          <p:nvPr/>
        </p:nvPicPr>
        <p:blipFill rotWithShape="1">
          <a:blip r:embed="rId5">
            <a:alphaModFix/>
          </a:blip>
          <a:srcRect/>
          <a:stretch/>
        </p:blipFill>
        <p:spPr>
          <a:xfrm>
            <a:off x="4142492" y="3913963"/>
            <a:ext cx="233166" cy="223587"/>
          </a:xfrm>
          <a:prstGeom prst="rect">
            <a:avLst/>
          </a:prstGeom>
          <a:noFill/>
          <a:ln>
            <a:noFill/>
          </a:ln>
        </p:spPr>
      </p:pic>
      <p:sp>
        <p:nvSpPr>
          <p:cNvPr id="145" name="Google Shape;145;p3"/>
          <p:cNvSpPr txBox="1"/>
          <p:nvPr/>
        </p:nvSpPr>
        <p:spPr>
          <a:xfrm>
            <a:off x="4142492" y="3975025"/>
            <a:ext cx="29745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00" b="0" i="0" u="none" strike="noStrike" cap="none" dirty="0">
                <a:solidFill>
                  <a:srgbClr val="0070C0"/>
                </a:solidFill>
                <a:latin typeface="Arial"/>
                <a:ea typeface="Arial"/>
                <a:cs typeface="Arial"/>
                <a:sym typeface="Arial"/>
              </a:rPr>
              <a:t>UBO: Open Lab available Tues/Wed/Thurs (see schedule)</a:t>
            </a:r>
            <a:endParaRPr dirty="0">
              <a:solidFill>
                <a:srgbClr val="0070C0"/>
              </a:solidFill>
            </a:endParaRPr>
          </a:p>
          <a:p>
            <a:pPr marL="0" marR="0" lvl="0" indent="0" algn="l" rtl="0">
              <a:lnSpc>
                <a:spcPct val="100000"/>
              </a:lnSpc>
              <a:spcBef>
                <a:spcPts val="0"/>
              </a:spcBef>
              <a:spcAft>
                <a:spcPts val="0"/>
              </a:spcAft>
              <a:buNone/>
            </a:pPr>
            <a:r>
              <a:rPr lang="en-US" sz="800" b="0" i="0" u="sng" strike="noStrike" cap="none" dirty="0">
                <a:solidFill>
                  <a:srgbClr val="0070C0"/>
                </a:solidFill>
                <a:latin typeface="Arial"/>
                <a:ea typeface="Arial"/>
                <a:cs typeface="Arial"/>
                <a:sym typeface="Arial"/>
                <a:hlinkClick r:id="rId6">
                  <a:extLst>
                    <a:ext uri="{A12FA001-AC4F-418D-AE19-62706E023703}">
                      <ahyp:hlinkClr xmlns:ahyp="http://schemas.microsoft.com/office/drawing/2018/hyperlinkcolor" val="tx"/>
                    </a:ext>
                  </a:extLst>
                </a:hlinkClick>
              </a:rPr>
              <a:t>Tidemark Training | University Budget Office (stanford.edu)</a:t>
            </a:r>
            <a:endParaRPr sz="800" b="0" i="0" u="none" strike="noStrike" cap="none" dirty="0">
              <a:solidFill>
                <a:srgbClr val="0070C0"/>
              </a:solidFill>
              <a:latin typeface="Arial"/>
              <a:ea typeface="Arial"/>
              <a:cs typeface="Arial"/>
              <a:sym typeface="Arial"/>
            </a:endParaRPr>
          </a:p>
          <a:p>
            <a:pPr marL="0" marR="0" lvl="0" indent="0" algn="l" rtl="0">
              <a:lnSpc>
                <a:spcPct val="100000"/>
              </a:lnSpc>
              <a:spcBef>
                <a:spcPts val="0"/>
              </a:spcBef>
              <a:spcAft>
                <a:spcPts val="0"/>
              </a:spcAft>
              <a:buNone/>
            </a:pPr>
            <a:r>
              <a:rPr lang="en-US" sz="800" b="0" i="0" u="none" strike="noStrike" cap="none" dirty="0">
                <a:solidFill>
                  <a:srgbClr val="0070C0"/>
                </a:solidFill>
                <a:latin typeface="Arial"/>
                <a:ea typeface="Arial"/>
                <a:cs typeface="Arial"/>
                <a:sym typeface="Arial"/>
              </a:rPr>
              <a:t>VPDoR: Finance support, </a:t>
            </a:r>
            <a:r>
              <a:rPr lang="en-US" sz="800" b="0" i="0" u="sng" strike="noStrike" cap="none" dirty="0">
                <a:solidFill>
                  <a:srgbClr val="0070C0"/>
                </a:solidFill>
                <a:latin typeface="Arial"/>
                <a:ea typeface="Arial"/>
                <a:cs typeface="Arial"/>
                <a:sym typeface="Arial"/>
                <a:hlinkClick r:id="rId7">
                  <a:extLst>
                    <a:ext uri="{A12FA001-AC4F-418D-AE19-62706E023703}">
                      <ahyp:hlinkClr xmlns:ahyp="http://schemas.microsoft.com/office/drawing/2018/hyperlinkcolor" val="tx"/>
                    </a:ext>
                  </a:extLst>
                </a:hlinkClick>
              </a:rPr>
              <a:t>DoR finance website</a:t>
            </a:r>
            <a:r>
              <a:rPr lang="en-US" sz="800" b="0" i="0" u="none" strike="noStrike" cap="none" dirty="0">
                <a:solidFill>
                  <a:srgbClr val="0070C0"/>
                </a:solidFill>
                <a:latin typeface="Arial"/>
                <a:ea typeface="Arial"/>
                <a:cs typeface="Arial"/>
                <a:sym typeface="Arial"/>
              </a:rPr>
              <a:t> or Slack Channel</a:t>
            </a:r>
            <a:endParaRPr dirty="0">
              <a:solidFill>
                <a:srgbClr val="0070C0"/>
              </a:solidFill>
            </a:endParaRPr>
          </a:p>
          <a:p>
            <a:r>
              <a:rPr lang="en-US" sz="800" b="1" i="0" u="none" strike="noStrike" cap="none" dirty="0">
                <a:solidFill>
                  <a:srgbClr val="0070C0"/>
                </a:solidFill>
                <a:latin typeface="Arial"/>
                <a:ea typeface="Arial"/>
                <a:cs typeface="Arial"/>
                <a:sym typeface="Arial"/>
              </a:rPr>
              <a:t>6/6</a:t>
            </a:r>
            <a:r>
              <a:rPr lang="en-US" sz="800" b="0" i="0" u="none" strike="noStrike" cap="none" dirty="0">
                <a:solidFill>
                  <a:srgbClr val="0070C0"/>
                </a:solidFill>
                <a:latin typeface="Arial"/>
                <a:ea typeface="Arial"/>
                <a:cs typeface="Arial"/>
                <a:sym typeface="Arial"/>
              </a:rPr>
              <a:t>: Booked Budget Process Kick off meeting</a:t>
            </a:r>
          </a:p>
          <a:p>
            <a:pPr marL="0" marR="0" lvl="0" indent="0" algn="l" rtl="0">
              <a:lnSpc>
                <a:spcPct val="100000"/>
              </a:lnSpc>
              <a:spcBef>
                <a:spcPts val="0"/>
              </a:spcBef>
              <a:spcAft>
                <a:spcPts val="0"/>
              </a:spcAft>
              <a:buNone/>
            </a:pPr>
            <a:r>
              <a:rPr lang="en-US" sz="800" b="1" dirty="0">
                <a:solidFill>
                  <a:srgbClr val="0070C0"/>
                </a:solidFill>
              </a:rPr>
              <a:t>6</a:t>
            </a:r>
            <a:r>
              <a:rPr lang="en-US" sz="800" b="1" i="0" u="none" strike="noStrike" cap="none" dirty="0">
                <a:solidFill>
                  <a:srgbClr val="0070C0"/>
                </a:solidFill>
                <a:latin typeface="Arial"/>
                <a:ea typeface="Arial"/>
                <a:cs typeface="Arial"/>
                <a:sym typeface="Arial"/>
              </a:rPr>
              <a:t>/30</a:t>
            </a:r>
            <a:r>
              <a:rPr lang="en-US" sz="800" b="0" i="0" u="none" strike="noStrike" cap="none" dirty="0">
                <a:solidFill>
                  <a:srgbClr val="0070C0"/>
                </a:solidFill>
                <a:latin typeface="Arial"/>
                <a:ea typeface="Arial"/>
                <a:cs typeface="Arial"/>
                <a:sym typeface="Arial"/>
              </a:rPr>
              <a:t>: Endowment payout updated in Booked Budget module</a:t>
            </a:r>
            <a:endParaRPr dirty="0">
              <a:solidFill>
                <a:srgbClr val="0070C0"/>
              </a:solidFill>
            </a:endParaRPr>
          </a:p>
          <a:p>
            <a:pPr marL="0" marR="0" lvl="0" indent="0" algn="l" rtl="0">
              <a:lnSpc>
                <a:spcPct val="100000"/>
              </a:lnSpc>
              <a:spcBef>
                <a:spcPts val="0"/>
              </a:spcBef>
              <a:spcAft>
                <a:spcPts val="0"/>
              </a:spcAft>
              <a:buNone/>
            </a:pPr>
            <a:r>
              <a:rPr lang="en-US" sz="800" b="1" i="0" u="none" strike="noStrike" cap="none" dirty="0">
                <a:solidFill>
                  <a:srgbClr val="0070C0"/>
                </a:solidFill>
                <a:latin typeface="Arial"/>
                <a:ea typeface="Arial"/>
                <a:cs typeface="Arial"/>
                <a:sym typeface="Arial"/>
              </a:rPr>
              <a:t>7/10</a:t>
            </a:r>
            <a:r>
              <a:rPr lang="en-US" sz="800" b="0" i="0" u="none" strike="noStrike" cap="none" dirty="0">
                <a:solidFill>
                  <a:srgbClr val="0070C0"/>
                </a:solidFill>
                <a:latin typeface="Arial"/>
                <a:ea typeface="Arial"/>
                <a:cs typeface="Arial"/>
                <a:sym typeface="Arial"/>
              </a:rPr>
              <a:t>: Base GF input</a:t>
            </a:r>
          </a:p>
          <a:p>
            <a:pPr marL="0" marR="0" lvl="0" indent="0" algn="l" rtl="0">
              <a:lnSpc>
                <a:spcPct val="100000"/>
              </a:lnSpc>
              <a:spcBef>
                <a:spcPts val="0"/>
              </a:spcBef>
              <a:spcAft>
                <a:spcPts val="0"/>
              </a:spcAft>
              <a:buNone/>
            </a:pPr>
            <a:r>
              <a:rPr lang="en-US" sz="800" b="1" dirty="0">
                <a:solidFill>
                  <a:srgbClr val="0070C0"/>
                </a:solidFill>
              </a:rPr>
              <a:t>7/21</a:t>
            </a:r>
            <a:r>
              <a:rPr lang="en-US" sz="800" dirty="0">
                <a:solidFill>
                  <a:srgbClr val="0070C0"/>
                </a:solidFill>
              </a:rPr>
              <a:t>: Dean office to confirm variance items required write up</a:t>
            </a:r>
            <a:endParaRPr dirty="0">
              <a:solidFill>
                <a:srgbClr val="0070C0"/>
              </a:solidFill>
            </a:endParaRPr>
          </a:p>
          <a:p>
            <a:pPr marL="0" marR="0" lvl="0" indent="0" algn="l" rtl="0">
              <a:lnSpc>
                <a:spcPct val="100000"/>
              </a:lnSpc>
              <a:spcBef>
                <a:spcPts val="0"/>
              </a:spcBef>
              <a:spcAft>
                <a:spcPts val="0"/>
              </a:spcAft>
              <a:buNone/>
            </a:pPr>
            <a:endParaRPr sz="800" b="0" i="0" u="none" strike="noStrike" cap="none" dirty="0">
              <a:solidFill>
                <a:srgbClr val="0070C0"/>
              </a:solidFill>
              <a:latin typeface="Arial"/>
              <a:ea typeface="Arial"/>
              <a:cs typeface="Arial"/>
              <a:sym typeface="Arial"/>
            </a:endParaRPr>
          </a:p>
        </p:txBody>
      </p:sp>
      <p:sp>
        <p:nvSpPr>
          <p:cNvPr id="146" name="Google Shape;146;p3"/>
          <p:cNvSpPr txBox="1"/>
          <p:nvPr/>
        </p:nvSpPr>
        <p:spPr>
          <a:xfrm>
            <a:off x="3056525" y="761959"/>
            <a:ext cx="2336526" cy="8617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00" b="1" i="0" u="none" strike="noStrike" cap="none" dirty="0">
                <a:solidFill>
                  <a:srgbClr val="006600"/>
                </a:solidFill>
                <a:latin typeface="Arial"/>
                <a:ea typeface="Arial"/>
                <a:cs typeface="Arial"/>
                <a:sym typeface="Arial"/>
              </a:rPr>
              <a:t>Early June</a:t>
            </a:r>
            <a:r>
              <a:rPr lang="en-US" sz="800" b="0" i="0" u="none" strike="noStrike" cap="none" dirty="0">
                <a:solidFill>
                  <a:srgbClr val="006600"/>
                </a:solidFill>
                <a:latin typeface="Arial"/>
                <a:ea typeface="Arial"/>
                <a:cs typeface="Arial"/>
                <a:sym typeface="Arial"/>
              </a:rPr>
              <a:t>: Attend kick off meeting (</a:t>
            </a:r>
            <a:r>
              <a:rPr lang="en-US" sz="800" b="1" i="0" u="none" strike="noStrike" cap="none" dirty="0">
                <a:solidFill>
                  <a:srgbClr val="006600"/>
                </a:solidFill>
                <a:latin typeface="Arial"/>
                <a:ea typeface="Arial"/>
                <a:cs typeface="Arial"/>
                <a:sym typeface="Arial"/>
              </a:rPr>
              <a:t>6/6</a:t>
            </a:r>
            <a:r>
              <a:rPr lang="en-US" sz="800" b="0" i="0" u="none" strike="noStrike" cap="none" dirty="0">
                <a:solidFill>
                  <a:srgbClr val="006600"/>
                </a:solidFill>
                <a:latin typeface="Arial"/>
                <a:ea typeface="Arial"/>
                <a:cs typeface="Arial"/>
                <a:sym typeface="Arial"/>
              </a:rPr>
              <a:t>)</a:t>
            </a:r>
            <a:endParaRPr dirty="0"/>
          </a:p>
          <a:p>
            <a:pPr marL="0" marR="0" lvl="0" indent="0" algn="l" rtl="0">
              <a:lnSpc>
                <a:spcPct val="100000"/>
              </a:lnSpc>
              <a:spcBef>
                <a:spcPts val="0"/>
              </a:spcBef>
              <a:spcAft>
                <a:spcPts val="0"/>
              </a:spcAft>
              <a:buNone/>
            </a:pPr>
            <a:r>
              <a:rPr lang="en-US" sz="800" b="0" i="0" u="none" strike="noStrike" cap="none" dirty="0">
                <a:solidFill>
                  <a:srgbClr val="006600"/>
                </a:solidFill>
                <a:latin typeface="Arial"/>
                <a:ea typeface="Arial"/>
                <a:cs typeface="Arial"/>
                <a:sym typeface="Arial"/>
              </a:rPr>
              <a:t>Follow the budgeting process</a:t>
            </a:r>
            <a:endParaRPr dirty="0"/>
          </a:p>
          <a:p>
            <a:pPr marL="171450" marR="0" lvl="0" indent="-171450" algn="l" rtl="0">
              <a:lnSpc>
                <a:spcPct val="100000"/>
              </a:lnSpc>
              <a:spcBef>
                <a:spcPts val="0"/>
              </a:spcBef>
              <a:spcAft>
                <a:spcPts val="0"/>
              </a:spcAft>
              <a:buClr>
                <a:srgbClr val="000000"/>
              </a:buClr>
              <a:buSzPts val="800"/>
              <a:buFont typeface="Arial"/>
              <a:buChar char="•"/>
            </a:pPr>
            <a:r>
              <a:rPr lang="en-US" sz="800" b="0" i="0" u="none" strike="noStrike" cap="none" dirty="0">
                <a:solidFill>
                  <a:srgbClr val="006600"/>
                </a:solidFill>
                <a:latin typeface="Arial"/>
                <a:ea typeface="Arial"/>
                <a:cs typeface="Arial"/>
                <a:sym typeface="Arial"/>
              </a:rPr>
              <a:t>Salary panels   </a:t>
            </a:r>
            <a:endParaRPr dirty="0"/>
          </a:p>
          <a:p>
            <a:pPr marL="171450" marR="0" lvl="0" indent="-171450" algn="l" rtl="0">
              <a:lnSpc>
                <a:spcPct val="100000"/>
              </a:lnSpc>
              <a:spcBef>
                <a:spcPts val="0"/>
              </a:spcBef>
              <a:spcAft>
                <a:spcPts val="0"/>
              </a:spcAft>
              <a:buClr>
                <a:srgbClr val="000000"/>
              </a:buClr>
              <a:buSzPts val="800"/>
              <a:buFont typeface="Arial"/>
              <a:buChar char="•"/>
            </a:pPr>
            <a:r>
              <a:rPr lang="en-US" sz="800" b="0" i="0" u="none" strike="noStrike" cap="none" dirty="0">
                <a:solidFill>
                  <a:srgbClr val="006600"/>
                </a:solidFill>
                <a:latin typeface="Arial"/>
                <a:ea typeface="Arial"/>
                <a:cs typeface="Arial"/>
                <a:sym typeface="Arial"/>
              </a:rPr>
              <a:t>YER +FY24 Compensation &amp; non-Salary expenses</a:t>
            </a:r>
            <a:endParaRPr dirty="0"/>
          </a:p>
          <a:p>
            <a:pPr marL="171450" marR="0" lvl="0" indent="-171450" algn="l" rtl="0">
              <a:lnSpc>
                <a:spcPct val="100000"/>
              </a:lnSpc>
              <a:spcBef>
                <a:spcPts val="0"/>
              </a:spcBef>
              <a:spcAft>
                <a:spcPts val="0"/>
              </a:spcAft>
              <a:buClr>
                <a:srgbClr val="000000"/>
              </a:buClr>
              <a:buSzPts val="800"/>
              <a:buFont typeface="Arial"/>
              <a:buChar char="•"/>
            </a:pPr>
            <a:r>
              <a:rPr lang="en-US" sz="800" b="0" i="0" u="none" strike="noStrike" cap="none" dirty="0">
                <a:solidFill>
                  <a:srgbClr val="006600"/>
                </a:solidFill>
                <a:latin typeface="Arial"/>
                <a:ea typeface="Arial"/>
                <a:cs typeface="Arial"/>
                <a:sym typeface="Arial"/>
              </a:rPr>
              <a:t>YER+ FY24 Revenue Assumptions</a:t>
            </a:r>
            <a:endParaRPr dirty="0"/>
          </a:p>
          <a:p>
            <a:pPr marL="0" marR="0" lvl="0" indent="0" algn="l" rtl="0">
              <a:lnSpc>
                <a:spcPct val="100000"/>
              </a:lnSpc>
              <a:spcBef>
                <a:spcPts val="0"/>
              </a:spcBef>
              <a:spcAft>
                <a:spcPts val="0"/>
              </a:spcAft>
              <a:buNone/>
            </a:pPr>
            <a:r>
              <a:rPr lang="en-US" sz="800" b="1" i="0" u="none" strike="noStrike" cap="none" dirty="0">
                <a:solidFill>
                  <a:srgbClr val="006600"/>
                </a:solidFill>
                <a:latin typeface="Arial"/>
                <a:ea typeface="Arial"/>
                <a:cs typeface="Arial"/>
                <a:sym typeface="Arial"/>
              </a:rPr>
              <a:t>6/26</a:t>
            </a:r>
            <a:r>
              <a:rPr lang="en-US" sz="800" b="0" i="0" u="none" strike="noStrike" cap="none" dirty="0">
                <a:solidFill>
                  <a:srgbClr val="006600"/>
                </a:solidFill>
                <a:latin typeface="Arial"/>
                <a:ea typeface="Arial"/>
                <a:cs typeface="Arial"/>
                <a:sym typeface="Arial"/>
              </a:rPr>
              <a:t>: Complete Endowment principal changes</a:t>
            </a:r>
            <a:endParaRPr dirty="0"/>
          </a:p>
        </p:txBody>
      </p:sp>
      <p:grpSp>
        <p:nvGrpSpPr>
          <p:cNvPr id="147" name="Google Shape;147;p3"/>
          <p:cNvGrpSpPr/>
          <p:nvPr/>
        </p:nvGrpSpPr>
        <p:grpSpPr>
          <a:xfrm>
            <a:off x="5812531" y="1875307"/>
            <a:ext cx="374772" cy="606294"/>
            <a:chOff x="5641889" y="1810988"/>
            <a:chExt cx="374772" cy="606294"/>
          </a:xfrm>
        </p:grpSpPr>
        <p:pic>
          <p:nvPicPr>
            <p:cNvPr id="148" name="Google Shape;148;p3" title="callout"/>
            <p:cNvPicPr preferRelativeResize="0"/>
            <p:nvPr/>
          </p:nvPicPr>
          <p:blipFill rotWithShape="1">
            <a:blip r:embed="rId3">
              <a:alphaModFix/>
            </a:blip>
            <a:srcRect/>
            <a:stretch/>
          </p:blipFill>
          <p:spPr>
            <a:xfrm rot="16200000">
              <a:off x="5688048" y="2088670"/>
              <a:ext cx="435769" cy="221456"/>
            </a:xfrm>
            <a:prstGeom prst="rect">
              <a:avLst/>
            </a:prstGeom>
            <a:noFill/>
            <a:ln>
              <a:noFill/>
            </a:ln>
          </p:spPr>
        </p:pic>
        <p:pic>
          <p:nvPicPr>
            <p:cNvPr id="149" name="Google Shape;149;p3" descr="Keyboard outline"/>
            <p:cNvPicPr preferRelativeResize="0"/>
            <p:nvPr/>
          </p:nvPicPr>
          <p:blipFill rotWithShape="1">
            <a:blip r:embed="rId5">
              <a:alphaModFix/>
            </a:blip>
            <a:srcRect/>
            <a:stretch/>
          </p:blipFill>
          <p:spPr>
            <a:xfrm>
              <a:off x="5641889" y="1810988"/>
              <a:ext cx="284889" cy="273185"/>
            </a:xfrm>
            <a:prstGeom prst="rect">
              <a:avLst/>
            </a:prstGeom>
            <a:noFill/>
            <a:ln>
              <a:noFill/>
            </a:ln>
          </p:spPr>
        </p:pic>
      </p:grpSp>
      <p:grpSp>
        <p:nvGrpSpPr>
          <p:cNvPr id="150" name="Google Shape;150;p3"/>
          <p:cNvGrpSpPr/>
          <p:nvPr/>
        </p:nvGrpSpPr>
        <p:grpSpPr>
          <a:xfrm>
            <a:off x="4340217" y="1837237"/>
            <a:ext cx="351915" cy="643008"/>
            <a:chOff x="4423885" y="1837237"/>
            <a:chExt cx="351915" cy="643008"/>
          </a:xfrm>
        </p:grpSpPr>
        <p:sp>
          <p:nvSpPr>
            <p:cNvPr id="151" name="Google Shape;151;p3" title="Milestone Number"/>
            <p:cNvSpPr/>
            <p:nvPr/>
          </p:nvSpPr>
          <p:spPr>
            <a:xfrm>
              <a:off x="4423885" y="1837237"/>
              <a:ext cx="305755" cy="305755"/>
            </a:xfrm>
            <a:prstGeom prst="ellipse">
              <a:avLst/>
            </a:prstGeom>
            <a:solidFill>
              <a:srgbClr val="3E1E3B"/>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750" b="0" i="0" u="none" strike="noStrike" cap="none">
                <a:solidFill>
                  <a:schemeClr val="lt1"/>
                </a:solidFill>
                <a:latin typeface="Arial"/>
                <a:ea typeface="Arial"/>
                <a:cs typeface="Arial"/>
                <a:sym typeface="Arial"/>
              </a:endParaRPr>
            </a:p>
          </p:txBody>
        </p:sp>
        <p:pic>
          <p:nvPicPr>
            <p:cNvPr id="152" name="Google Shape;152;p3" title="callout"/>
            <p:cNvPicPr preferRelativeResize="0"/>
            <p:nvPr/>
          </p:nvPicPr>
          <p:blipFill rotWithShape="1">
            <a:blip r:embed="rId8">
              <a:alphaModFix/>
            </a:blip>
            <a:srcRect/>
            <a:stretch/>
          </p:blipFill>
          <p:spPr>
            <a:xfrm rot="-5400000">
              <a:off x="4447188" y="2151632"/>
              <a:ext cx="435769" cy="221456"/>
            </a:xfrm>
            <a:prstGeom prst="rect">
              <a:avLst/>
            </a:prstGeom>
            <a:noFill/>
            <a:ln>
              <a:noFill/>
            </a:ln>
          </p:spPr>
        </p:pic>
        <p:pic>
          <p:nvPicPr>
            <p:cNvPr id="153" name="Google Shape;153;p3" descr="Keyboard outline"/>
            <p:cNvPicPr preferRelativeResize="0"/>
            <p:nvPr/>
          </p:nvPicPr>
          <p:blipFill rotWithShape="1">
            <a:blip r:embed="rId5">
              <a:alphaModFix/>
            </a:blip>
            <a:srcRect/>
            <a:stretch/>
          </p:blipFill>
          <p:spPr>
            <a:xfrm>
              <a:off x="4438224" y="1857006"/>
              <a:ext cx="284889" cy="273185"/>
            </a:xfrm>
            <a:prstGeom prst="rect">
              <a:avLst/>
            </a:prstGeom>
            <a:noFill/>
            <a:ln>
              <a:noFill/>
            </a:ln>
          </p:spPr>
        </p:pic>
      </p:grpSp>
      <p:grpSp>
        <p:nvGrpSpPr>
          <p:cNvPr id="154" name="Google Shape;154;p3"/>
          <p:cNvGrpSpPr/>
          <p:nvPr/>
        </p:nvGrpSpPr>
        <p:grpSpPr>
          <a:xfrm>
            <a:off x="1463001" y="1839902"/>
            <a:ext cx="1486263" cy="1775017"/>
            <a:chOff x="1833535" y="1839902"/>
            <a:chExt cx="1486263" cy="1775017"/>
          </a:xfrm>
        </p:grpSpPr>
        <p:pic>
          <p:nvPicPr>
            <p:cNvPr id="155" name="Google Shape;155;p3" title="callout"/>
            <p:cNvPicPr preferRelativeResize="0"/>
            <p:nvPr/>
          </p:nvPicPr>
          <p:blipFill rotWithShape="1">
            <a:blip r:embed="rId3">
              <a:alphaModFix/>
            </a:blip>
            <a:srcRect/>
            <a:stretch/>
          </p:blipFill>
          <p:spPr>
            <a:xfrm rot="16200000">
              <a:off x="2538365" y="2913765"/>
              <a:ext cx="435769" cy="221456"/>
            </a:xfrm>
            <a:prstGeom prst="rect">
              <a:avLst/>
            </a:prstGeom>
            <a:noFill/>
            <a:ln>
              <a:noFill/>
            </a:ln>
          </p:spPr>
        </p:pic>
        <p:pic>
          <p:nvPicPr>
            <p:cNvPr id="156" name="Google Shape;156;p3" title="callout"/>
            <p:cNvPicPr preferRelativeResize="0"/>
            <p:nvPr/>
          </p:nvPicPr>
          <p:blipFill rotWithShape="1">
            <a:blip r:embed="rId3">
              <a:alphaModFix/>
            </a:blip>
            <a:srcRect/>
            <a:stretch/>
          </p:blipFill>
          <p:spPr>
            <a:xfrm rot="-5400000">
              <a:off x="2201811" y="2130658"/>
              <a:ext cx="435769" cy="221456"/>
            </a:xfrm>
            <a:prstGeom prst="rect">
              <a:avLst/>
            </a:prstGeom>
            <a:noFill/>
            <a:ln>
              <a:noFill/>
            </a:ln>
          </p:spPr>
        </p:pic>
        <p:grpSp>
          <p:nvGrpSpPr>
            <p:cNvPr id="157" name="Google Shape;157;p3" title="Year 1"/>
            <p:cNvGrpSpPr/>
            <p:nvPr/>
          </p:nvGrpSpPr>
          <p:grpSpPr>
            <a:xfrm>
              <a:off x="1833535" y="2339285"/>
              <a:ext cx="1486263" cy="418951"/>
              <a:chOff x="791681" y="3119046"/>
              <a:chExt cx="2695434" cy="561751"/>
            </a:xfrm>
          </p:grpSpPr>
          <p:sp>
            <p:nvSpPr>
              <p:cNvPr id="158" name="Google Shape;158;p3" title="Quarter Background Cirlce"/>
              <p:cNvSpPr/>
              <p:nvPr/>
            </p:nvSpPr>
            <p:spPr>
              <a:xfrm>
                <a:off x="2394625" y="3403274"/>
                <a:ext cx="211581"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cxnSp>
            <p:nvCxnSpPr>
              <p:cNvPr id="159" name="Google Shape;159;p3" title="Q lines"/>
              <p:cNvCxnSpPr/>
              <p:nvPr/>
            </p:nvCxnSpPr>
            <p:spPr>
              <a:xfrm>
                <a:off x="1703309" y="3119046"/>
                <a:ext cx="0" cy="165471"/>
              </a:xfrm>
              <a:prstGeom prst="straightConnector1">
                <a:avLst/>
              </a:prstGeom>
              <a:noFill/>
              <a:ln w="9525" cap="flat" cmpd="sng">
                <a:solidFill>
                  <a:srgbClr val="D8D8D8"/>
                </a:solidFill>
                <a:prstDash val="dash"/>
                <a:round/>
                <a:headEnd type="none" w="sm" len="sm"/>
                <a:tailEnd type="none" w="sm" len="sm"/>
              </a:ln>
            </p:spPr>
          </p:cxnSp>
          <p:sp>
            <p:nvSpPr>
              <p:cNvPr id="160" name="Google Shape;160;p3" title="Year Arrow"/>
              <p:cNvSpPr/>
              <p:nvPr/>
            </p:nvSpPr>
            <p:spPr>
              <a:xfrm>
                <a:off x="791681" y="3325541"/>
                <a:ext cx="2695434" cy="355256"/>
              </a:xfrm>
              <a:prstGeom prst="rightArrow">
                <a:avLst>
                  <a:gd name="adj1" fmla="val 100000"/>
                  <a:gd name="adj2" fmla="val 50000"/>
                </a:avLst>
              </a:prstGeom>
              <a:gradFill>
                <a:gsLst>
                  <a:gs pos="0">
                    <a:srgbClr val="F2F2F2"/>
                  </a:gs>
                  <a:gs pos="100000">
                    <a:srgbClr val="DC7B5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61" name="Google Shape;161;p3" title="Quarter Background Cirlce"/>
              <p:cNvSpPr/>
              <p:nvPr/>
            </p:nvSpPr>
            <p:spPr>
              <a:xfrm>
                <a:off x="1926878" y="3403274"/>
                <a:ext cx="211581"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62" name="Google Shape;162;p3" title="Quarter Background Cirlce"/>
              <p:cNvSpPr/>
              <p:nvPr/>
            </p:nvSpPr>
            <p:spPr>
              <a:xfrm>
                <a:off x="1421868" y="3403274"/>
                <a:ext cx="211581"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63" name="Google Shape;163;p3" title="Quarter Background Cirlce"/>
              <p:cNvSpPr/>
              <p:nvPr/>
            </p:nvSpPr>
            <p:spPr>
              <a:xfrm>
                <a:off x="965783"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cxnSp>
            <p:nvCxnSpPr>
              <p:cNvPr id="164" name="Google Shape;164;p3" title="Q lines"/>
              <p:cNvCxnSpPr/>
              <p:nvPr/>
            </p:nvCxnSpPr>
            <p:spPr>
              <a:xfrm>
                <a:off x="1067475" y="3119046"/>
                <a:ext cx="0" cy="165471"/>
              </a:xfrm>
              <a:prstGeom prst="straightConnector1">
                <a:avLst/>
              </a:prstGeom>
              <a:noFill/>
              <a:ln w="15875" cap="flat" cmpd="sng">
                <a:solidFill>
                  <a:srgbClr val="3F3F3F"/>
                </a:solidFill>
                <a:prstDash val="solid"/>
                <a:round/>
                <a:headEnd type="none" w="sm" len="sm"/>
                <a:tailEnd type="none" w="sm" len="sm"/>
              </a:ln>
            </p:spPr>
          </p:cxnSp>
          <p:cxnSp>
            <p:nvCxnSpPr>
              <p:cNvPr id="165" name="Google Shape;165;p3" title="Q lines"/>
              <p:cNvCxnSpPr/>
              <p:nvPr/>
            </p:nvCxnSpPr>
            <p:spPr>
              <a:xfrm>
                <a:off x="2362259" y="3119046"/>
                <a:ext cx="0" cy="165471"/>
              </a:xfrm>
              <a:prstGeom prst="straightConnector1">
                <a:avLst/>
              </a:prstGeom>
              <a:noFill/>
              <a:ln w="9525" cap="flat" cmpd="sng">
                <a:solidFill>
                  <a:srgbClr val="D8D8D8"/>
                </a:solidFill>
                <a:prstDash val="dash"/>
                <a:round/>
                <a:headEnd type="none" w="sm" len="sm"/>
                <a:tailEnd type="none" w="sm" len="sm"/>
              </a:ln>
            </p:spPr>
          </p:cxnSp>
          <p:cxnSp>
            <p:nvCxnSpPr>
              <p:cNvPr id="166" name="Google Shape;166;p3" title="Q lines"/>
              <p:cNvCxnSpPr/>
              <p:nvPr/>
            </p:nvCxnSpPr>
            <p:spPr>
              <a:xfrm>
                <a:off x="3009651" y="3119046"/>
                <a:ext cx="0" cy="165471"/>
              </a:xfrm>
              <a:prstGeom prst="straightConnector1">
                <a:avLst/>
              </a:prstGeom>
              <a:noFill/>
              <a:ln w="9525" cap="flat" cmpd="sng">
                <a:solidFill>
                  <a:srgbClr val="D8D8D8"/>
                </a:solidFill>
                <a:prstDash val="dash"/>
                <a:round/>
                <a:headEnd type="none" w="sm" len="sm"/>
                <a:tailEnd type="none" w="sm" len="sm"/>
              </a:ln>
            </p:spPr>
          </p:cxnSp>
          <p:sp>
            <p:nvSpPr>
              <p:cNvPr id="167" name="Google Shape;167;p3" title="Quarter Number"/>
              <p:cNvSpPr txBox="1"/>
              <p:nvPr/>
            </p:nvSpPr>
            <p:spPr>
              <a:xfrm>
                <a:off x="92665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0" i="0" u="none" strike="noStrike" cap="none" dirty="0">
                    <a:solidFill>
                      <a:srgbClr val="BFBFBF"/>
                    </a:solidFill>
                    <a:latin typeface="Arial"/>
                    <a:ea typeface="Arial"/>
                    <a:cs typeface="Arial"/>
                    <a:sym typeface="Arial"/>
                  </a:rPr>
                  <a:t>1</a:t>
                </a:r>
                <a:endParaRPr sz="750" b="0" i="0" u="none" strike="noStrike" cap="none" dirty="0">
                  <a:solidFill>
                    <a:srgbClr val="BFBFBF"/>
                  </a:solidFill>
                  <a:latin typeface="Arial"/>
                  <a:ea typeface="Arial"/>
                  <a:cs typeface="Arial"/>
                  <a:sym typeface="Arial"/>
                </a:endParaRPr>
              </a:p>
            </p:txBody>
          </p:sp>
          <p:sp>
            <p:nvSpPr>
              <p:cNvPr id="168" name="Google Shape;168;p3" title="Quarter Number"/>
              <p:cNvSpPr txBox="1"/>
              <p:nvPr/>
            </p:nvSpPr>
            <p:spPr>
              <a:xfrm>
                <a:off x="1399902" y="3431169"/>
                <a:ext cx="288000" cy="143999"/>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1" dirty="0">
                    <a:solidFill>
                      <a:srgbClr val="595959"/>
                    </a:solidFill>
                  </a:rPr>
                  <a:t>8</a:t>
                </a:r>
                <a:endParaRPr sz="750" b="0" i="0" u="none" strike="noStrike" cap="none" dirty="0">
                  <a:solidFill>
                    <a:srgbClr val="595959"/>
                  </a:solidFill>
                  <a:latin typeface="Arial"/>
                  <a:ea typeface="Arial"/>
                  <a:cs typeface="Arial"/>
                  <a:sym typeface="Arial"/>
                </a:endParaRPr>
              </a:p>
            </p:txBody>
          </p:sp>
          <p:sp>
            <p:nvSpPr>
              <p:cNvPr id="169" name="Google Shape;169;p3" title="Quarter Number"/>
              <p:cNvSpPr txBox="1"/>
              <p:nvPr/>
            </p:nvSpPr>
            <p:spPr>
              <a:xfrm>
                <a:off x="1879896" y="3431169"/>
                <a:ext cx="288000" cy="143999"/>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1" i="0" u="none" strike="noStrike" cap="none" dirty="0">
                    <a:solidFill>
                      <a:srgbClr val="595959"/>
                    </a:solidFill>
                    <a:latin typeface="Arial"/>
                    <a:ea typeface="Arial"/>
                    <a:cs typeface="Arial"/>
                    <a:sym typeface="Arial"/>
                  </a:rPr>
                  <a:t>15</a:t>
                </a:r>
                <a:endParaRPr sz="750" b="0" i="0" u="none" strike="noStrike" cap="none" dirty="0">
                  <a:solidFill>
                    <a:srgbClr val="595959"/>
                  </a:solidFill>
                  <a:latin typeface="Arial"/>
                  <a:ea typeface="Arial"/>
                  <a:cs typeface="Arial"/>
                  <a:sym typeface="Arial"/>
                </a:endParaRPr>
              </a:p>
            </p:txBody>
          </p:sp>
        </p:grpSp>
        <p:sp>
          <p:nvSpPr>
            <p:cNvPr id="170" name="Google Shape;170;p3" title="Quarter Number"/>
            <p:cNvSpPr txBox="1"/>
            <p:nvPr/>
          </p:nvSpPr>
          <p:spPr>
            <a:xfrm>
              <a:off x="2972539" y="2580492"/>
              <a:ext cx="158803" cy="107394"/>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1" dirty="0">
                  <a:solidFill>
                    <a:srgbClr val="595959"/>
                  </a:solidFill>
                </a:rPr>
                <a:t>29</a:t>
              </a:r>
              <a:endParaRPr sz="750" b="0" i="0" u="none" strike="noStrike" cap="none" dirty="0">
                <a:solidFill>
                  <a:srgbClr val="595959"/>
                </a:solidFill>
                <a:latin typeface="Arial"/>
                <a:ea typeface="Arial"/>
                <a:cs typeface="Arial"/>
                <a:sym typeface="Arial"/>
              </a:endParaRPr>
            </a:p>
          </p:txBody>
        </p:sp>
        <p:sp>
          <p:nvSpPr>
            <p:cNvPr id="171" name="Google Shape;171;p3" title="Quarter Number"/>
            <p:cNvSpPr txBox="1"/>
            <p:nvPr/>
          </p:nvSpPr>
          <p:spPr>
            <a:xfrm>
              <a:off x="2676154" y="2570209"/>
              <a:ext cx="158803" cy="107394"/>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1" i="0" u="none" strike="noStrike" cap="none" dirty="0">
                  <a:solidFill>
                    <a:srgbClr val="595959"/>
                  </a:solidFill>
                  <a:latin typeface="Arial"/>
                  <a:ea typeface="Arial"/>
                  <a:cs typeface="Arial"/>
                  <a:sym typeface="Arial"/>
                </a:rPr>
                <a:t>22</a:t>
              </a:r>
              <a:endParaRPr sz="750" b="0" i="0" u="none" strike="noStrike" cap="none" dirty="0">
                <a:solidFill>
                  <a:srgbClr val="595959"/>
                </a:solidFill>
                <a:latin typeface="Arial"/>
                <a:ea typeface="Arial"/>
                <a:cs typeface="Arial"/>
                <a:sym typeface="Arial"/>
              </a:endParaRPr>
            </a:p>
          </p:txBody>
        </p:sp>
        <p:grpSp>
          <p:nvGrpSpPr>
            <p:cNvPr id="172" name="Google Shape;172;p3"/>
            <p:cNvGrpSpPr/>
            <p:nvPr/>
          </p:nvGrpSpPr>
          <p:grpSpPr>
            <a:xfrm>
              <a:off x="2678467" y="3309164"/>
              <a:ext cx="305755" cy="305755"/>
              <a:chOff x="2499179" y="3309164"/>
              <a:chExt cx="305755" cy="305755"/>
            </a:xfrm>
          </p:grpSpPr>
          <p:sp>
            <p:nvSpPr>
              <p:cNvPr id="173" name="Google Shape;173;p3" title="Milestone Number"/>
              <p:cNvSpPr/>
              <p:nvPr/>
            </p:nvSpPr>
            <p:spPr>
              <a:xfrm>
                <a:off x="2499179" y="3309164"/>
                <a:ext cx="305755" cy="305755"/>
              </a:xfrm>
              <a:prstGeom prst="ellipse">
                <a:avLst/>
              </a:prstGeom>
              <a:solidFill>
                <a:srgbClr val="00282E"/>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750" b="0" i="0" u="none" strike="noStrike" cap="none">
                  <a:solidFill>
                    <a:schemeClr val="lt1"/>
                  </a:solidFill>
                  <a:latin typeface="Arial"/>
                  <a:ea typeface="Arial"/>
                  <a:cs typeface="Arial"/>
                  <a:sym typeface="Arial"/>
                </a:endParaRPr>
              </a:p>
            </p:txBody>
          </p:sp>
          <p:pic>
            <p:nvPicPr>
              <p:cNvPr id="174" name="Google Shape;174;p3" descr="Traffic light outline"/>
              <p:cNvPicPr preferRelativeResize="0"/>
              <p:nvPr/>
            </p:nvPicPr>
            <p:blipFill rotWithShape="1">
              <a:blip r:embed="rId9">
                <a:alphaModFix/>
              </a:blip>
              <a:srcRect/>
              <a:stretch/>
            </p:blipFill>
            <p:spPr>
              <a:xfrm>
                <a:off x="2520444" y="3333708"/>
                <a:ext cx="277705" cy="277705"/>
              </a:xfrm>
              <a:prstGeom prst="rect">
                <a:avLst/>
              </a:prstGeom>
              <a:noFill/>
              <a:ln>
                <a:noFill/>
              </a:ln>
            </p:spPr>
          </p:pic>
        </p:grpSp>
        <p:pic>
          <p:nvPicPr>
            <p:cNvPr id="175" name="Google Shape;175;p3" descr="Storytelling with solid fill"/>
            <p:cNvPicPr preferRelativeResize="0"/>
            <p:nvPr/>
          </p:nvPicPr>
          <p:blipFill rotWithShape="1">
            <a:blip r:embed="rId10">
              <a:alphaModFix/>
            </a:blip>
            <a:srcRect/>
            <a:stretch/>
          </p:blipFill>
          <p:spPr>
            <a:xfrm>
              <a:off x="2181020" y="1839902"/>
              <a:ext cx="269387" cy="269387"/>
            </a:xfrm>
            <a:prstGeom prst="rect">
              <a:avLst/>
            </a:prstGeom>
            <a:noFill/>
            <a:ln>
              <a:noFill/>
            </a:ln>
          </p:spPr>
        </p:pic>
      </p:grpSp>
      <p:pic>
        <p:nvPicPr>
          <p:cNvPr id="176" name="Google Shape;176;p3" descr="Potion outline"/>
          <p:cNvPicPr preferRelativeResize="0"/>
          <p:nvPr/>
        </p:nvPicPr>
        <p:blipFill rotWithShape="1">
          <a:blip r:embed="rId11">
            <a:alphaModFix/>
          </a:blip>
          <a:srcRect/>
          <a:stretch/>
        </p:blipFill>
        <p:spPr>
          <a:xfrm>
            <a:off x="6032089" y="3332460"/>
            <a:ext cx="275729" cy="275729"/>
          </a:xfrm>
          <a:prstGeom prst="rect">
            <a:avLst/>
          </a:prstGeom>
          <a:noFill/>
          <a:ln>
            <a:noFill/>
          </a:ln>
        </p:spPr>
      </p:pic>
      <p:pic>
        <p:nvPicPr>
          <p:cNvPr id="177" name="Google Shape;177;p3" descr="Open hand outline"/>
          <p:cNvPicPr preferRelativeResize="0"/>
          <p:nvPr/>
        </p:nvPicPr>
        <p:blipFill rotWithShape="1">
          <a:blip r:embed="rId12">
            <a:alphaModFix/>
          </a:blip>
          <a:srcRect/>
          <a:stretch/>
        </p:blipFill>
        <p:spPr>
          <a:xfrm>
            <a:off x="3926476" y="3343735"/>
            <a:ext cx="270430" cy="270430"/>
          </a:xfrm>
          <a:prstGeom prst="rect">
            <a:avLst/>
          </a:prstGeom>
          <a:noFill/>
          <a:ln>
            <a:noFill/>
          </a:ln>
        </p:spPr>
      </p:pic>
      <p:pic>
        <p:nvPicPr>
          <p:cNvPr id="178" name="Google Shape;178;p3" descr="Clipboard Badge with solid fill"/>
          <p:cNvPicPr preferRelativeResize="0"/>
          <p:nvPr/>
        </p:nvPicPr>
        <p:blipFill rotWithShape="1">
          <a:blip r:embed="rId13">
            <a:alphaModFix/>
          </a:blip>
          <a:srcRect/>
          <a:stretch/>
        </p:blipFill>
        <p:spPr>
          <a:xfrm>
            <a:off x="7957967" y="3356252"/>
            <a:ext cx="258099" cy="258099"/>
          </a:xfrm>
          <a:prstGeom prst="rect">
            <a:avLst/>
          </a:prstGeom>
          <a:noFill/>
          <a:ln>
            <a:noFill/>
          </a:ln>
        </p:spPr>
      </p:pic>
      <p:grpSp>
        <p:nvGrpSpPr>
          <p:cNvPr id="179" name="Google Shape;179;p3" title="Year 3"/>
          <p:cNvGrpSpPr/>
          <p:nvPr/>
        </p:nvGrpSpPr>
        <p:grpSpPr>
          <a:xfrm>
            <a:off x="3437779" y="2340219"/>
            <a:ext cx="1405290" cy="419277"/>
            <a:chOff x="5886628" y="3119046"/>
            <a:chExt cx="2784204" cy="562188"/>
          </a:xfrm>
        </p:grpSpPr>
        <p:cxnSp>
          <p:nvCxnSpPr>
            <p:cNvPr id="180" name="Google Shape;180;p3" title="Q lines"/>
            <p:cNvCxnSpPr/>
            <p:nvPr/>
          </p:nvCxnSpPr>
          <p:spPr>
            <a:xfrm>
              <a:off x="6890490" y="3119046"/>
              <a:ext cx="0" cy="165471"/>
            </a:xfrm>
            <a:prstGeom prst="straightConnector1">
              <a:avLst/>
            </a:prstGeom>
            <a:noFill/>
            <a:ln w="9525" cap="flat" cmpd="sng">
              <a:solidFill>
                <a:srgbClr val="D8D8D8"/>
              </a:solidFill>
              <a:prstDash val="dash"/>
              <a:round/>
              <a:headEnd type="none" w="sm" len="sm"/>
              <a:tailEnd type="none" w="sm" len="sm"/>
            </a:ln>
          </p:spPr>
        </p:cxnSp>
        <p:sp>
          <p:nvSpPr>
            <p:cNvPr id="181" name="Google Shape;181;p3" title="Year Arrow"/>
            <p:cNvSpPr/>
            <p:nvPr/>
          </p:nvSpPr>
          <p:spPr>
            <a:xfrm>
              <a:off x="5886628" y="3325978"/>
              <a:ext cx="2784204" cy="355256"/>
            </a:xfrm>
            <a:prstGeom prst="rightArrow">
              <a:avLst>
                <a:gd name="adj1" fmla="val 100000"/>
                <a:gd name="adj2" fmla="val 50000"/>
              </a:avLst>
            </a:prstGeom>
            <a:gradFill>
              <a:gsLst>
                <a:gs pos="0">
                  <a:srgbClr val="DC7B54"/>
                </a:gs>
                <a:gs pos="100000">
                  <a:srgbClr val="E8A58C"/>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82" name="Google Shape;182;p3" title="Quarter Background Cirlce"/>
            <p:cNvSpPr/>
            <p:nvPr/>
          </p:nvSpPr>
          <p:spPr>
            <a:xfrm>
              <a:off x="8095938"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3" name="Google Shape;183;p3" title="Quarter Background Cirlce"/>
            <p:cNvSpPr/>
            <p:nvPr/>
          </p:nvSpPr>
          <p:spPr>
            <a:xfrm>
              <a:off x="7443121"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4" name="Google Shape;184;p3" title="Quarter Background Cirlce"/>
            <p:cNvSpPr/>
            <p:nvPr/>
          </p:nvSpPr>
          <p:spPr>
            <a:xfrm>
              <a:off x="6791842"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5" name="Google Shape;185;p3" title="Quarter Background Cirlce"/>
            <p:cNvSpPr/>
            <p:nvPr/>
          </p:nvSpPr>
          <p:spPr>
            <a:xfrm>
              <a:off x="6140756"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cxnSp>
          <p:nvCxnSpPr>
            <p:cNvPr id="186" name="Google Shape;186;p3" title="Q lines"/>
            <p:cNvCxnSpPr/>
            <p:nvPr/>
          </p:nvCxnSpPr>
          <p:spPr>
            <a:xfrm>
              <a:off x="6246612" y="3119046"/>
              <a:ext cx="0" cy="165471"/>
            </a:xfrm>
            <a:prstGeom prst="straightConnector1">
              <a:avLst/>
            </a:prstGeom>
            <a:noFill/>
            <a:ln w="15875" cap="flat" cmpd="sng">
              <a:solidFill>
                <a:srgbClr val="3F3F3F"/>
              </a:solidFill>
              <a:prstDash val="solid"/>
              <a:round/>
              <a:headEnd type="none" w="sm" len="sm"/>
              <a:tailEnd type="none" w="sm" len="sm"/>
            </a:ln>
          </p:spPr>
        </p:cxnSp>
        <p:cxnSp>
          <p:nvCxnSpPr>
            <p:cNvPr id="187" name="Google Shape;187;p3" title="Q lines"/>
            <p:cNvCxnSpPr/>
            <p:nvPr/>
          </p:nvCxnSpPr>
          <p:spPr>
            <a:xfrm>
              <a:off x="7541396" y="3119046"/>
              <a:ext cx="0" cy="165471"/>
            </a:xfrm>
            <a:prstGeom prst="straightConnector1">
              <a:avLst/>
            </a:prstGeom>
            <a:noFill/>
            <a:ln w="9525" cap="flat" cmpd="sng">
              <a:solidFill>
                <a:srgbClr val="D8D8D8"/>
              </a:solidFill>
              <a:prstDash val="dash"/>
              <a:round/>
              <a:headEnd type="none" w="sm" len="sm"/>
              <a:tailEnd type="none" w="sm" len="sm"/>
            </a:ln>
          </p:spPr>
        </p:cxnSp>
        <p:cxnSp>
          <p:nvCxnSpPr>
            <p:cNvPr id="188" name="Google Shape;188;p3" title="Q lines"/>
            <p:cNvCxnSpPr/>
            <p:nvPr/>
          </p:nvCxnSpPr>
          <p:spPr>
            <a:xfrm>
              <a:off x="8188788" y="3119046"/>
              <a:ext cx="0" cy="165471"/>
            </a:xfrm>
            <a:prstGeom prst="straightConnector1">
              <a:avLst/>
            </a:prstGeom>
            <a:noFill/>
            <a:ln w="9525" cap="flat" cmpd="sng">
              <a:solidFill>
                <a:srgbClr val="D8D8D8"/>
              </a:solidFill>
              <a:prstDash val="dash"/>
              <a:round/>
              <a:headEnd type="none" w="sm" len="sm"/>
              <a:tailEnd type="none" w="sm" len="sm"/>
            </a:ln>
          </p:spPr>
        </p:cxnSp>
        <p:sp>
          <p:nvSpPr>
            <p:cNvPr id="189" name="Google Shape;189;p3" title="Quarter Number"/>
            <p:cNvSpPr txBox="1"/>
            <p:nvPr/>
          </p:nvSpPr>
          <p:spPr>
            <a:xfrm>
              <a:off x="610677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1" dirty="0">
                  <a:solidFill>
                    <a:srgbClr val="595959"/>
                  </a:solidFill>
                </a:rPr>
                <a:t>5</a:t>
              </a:r>
              <a:endParaRPr sz="750" b="0" i="0" u="none" strike="noStrike" cap="none" dirty="0">
                <a:solidFill>
                  <a:srgbClr val="BFBFBF"/>
                </a:solidFill>
                <a:latin typeface="Arial"/>
                <a:ea typeface="Arial"/>
                <a:cs typeface="Arial"/>
                <a:sym typeface="Arial"/>
              </a:endParaRPr>
            </a:p>
          </p:txBody>
        </p:sp>
        <p:sp>
          <p:nvSpPr>
            <p:cNvPr id="190" name="Google Shape;190;p3" title="Quarter Number"/>
            <p:cNvSpPr txBox="1"/>
            <p:nvPr/>
          </p:nvSpPr>
          <p:spPr>
            <a:xfrm>
              <a:off x="675428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1" i="0" u="none" strike="noStrike" cap="none" dirty="0">
                  <a:solidFill>
                    <a:srgbClr val="595959"/>
                  </a:solidFill>
                  <a:latin typeface="Arial"/>
                  <a:ea typeface="Arial"/>
                  <a:cs typeface="Arial"/>
                  <a:sym typeface="Arial"/>
                </a:rPr>
                <a:t>12</a:t>
              </a:r>
              <a:endParaRPr sz="750" b="0" i="0" u="none" strike="noStrike" cap="none" dirty="0">
                <a:solidFill>
                  <a:srgbClr val="595959"/>
                </a:solidFill>
                <a:latin typeface="Arial"/>
                <a:ea typeface="Arial"/>
                <a:cs typeface="Arial"/>
                <a:sym typeface="Arial"/>
              </a:endParaRPr>
            </a:p>
          </p:txBody>
        </p:sp>
        <p:sp>
          <p:nvSpPr>
            <p:cNvPr id="191" name="Google Shape;191;p3" title="Quarter Number"/>
            <p:cNvSpPr txBox="1"/>
            <p:nvPr/>
          </p:nvSpPr>
          <p:spPr>
            <a:xfrm>
              <a:off x="740180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1" dirty="0">
                  <a:solidFill>
                    <a:srgbClr val="595959"/>
                  </a:solidFill>
                </a:rPr>
                <a:t>19</a:t>
              </a:r>
              <a:endParaRPr sz="750" b="0" i="0" u="none" strike="noStrike" cap="none" dirty="0">
                <a:solidFill>
                  <a:srgbClr val="595959"/>
                </a:solidFill>
                <a:latin typeface="Arial"/>
                <a:ea typeface="Arial"/>
                <a:cs typeface="Arial"/>
                <a:sym typeface="Arial"/>
              </a:endParaRPr>
            </a:p>
          </p:txBody>
        </p:sp>
        <p:sp>
          <p:nvSpPr>
            <p:cNvPr id="192" name="Google Shape;192;p3" title="Quarter Number"/>
            <p:cNvSpPr txBox="1"/>
            <p:nvPr/>
          </p:nvSpPr>
          <p:spPr>
            <a:xfrm>
              <a:off x="804931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750" b="1" i="0" u="none" strike="noStrike" cap="none" dirty="0">
                  <a:solidFill>
                    <a:srgbClr val="595959"/>
                  </a:solidFill>
                  <a:latin typeface="Arial"/>
                  <a:ea typeface="Arial"/>
                  <a:cs typeface="Arial"/>
                  <a:sym typeface="Arial"/>
                </a:rPr>
                <a:t>26</a:t>
              </a:r>
              <a:endParaRPr sz="750" b="0" i="0" u="none" strike="noStrike" cap="none" dirty="0">
                <a:solidFill>
                  <a:srgbClr val="595959"/>
                </a:solidFill>
                <a:latin typeface="Arial"/>
                <a:ea typeface="Arial"/>
                <a:cs typeface="Arial"/>
                <a:sym typeface="Arial"/>
              </a:endParaRPr>
            </a:p>
          </p:txBody>
        </p:sp>
      </p:grpSp>
      <p:sp>
        <p:nvSpPr>
          <p:cNvPr id="193" name="Google Shape;193;p3"/>
          <p:cNvSpPr txBox="1"/>
          <p:nvPr/>
        </p:nvSpPr>
        <p:spPr>
          <a:xfrm>
            <a:off x="768280" y="324911"/>
            <a:ext cx="7707313" cy="237090"/>
          </a:xfrm>
          <a:prstGeom prst="rect">
            <a:avLst/>
          </a:prstGeom>
          <a:noFill/>
          <a:ln>
            <a:noFill/>
          </a:ln>
        </p:spPr>
        <p:txBody>
          <a:bodyPr spcFirstLastPara="1" wrap="square" lIns="0" tIns="45700" rIns="91425" bIns="45700" anchor="b" anchorCtr="0">
            <a:noAutofit/>
          </a:bodyPr>
          <a:lstStyle/>
          <a:p>
            <a:pPr marL="0" marR="0" lvl="0" indent="0" algn="l" rtl="0">
              <a:lnSpc>
                <a:spcPct val="85000"/>
              </a:lnSpc>
              <a:spcBef>
                <a:spcPts val="0"/>
              </a:spcBef>
              <a:spcAft>
                <a:spcPts val="0"/>
              </a:spcAft>
              <a:buClr>
                <a:srgbClr val="000000"/>
              </a:buClr>
              <a:buSzPts val="1400"/>
              <a:buFont typeface="Arial"/>
              <a:buNone/>
            </a:pPr>
            <a:r>
              <a:rPr lang="en-US" sz="2400" b="0" i="0" u="none" strike="noStrike" cap="none" dirty="0">
                <a:solidFill>
                  <a:schemeClr val="lt2"/>
                </a:solidFill>
                <a:latin typeface="Arial"/>
                <a:ea typeface="Arial"/>
                <a:cs typeface="Arial"/>
                <a:sym typeface="Arial"/>
              </a:rPr>
              <a:t>FY24 Booked Budget Process and Timeline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1BC2-3E86-4606-B4B8-4F34B9065220}"/>
              </a:ext>
            </a:extLst>
          </p:cNvPr>
          <p:cNvSpPr>
            <a:spLocks noGrp="1"/>
          </p:cNvSpPr>
          <p:nvPr>
            <p:ph type="title"/>
          </p:nvPr>
        </p:nvSpPr>
        <p:spPr/>
        <p:txBody>
          <a:bodyPr/>
          <a:lstStyle/>
          <a:p>
            <a:r>
              <a:rPr lang="en-US" dirty="0"/>
              <a:t>FY24 Planning Assumptions</a:t>
            </a:r>
          </a:p>
        </p:txBody>
      </p:sp>
      <p:sp>
        <p:nvSpPr>
          <p:cNvPr id="3" name="Text Placeholder 2">
            <a:extLst>
              <a:ext uri="{FF2B5EF4-FFF2-40B4-BE49-F238E27FC236}">
                <a16:creationId xmlns:a16="http://schemas.microsoft.com/office/drawing/2014/main" id="{6326794F-5906-4748-97E9-77BE6B0FA925}"/>
              </a:ext>
            </a:extLst>
          </p:cNvPr>
          <p:cNvSpPr>
            <a:spLocks noGrp="1"/>
          </p:cNvSpPr>
          <p:nvPr>
            <p:ph type="body" idx="1"/>
          </p:nvPr>
        </p:nvSpPr>
        <p:spPr>
          <a:xfrm>
            <a:off x="632281" y="3799189"/>
            <a:ext cx="7977019" cy="789231"/>
          </a:xfrm>
        </p:spPr>
        <p:txBody>
          <a:bodyPr>
            <a:normAutofit/>
          </a:bodyPr>
          <a:lstStyle/>
          <a:p>
            <a:pPr marL="514350" indent="-285750">
              <a:buFont typeface="Arial" panose="020B0604020202020204" pitchFamily="34" charset="0"/>
              <a:buChar char="•"/>
            </a:pPr>
            <a:r>
              <a:rPr lang="en-US" sz="1200" dirty="0"/>
              <a:t>Planning assumptions are available in </a:t>
            </a:r>
            <a:r>
              <a:rPr lang="en-US" sz="1200" b="1" dirty="0"/>
              <a:t>Tidemark</a:t>
            </a:r>
            <a:r>
              <a:rPr lang="en-US" sz="1200" dirty="0"/>
              <a:t> Endowment Module and Booked Budget Module.</a:t>
            </a:r>
          </a:p>
          <a:p>
            <a:pPr marL="514350" indent="-285750">
              <a:buFont typeface="Arial" panose="020B0604020202020204" pitchFamily="34" charset="0"/>
              <a:buChar char="•"/>
            </a:pPr>
            <a:r>
              <a:rPr lang="en-US" sz="1200" dirty="0"/>
              <a:t>Note </a:t>
            </a:r>
            <a:r>
              <a:rPr lang="en-US" sz="1200" b="1" dirty="0"/>
              <a:t>market/equity/retention increase </a:t>
            </a:r>
            <a:r>
              <a:rPr lang="en-US" sz="1200" dirty="0"/>
              <a:t>is set to zero as the decisions will be made jointly with Dean’s office and amount would vary by unit. </a:t>
            </a:r>
          </a:p>
        </p:txBody>
      </p:sp>
      <p:pic>
        <p:nvPicPr>
          <p:cNvPr id="10" name="Picture 9">
            <a:extLst>
              <a:ext uri="{FF2B5EF4-FFF2-40B4-BE49-F238E27FC236}">
                <a16:creationId xmlns:a16="http://schemas.microsoft.com/office/drawing/2014/main" id="{1F4C7D3C-9A4E-8680-A905-A43ACA889576}"/>
              </a:ext>
            </a:extLst>
          </p:cNvPr>
          <p:cNvPicPr>
            <a:picLocks noChangeAspect="1"/>
          </p:cNvPicPr>
          <p:nvPr/>
        </p:nvPicPr>
        <p:blipFill>
          <a:blip r:embed="rId3"/>
          <a:stretch>
            <a:fillRect/>
          </a:stretch>
        </p:blipFill>
        <p:spPr>
          <a:xfrm>
            <a:off x="632281" y="1385849"/>
            <a:ext cx="2745759" cy="2224102"/>
          </a:xfrm>
          <a:prstGeom prst="rect">
            <a:avLst/>
          </a:prstGeom>
          <a:ln>
            <a:solidFill>
              <a:schemeClr val="tx1"/>
            </a:solidFill>
          </a:ln>
        </p:spPr>
      </p:pic>
      <p:pic>
        <p:nvPicPr>
          <p:cNvPr id="11" name="Picture 10">
            <a:extLst>
              <a:ext uri="{FF2B5EF4-FFF2-40B4-BE49-F238E27FC236}">
                <a16:creationId xmlns:a16="http://schemas.microsoft.com/office/drawing/2014/main" id="{A46A3494-258B-100A-EFBF-B000EA586357}"/>
              </a:ext>
            </a:extLst>
          </p:cNvPr>
          <p:cNvPicPr>
            <a:picLocks noChangeAspect="1"/>
          </p:cNvPicPr>
          <p:nvPr/>
        </p:nvPicPr>
        <p:blipFill>
          <a:blip r:embed="rId4"/>
          <a:stretch>
            <a:fillRect/>
          </a:stretch>
        </p:blipFill>
        <p:spPr>
          <a:xfrm>
            <a:off x="3428426" y="1385848"/>
            <a:ext cx="2619019" cy="2224103"/>
          </a:xfrm>
          <a:prstGeom prst="rect">
            <a:avLst/>
          </a:prstGeom>
          <a:ln>
            <a:solidFill>
              <a:schemeClr val="tx1"/>
            </a:solidFill>
          </a:ln>
        </p:spPr>
      </p:pic>
      <p:pic>
        <p:nvPicPr>
          <p:cNvPr id="12" name="Picture 11">
            <a:extLst>
              <a:ext uri="{FF2B5EF4-FFF2-40B4-BE49-F238E27FC236}">
                <a16:creationId xmlns:a16="http://schemas.microsoft.com/office/drawing/2014/main" id="{D185DC0E-0739-3744-D689-BA1BBB56E106}"/>
              </a:ext>
            </a:extLst>
          </p:cNvPr>
          <p:cNvPicPr>
            <a:picLocks noChangeAspect="1"/>
          </p:cNvPicPr>
          <p:nvPr/>
        </p:nvPicPr>
        <p:blipFill>
          <a:blip r:embed="rId5"/>
          <a:stretch>
            <a:fillRect/>
          </a:stretch>
        </p:blipFill>
        <p:spPr>
          <a:xfrm>
            <a:off x="6109404" y="1384828"/>
            <a:ext cx="2763112" cy="2225994"/>
          </a:xfrm>
          <a:prstGeom prst="rect">
            <a:avLst/>
          </a:prstGeom>
          <a:ln>
            <a:solidFill>
              <a:schemeClr val="tx1"/>
            </a:solidFill>
          </a:ln>
        </p:spPr>
      </p:pic>
    </p:spTree>
    <p:extLst>
      <p:ext uri="{BB962C8B-B14F-4D97-AF65-F5344CB8AC3E}">
        <p14:creationId xmlns:p14="http://schemas.microsoft.com/office/powerpoint/2010/main" val="75993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BEDD-0D34-032F-2E77-BFA19614C417}"/>
              </a:ext>
            </a:extLst>
          </p:cNvPr>
          <p:cNvSpPr>
            <a:spLocks noGrp="1"/>
          </p:cNvSpPr>
          <p:nvPr>
            <p:ph type="title"/>
          </p:nvPr>
        </p:nvSpPr>
        <p:spPr/>
        <p:txBody>
          <a:bodyPr/>
          <a:lstStyle/>
          <a:p>
            <a:r>
              <a:rPr lang="en-US" dirty="0"/>
              <a:t>True or False? </a:t>
            </a:r>
          </a:p>
        </p:txBody>
      </p:sp>
      <p:sp>
        <p:nvSpPr>
          <p:cNvPr id="3" name="Text Placeholder 2">
            <a:extLst>
              <a:ext uri="{FF2B5EF4-FFF2-40B4-BE49-F238E27FC236}">
                <a16:creationId xmlns:a16="http://schemas.microsoft.com/office/drawing/2014/main" id="{3CC2F263-9582-AC62-7407-51F4DA693D1E}"/>
              </a:ext>
            </a:extLst>
          </p:cNvPr>
          <p:cNvSpPr>
            <a:spLocks noGrp="1"/>
          </p:cNvSpPr>
          <p:nvPr>
            <p:ph type="body" idx="1"/>
          </p:nvPr>
        </p:nvSpPr>
        <p:spPr>
          <a:xfrm>
            <a:off x="948776" y="990863"/>
            <a:ext cx="7788824" cy="3875274"/>
          </a:xfrm>
        </p:spPr>
        <p:txBody>
          <a:bodyPr>
            <a:normAutofit/>
          </a:bodyPr>
          <a:lstStyle/>
          <a:p>
            <a:pPr marL="571500" indent="-342900">
              <a:buFont typeface="+mj-lt"/>
              <a:buAutoNum type="arabicPeriod"/>
            </a:pPr>
            <a:r>
              <a:rPr lang="en-US" dirty="0"/>
              <a:t>I can work on FY24 booked budget first and then come back to FY23 Yearend Forecast</a:t>
            </a:r>
          </a:p>
          <a:p>
            <a:pPr marL="571500" indent="-342900">
              <a:buFont typeface="+mj-lt"/>
              <a:buAutoNum type="arabicPeriod"/>
            </a:pPr>
            <a:endParaRPr lang="en-US" dirty="0"/>
          </a:p>
          <a:p>
            <a:pPr marL="571500" indent="-342900">
              <a:buFont typeface="+mj-lt"/>
              <a:buAutoNum type="arabicPeriod"/>
            </a:pPr>
            <a:r>
              <a:rPr lang="en-US" dirty="0"/>
              <a:t>I can skip around in Salary Planning panels</a:t>
            </a:r>
          </a:p>
          <a:p>
            <a:pPr marL="571500" indent="-342900">
              <a:buFont typeface="+mj-lt"/>
              <a:buAutoNum type="arabicPeriod"/>
            </a:pPr>
            <a:endParaRPr lang="en-US" dirty="0"/>
          </a:p>
          <a:p>
            <a:pPr marL="571500" indent="-342900">
              <a:buFont typeface="+mj-lt"/>
              <a:buAutoNum type="arabicPeriod"/>
            </a:pPr>
            <a:r>
              <a:rPr lang="en-US" dirty="0"/>
              <a:t>I don’t like funding the budget panel and I will just enter the internal funding in the external transfer panel</a:t>
            </a:r>
          </a:p>
          <a:p>
            <a:pPr marL="571500" indent="-342900">
              <a:buFont typeface="+mj-lt"/>
              <a:buAutoNum type="arabicPeriod"/>
            </a:pPr>
            <a:endParaRPr lang="en-US" dirty="0"/>
          </a:p>
          <a:p>
            <a:pPr marL="571500" indent="-342900">
              <a:buFont typeface="+mj-lt"/>
              <a:buAutoNum type="arabicPeriod"/>
            </a:pPr>
            <a:r>
              <a:rPr lang="en-US" dirty="0"/>
              <a:t>I don’t need to use seeding option on expense and/or revenue</a:t>
            </a:r>
          </a:p>
          <a:p>
            <a:pPr marL="571500" indent="-342900">
              <a:buFont typeface="+mj-lt"/>
              <a:buAutoNum type="arabicPeriod"/>
            </a:pPr>
            <a:endParaRPr lang="en-US" dirty="0"/>
          </a:p>
          <a:p>
            <a:pPr marL="571500" indent="-342900">
              <a:buFont typeface="+mj-lt"/>
              <a:buAutoNum type="arabicPeriod"/>
            </a:pPr>
            <a:r>
              <a:rPr lang="en-US" sz="1800" dirty="0"/>
              <a:t>PTAs in Labor Distribution panel in Tidemark is refreshed daily</a:t>
            </a:r>
          </a:p>
          <a:p>
            <a:pPr marL="571500" indent="-342900">
              <a:buFont typeface="+mj-lt"/>
              <a:buAutoNum type="arabicPeriod"/>
            </a:pPr>
            <a:endParaRPr lang="en-US" dirty="0"/>
          </a:p>
          <a:p>
            <a:pPr marL="228600" indent="0"/>
            <a:endParaRPr lang="en-US" dirty="0"/>
          </a:p>
        </p:txBody>
      </p:sp>
      <p:pic>
        <p:nvPicPr>
          <p:cNvPr id="5" name="Picture 4">
            <a:extLst>
              <a:ext uri="{FF2B5EF4-FFF2-40B4-BE49-F238E27FC236}">
                <a16:creationId xmlns:a16="http://schemas.microsoft.com/office/drawing/2014/main" id="{FA4C6247-3A6E-8855-A1CF-70A25028740D}"/>
              </a:ext>
            </a:extLst>
          </p:cNvPr>
          <p:cNvPicPr>
            <a:picLocks noChangeAspect="1"/>
          </p:cNvPicPr>
          <p:nvPr/>
        </p:nvPicPr>
        <p:blipFill>
          <a:blip r:embed="rId2"/>
          <a:stretch>
            <a:fillRect/>
          </a:stretch>
        </p:blipFill>
        <p:spPr>
          <a:xfrm>
            <a:off x="3098800" y="110068"/>
            <a:ext cx="1769745" cy="973666"/>
          </a:xfrm>
          <a:prstGeom prst="rect">
            <a:avLst/>
          </a:prstGeom>
        </p:spPr>
      </p:pic>
    </p:spTree>
    <p:extLst>
      <p:ext uri="{BB962C8B-B14F-4D97-AF65-F5344CB8AC3E}">
        <p14:creationId xmlns:p14="http://schemas.microsoft.com/office/powerpoint/2010/main" val="281838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BEDD-0D34-032F-2E77-BFA19614C417}"/>
              </a:ext>
            </a:extLst>
          </p:cNvPr>
          <p:cNvSpPr>
            <a:spLocks noGrp="1"/>
          </p:cNvSpPr>
          <p:nvPr>
            <p:ph type="title"/>
          </p:nvPr>
        </p:nvSpPr>
        <p:spPr/>
        <p:txBody>
          <a:bodyPr/>
          <a:lstStyle/>
          <a:p>
            <a:r>
              <a:rPr lang="en-US" dirty="0"/>
              <a:t>True or False? Answer Reveal</a:t>
            </a:r>
          </a:p>
        </p:txBody>
      </p:sp>
      <p:sp>
        <p:nvSpPr>
          <p:cNvPr id="3" name="Text Placeholder 2">
            <a:extLst>
              <a:ext uri="{FF2B5EF4-FFF2-40B4-BE49-F238E27FC236}">
                <a16:creationId xmlns:a16="http://schemas.microsoft.com/office/drawing/2014/main" id="{3CC2F263-9582-AC62-7407-51F4DA693D1E}"/>
              </a:ext>
            </a:extLst>
          </p:cNvPr>
          <p:cNvSpPr>
            <a:spLocks noGrp="1"/>
          </p:cNvSpPr>
          <p:nvPr>
            <p:ph type="body" idx="1"/>
          </p:nvPr>
        </p:nvSpPr>
        <p:spPr>
          <a:xfrm>
            <a:off x="955677" y="847565"/>
            <a:ext cx="7700963" cy="4002142"/>
          </a:xfrm>
        </p:spPr>
        <p:txBody>
          <a:bodyPr>
            <a:noAutofit/>
          </a:bodyPr>
          <a:lstStyle/>
          <a:p>
            <a:pPr marL="571500" indent="-342900">
              <a:buFont typeface="+mj-lt"/>
              <a:buAutoNum type="arabicPeriod"/>
            </a:pPr>
            <a:r>
              <a:rPr lang="en-US" sz="1400" dirty="0"/>
              <a:t>I can work on FY24 booked budget first and then come back to FY23 Yearend Forecast</a:t>
            </a:r>
            <a:br>
              <a:rPr lang="en-US" sz="1400" dirty="0"/>
            </a:br>
            <a:r>
              <a:rPr lang="en-US" sz="1400" b="1" dirty="0">
                <a:solidFill>
                  <a:srgbClr val="0070C0"/>
                </a:solidFill>
              </a:rPr>
              <a:t>F:</a:t>
            </a:r>
            <a:r>
              <a:rPr lang="en-US" sz="1400" dirty="0">
                <a:solidFill>
                  <a:srgbClr val="0070C0"/>
                </a:solidFill>
              </a:rPr>
              <a:t> Although the system would not prevent you from doing so, this sequence would make your overall process difficult, and you may need to go back and forth many times. We strongly recommend you complete FY23 YER first to be more efficient. </a:t>
            </a:r>
          </a:p>
          <a:p>
            <a:pPr marL="571500" indent="-342900">
              <a:buFont typeface="+mj-lt"/>
              <a:buAutoNum type="arabicPeriod"/>
            </a:pPr>
            <a:r>
              <a:rPr lang="en-US" sz="1400" dirty="0"/>
              <a:t>I can skip around in Salary Planning panels</a:t>
            </a:r>
            <a:br>
              <a:rPr lang="en-US" sz="1400" dirty="0"/>
            </a:br>
            <a:r>
              <a:rPr lang="en-US" sz="1400" b="1" dirty="0">
                <a:solidFill>
                  <a:srgbClr val="0070C0"/>
                </a:solidFill>
              </a:rPr>
              <a:t>F: </a:t>
            </a:r>
            <a:r>
              <a:rPr lang="en-US" sz="1400" dirty="0">
                <a:solidFill>
                  <a:srgbClr val="0070C0"/>
                </a:solidFill>
              </a:rPr>
              <a:t>For salary planning by position, it is important to follow the process step by step to avoid complications. It also feeds into compensation adjustment panel. </a:t>
            </a:r>
          </a:p>
          <a:p>
            <a:pPr marL="571500" indent="-342900">
              <a:buFont typeface="+mj-lt"/>
              <a:buAutoNum type="arabicPeriod"/>
            </a:pPr>
            <a:r>
              <a:rPr lang="en-US" sz="1400" dirty="0"/>
              <a:t>I don’t like funding the budget panel and I will just enter the internal funding in the external transfer panel </a:t>
            </a:r>
            <a:br>
              <a:rPr lang="en-US" sz="1400" dirty="0"/>
            </a:br>
            <a:r>
              <a:rPr lang="en-US" sz="1400" b="1" dirty="0">
                <a:solidFill>
                  <a:srgbClr val="0070C0"/>
                </a:solidFill>
              </a:rPr>
              <a:t>F: </a:t>
            </a:r>
            <a:r>
              <a:rPr lang="en-US" sz="1400" dirty="0">
                <a:solidFill>
                  <a:srgbClr val="0070C0"/>
                </a:solidFill>
              </a:rPr>
              <a:t>This is not recommended even though the system would not prevent it. Units have experienced complications with this approach. </a:t>
            </a:r>
          </a:p>
          <a:p>
            <a:pPr marL="571500" indent="-342900">
              <a:buFont typeface="+mj-lt"/>
              <a:buAutoNum type="arabicPeriod"/>
            </a:pPr>
            <a:r>
              <a:rPr lang="en-US" sz="1400" dirty="0"/>
              <a:t>I don’t need to use Seeding option on Expense and/or Revenue</a:t>
            </a:r>
            <a:br>
              <a:rPr lang="en-US" sz="1400" dirty="0"/>
            </a:br>
            <a:r>
              <a:rPr lang="en-US" sz="1400" b="1" dirty="0">
                <a:solidFill>
                  <a:srgbClr val="0070C0"/>
                </a:solidFill>
              </a:rPr>
              <a:t>T: </a:t>
            </a:r>
            <a:r>
              <a:rPr lang="en-US" sz="1400" dirty="0">
                <a:solidFill>
                  <a:srgbClr val="0070C0"/>
                </a:solidFill>
              </a:rPr>
              <a:t>Seeding is optional and when budget is very different from historical trend, it is better to skip seeding. </a:t>
            </a:r>
          </a:p>
          <a:p>
            <a:pPr marL="571500" indent="-342900">
              <a:buFont typeface="+mj-lt"/>
              <a:buAutoNum type="arabicPeriod"/>
            </a:pPr>
            <a:r>
              <a:rPr lang="en-US" sz="1400" dirty="0"/>
              <a:t>PTAs in Labor Distribution panel in Tidemark is refreshed daily</a:t>
            </a:r>
            <a:br>
              <a:rPr lang="en-US" sz="1400" dirty="0"/>
            </a:br>
            <a:r>
              <a:rPr lang="en-US" sz="1400" b="1" dirty="0">
                <a:solidFill>
                  <a:srgbClr val="0070C0"/>
                </a:solidFill>
              </a:rPr>
              <a:t>F: </a:t>
            </a:r>
            <a:r>
              <a:rPr lang="en-US" sz="1400" dirty="0">
                <a:solidFill>
                  <a:srgbClr val="0070C0"/>
                </a:solidFill>
              </a:rPr>
              <a:t>PTA shown in Labor Distribution panel reflects 4/30 payroll.  Always review the labor distribution PTA for all headcount to ensure no one is missing.</a:t>
            </a:r>
          </a:p>
        </p:txBody>
      </p:sp>
      <p:pic>
        <p:nvPicPr>
          <p:cNvPr id="4" name="Picture 3">
            <a:extLst>
              <a:ext uri="{FF2B5EF4-FFF2-40B4-BE49-F238E27FC236}">
                <a16:creationId xmlns:a16="http://schemas.microsoft.com/office/drawing/2014/main" id="{C6EBBA02-3A30-7D9D-6095-0E8A4119A7CB}"/>
              </a:ext>
            </a:extLst>
          </p:cNvPr>
          <p:cNvPicPr>
            <a:picLocks noChangeAspect="1"/>
          </p:cNvPicPr>
          <p:nvPr/>
        </p:nvPicPr>
        <p:blipFill>
          <a:blip r:embed="rId3"/>
          <a:stretch>
            <a:fillRect/>
          </a:stretch>
        </p:blipFill>
        <p:spPr>
          <a:xfrm>
            <a:off x="5240867" y="20874"/>
            <a:ext cx="1769745" cy="973666"/>
          </a:xfrm>
          <a:prstGeom prst="rect">
            <a:avLst/>
          </a:prstGeom>
        </p:spPr>
      </p:pic>
    </p:spTree>
    <p:extLst>
      <p:ext uri="{BB962C8B-B14F-4D97-AF65-F5344CB8AC3E}">
        <p14:creationId xmlns:p14="http://schemas.microsoft.com/office/powerpoint/2010/main" val="302063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righ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80">
                                          <p:stCondLst>
                                            <p:cond delay="0"/>
                                          </p:stCondLst>
                                        </p:cTn>
                                        <p:tgtEl>
                                          <p:spTgt spid="3">
                                            <p:txEl>
                                              <p:pRg st="4" end="4"/>
                                            </p:txEl>
                                          </p:spTgt>
                                        </p:tgtEl>
                                      </p:cBhvr>
                                    </p:animEffect>
                                    <p:anim calcmode="lin" valueType="num">
                                      <p:cBhvr>
                                        <p:cTn id="3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4" end="4"/>
                                            </p:txEl>
                                          </p:spTgt>
                                        </p:tgtEl>
                                      </p:cBhvr>
                                      <p:to x="100000" y="60000"/>
                                    </p:animScale>
                                    <p:animScale>
                                      <p:cBhvr>
                                        <p:cTn id="39" dur="166" decel="50000">
                                          <p:stCondLst>
                                            <p:cond delay="676"/>
                                          </p:stCondLst>
                                        </p:cTn>
                                        <p:tgtEl>
                                          <p:spTgt spid="3">
                                            <p:txEl>
                                              <p:pRg st="4" end="4"/>
                                            </p:txEl>
                                          </p:spTgt>
                                        </p:tgtEl>
                                      </p:cBhvr>
                                      <p:to x="100000" y="100000"/>
                                    </p:animScale>
                                    <p:animScale>
                                      <p:cBhvr>
                                        <p:cTn id="40" dur="26">
                                          <p:stCondLst>
                                            <p:cond delay="1312"/>
                                          </p:stCondLst>
                                        </p:cTn>
                                        <p:tgtEl>
                                          <p:spTgt spid="3">
                                            <p:txEl>
                                              <p:pRg st="4" end="4"/>
                                            </p:txEl>
                                          </p:spTgt>
                                        </p:tgtEl>
                                      </p:cBhvr>
                                      <p:to x="100000" y="80000"/>
                                    </p:animScale>
                                    <p:animScale>
                                      <p:cBhvr>
                                        <p:cTn id="41" dur="166" decel="50000">
                                          <p:stCondLst>
                                            <p:cond delay="1338"/>
                                          </p:stCondLst>
                                        </p:cTn>
                                        <p:tgtEl>
                                          <p:spTgt spid="3">
                                            <p:txEl>
                                              <p:pRg st="4" end="4"/>
                                            </p:txEl>
                                          </p:spTgt>
                                        </p:tgtEl>
                                      </p:cBhvr>
                                      <p:to x="100000" y="100000"/>
                                    </p:animScale>
                                    <p:animScale>
                                      <p:cBhvr>
                                        <p:cTn id="42" dur="26">
                                          <p:stCondLst>
                                            <p:cond delay="1642"/>
                                          </p:stCondLst>
                                        </p:cTn>
                                        <p:tgtEl>
                                          <p:spTgt spid="3">
                                            <p:txEl>
                                              <p:pRg st="4" end="4"/>
                                            </p:txEl>
                                          </p:spTgt>
                                        </p:tgtEl>
                                      </p:cBhvr>
                                      <p:to x="100000" y="90000"/>
                                    </p:animScale>
                                    <p:animScale>
                                      <p:cBhvr>
                                        <p:cTn id="43" dur="166" decel="50000">
                                          <p:stCondLst>
                                            <p:cond delay="1668"/>
                                          </p:stCondLst>
                                        </p:cTn>
                                        <p:tgtEl>
                                          <p:spTgt spid="3">
                                            <p:txEl>
                                              <p:pRg st="4" end="4"/>
                                            </p:txEl>
                                          </p:spTgt>
                                        </p:tgtEl>
                                      </p:cBhvr>
                                      <p:to x="100000" y="100000"/>
                                    </p:animScale>
                                    <p:animScale>
                                      <p:cBhvr>
                                        <p:cTn id="44" dur="26">
                                          <p:stCondLst>
                                            <p:cond delay="1808"/>
                                          </p:stCondLst>
                                        </p:cTn>
                                        <p:tgtEl>
                                          <p:spTgt spid="3">
                                            <p:txEl>
                                              <p:pRg st="4" end="4"/>
                                            </p:txEl>
                                          </p:spTgt>
                                        </p:tgtEl>
                                      </p:cBhvr>
                                      <p:to x="100000" y="95000"/>
                                    </p:animScale>
                                    <p:animScale>
                                      <p:cBhvr>
                                        <p:cTn id="45"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BEDD-0D34-032F-2E77-BFA19614C417}"/>
              </a:ext>
            </a:extLst>
          </p:cNvPr>
          <p:cNvSpPr>
            <a:spLocks noGrp="1"/>
          </p:cNvSpPr>
          <p:nvPr>
            <p:ph type="title"/>
          </p:nvPr>
        </p:nvSpPr>
        <p:spPr/>
        <p:txBody>
          <a:bodyPr/>
          <a:lstStyle/>
          <a:p>
            <a:r>
              <a:rPr lang="en-US" dirty="0"/>
              <a:t>What Questions Would You Like Get Answered Today? </a:t>
            </a:r>
          </a:p>
        </p:txBody>
      </p:sp>
      <p:sp>
        <p:nvSpPr>
          <p:cNvPr id="3" name="Text Placeholder 2">
            <a:extLst>
              <a:ext uri="{FF2B5EF4-FFF2-40B4-BE49-F238E27FC236}">
                <a16:creationId xmlns:a16="http://schemas.microsoft.com/office/drawing/2014/main" id="{3CC2F263-9582-AC62-7407-51F4DA693D1E}"/>
              </a:ext>
            </a:extLst>
          </p:cNvPr>
          <p:cNvSpPr>
            <a:spLocks noGrp="1"/>
          </p:cNvSpPr>
          <p:nvPr>
            <p:ph type="body" idx="1"/>
          </p:nvPr>
        </p:nvSpPr>
        <p:spPr/>
        <p:txBody>
          <a:bodyPr/>
          <a:lstStyle/>
          <a:p>
            <a:pPr marL="228600" indent="0"/>
            <a:endParaRPr lang="en-US" dirty="0"/>
          </a:p>
          <a:p>
            <a:pPr marL="228600" indent="0"/>
            <a:endParaRPr lang="en-US" dirty="0"/>
          </a:p>
        </p:txBody>
      </p:sp>
      <p:pic>
        <p:nvPicPr>
          <p:cNvPr id="5" name="Picture 4">
            <a:extLst>
              <a:ext uri="{FF2B5EF4-FFF2-40B4-BE49-F238E27FC236}">
                <a16:creationId xmlns:a16="http://schemas.microsoft.com/office/drawing/2014/main" id="{CE77DA60-4852-ADF2-4BA7-DE2F97669BC8}"/>
              </a:ext>
            </a:extLst>
          </p:cNvPr>
          <p:cNvPicPr>
            <a:picLocks noChangeAspect="1"/>
          </p:cNvPicPr>
          <p:nvPr/>
        </p:nvPicPr>
        <p:blipFill>
          <a:blip r:embed="rId2"/>
          <a:stretch>
            <a:fillRect/>
          </a:stretch>
        </p:blipFill>
        <p:spPr>
          <a:xfrm>
            <a:off x="1998134" y="1289580"/>
            <a:ext cx="4961995" cy="3172924"/>
          </a:xfrm>
          <a:prstGeom prst="rect">
            <a:avLst/>
          </a:prstGeom>
        </p:spPr>
      </p:pic>
    </p:spTree>
    <p:extLst>
      <p:ext uri="{BB962C8B-B14F-4D97-AF65-F5344CB8AC3E}">
        <p14:creationId xmlns:p14="http://schemas.microsoft.com/office/powerpoint/2010/main" val="27786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16600B-15E7-42D9-B94A-C7F3C8C5C4CE}"/>
              </a:ext>
            </a:extLst>
          </p:cNvPr>
          <p:cNvSpPr>
            <a:spLocks noGrp="1"/>
          </p:cNvSpPr>
          <p:nvPr>
            <p:ph sz="quarter" idx="10"/>
          </p:nvPr>
        </p:nvSpPr>
        <p:spPr>
          <a:xfrm>
            <a:off x="947628" y="3259078"/>
            <a:ext cx="8029458" cy="1835373"/>
          </a:xfrm>
        </p:spPr>
        <p:txBody>
          <a:bodyPr vert="horz" lIns="0" tIns="45720" rIns="0" bIns="45720" rtlCol="0" anchor="t">
            <a:normAutofit/>
          </a:bodyPr>
          <a:lstStyle/>
          <a:p>
            <a:pPr marL="342265" indent="-342265">
              <a:buFont typeface="Wingdings" panose="05000000000000000000" pitchFamily="2" charset="2"/>
              <a:buChar char="§"/>
            </a:pPr>
            <a:r>
              <a:rPr lang="en-US" sz="1600" dirty="0">
                <a:ea typeface="MS PGothic"/>
              </a:rPr>
              <a:t>Booked Budget Processes include:</a:t>
            </a:r>
            <a:endParaRPr lang="en-US" sz="1600" dirty="0"/>
          </a:p>
          <a:p>
            <a:pPr marL="569595" lvl="2" indent="-224790"/>
            <a:r>
              <a:rPr lang="en-US" sz="1600" dirty="0"/>
              <a:t>01. Booked Budget: Expense &amp; Revenue</a:t>
            </a:r>
            <a:endParaRPr lang="en-US" sz="1600" dirty="0">
              <a:cs typeface="Arial"/>
            </a:endParaRPr>
          </a:p>
          <a:p>
            <a:pPr marL="569595" lvl="2" indent="-224790"/>
            <a:r>
              <a:rPr lang="en-US" sz="1600" dirty="0"/>
              <a:t>02. Booked Budget: Setup &amp; Fund Management</a:t>
            </a:r>
          </a:p>
          <a:p>
            <a:pPr marL="569595" lvl="2" indent="-224790"/>
            <a:r>
              <a:rPr lang="en-US" sz="1600" dirty="0">
                <a:cs typeface="Arial"/>
              </a:rPr>
              <a:t>Endowment Planning</a:t>
            </a:r>
          </a:p>
          <a:p>
            <a:pPr marL="569595" lvl="2" indent="-224790"/>
            <a:r>
              <a:rPr lang="en-US" sz="1600" dirty="0">
                <a:ea typeface="MS PGothic"/>
              </a:rPr>
              <a:t>03. Reporting	</a:t>
            </a:r>
            <a:endParaRPr lang="en-US" sz="1600" dirty="0">
              <a:cs typeface="Arial"/>
            </a:endParaRPr>
          </a:p>
          <a:p>
            <a:endParaRPr lang="en-US" dirty="0"/>
          </a:p>
        </p:txBody>
      </p:sp>
      <p:pic>
        <p:nvPicPr>
          <p:cNvPr id="5" name="Picture 11" descr="Graphical user interface, application&#10;&#10;Description automatically generated">
            <a:extLst>
              <a:ext uri="{FF2B5EF4-FFF2-40B4-BE49-F238E27FC236}">
                <a16:creationId xmlns:a16="http://schemas.microsoft.com/office/drawing/2014/main" id="{4A0442D7-DB56-4290-B18F-AD7FB205828C}"/>
              </a:ext>
            </a:extLst>
          </p:cNvPr>
          <p:cNvPicPr>
            <a:picLocks noChangeAspect="1"/>
          </p:cNvPicPr>
          <p:nvPr/>
        </p:nvPicPr>
        <p:blipFill>
          <a:blip r:embed="rId4"/>
          <a:stretch>
            <a:fillRect/>
          </a:stretch>
        </p:blipFill>
        <p:spPr>
          <a:xfrm>
            <a:off x="940257" y="842486"/>
            <a:ext cx="7367153" cy="2302626"/>
          </a:xfrm>
          <a:prstGeom prst="rect">
            <a:avLst/>
          </a:prstGeom>
        </p:spPr>
      </p:pic>
      <p:sp>
        <p:nvSpPr>
          <p:cNvPr id="2" name="Title 1">
            <a:extLst>
              <a:ext uri="{FF2B5EF4-FFF2-40B4-BE49-F238E27FC236}">
                <a16:creationId xmlns:a16="http://schemas.microsoft.com/office/drawing/2014/main" id="{FC68AABF-901F-4CE1-9EFA-0067F1E5C03D}"/>
              </a:ext>
            </a:extLst>
          </p:cNvPr>
          <p:cNvSpPr>
            <a:spLocks noGrp="1"/>
          </p:cNvSpPr>
          <p:nvPr>
            <p:ph type="title"/>
          </p:nvPr>
        </p:nvSpPr>
        <p:spPr/>
        <p:txBody>
          <a:bodyPr/>
          <a:lstStyle/>
          <a:p>
            <a:r>
              <a:rPr lang="en-US" dirty="0">
                <a:solidFill>
                  <a:schemeClr val="tx1"/>
                </a:solidFill>
              </a:rPr>
              <a:t>Tidemark Processes for Booked Budget</a:t>
            </a:r>
          </a:p>
        </p:txBody>
      </p:sp>
      <p:sp>
        <p:nvSpPr>
          <p:cNvPr id="4" name="Slide Number Placeholder 3">
            <a:extLst>
              <a:ext uri="{FF2B5EF4-FFF2-40B4-BE49-F238E27FC236}">
                <a16:creationId xmlns:a16="http://schemas.microsoft.com/office/drawing/2014/main" id="{ED42E106-3339-43FE-8F5B-29CE10AA85BE}"/>
              </a:ext>
            </a:extLst>
          </p:cNvPr>
          <p:cNvSpPr>
            <a:spLocks noGrp="1"/>
          </p:cNvSpPr>
          <p:nvPr>
            <p:ph type="sldNum" sz="quarter" idx="11"/>
          </p:nvPr>
        </p:nvSpPr>
        <p:spPr/>
        <p:txBody>
          <a:bodyPr>
            <a:normAutofit fontScale="25000" lnSpcReduction="20000"/>
          </a:bodyPr>
          <a:lstStyle/>
          <a:p>
            <a:fld id="{E8194DC1-2BB6-40E7-8B2A-5617F71A919F}" type="slidenum">
              <a:rPr lang="en-US" altLang="en-US" smtClean="0"/>
              <a:pPr/>
              <a:t>8</a:t>
            </a:fld>
            <a:endParaRPr lang="en-US" altLang="en-US" dirty="0"/>
          </a:p>
        </p:txBody>
      </p:sp>
      <p:sp>
        <p:nvSpPr>
          <p:cNvPr id="7" name="Rectangle: Rounded Corners 6">
            <a:extLst>
              <a:ext uri="{FF2B5EF4-FFF2-40B4-BE49-F238E27FC236}">
                <a16:creationId xmlns:a16="http://schemas.microsoft.com/office/drawing/2014/main" id="{667A3A87-FFB5-4B41-AAC7-7D98560C87B3}"/>
              </a:ext>
            </a:extLst>
          </p:cNvPr>
          <p:cNvSpPr/>
          <p:nvPr/>
        </p:nvSpPr>
        <p:spPr>
          <a:xfrm>
            <a:off x="3028861" y="1378606"/>
            <a:ext cx="1172937" cy="1150620"/>
          </a:xfrm>
          <a:prstGeom prst="roundRect">
            <a:avLst/>
          </a:prstGeom>
          <a:solidFill>
            <a:schemeClr val="bg2">
              <a:lumMod val="40000"/>
              <a:lumOff val="60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86A33ED-B767-4D5D-B8C8-CDCD526E0973}"/>
              </a:ext>
            </a:extLst>
          </p:cNvPr>
          <p:cNvSpPr/>
          <p:nvPr/>
        </p:nvSpPr>
        <p:spPr>
          <a:xfrm>
            <a:off x="4370988" y="1378606"/>
            <a:ext cx="1172937" cy="1150620"/>
          </a:xfrm>
          <a:prstGeom prst="roundRect">
            <a:avLst/>
          </a:prstGeom>
          <a:solidFill>
            <a:schemeClr val="bg2">
              <a:lumMod val="40000"/>
              <a:lumOff val="60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2D68E59-B3CF-4512-AF99-B3BEF4BF279C}"/>
              </a:ext>
            </a:extLst>
          </p:cNvPr>
          <p:cNvSpPr/>
          <p:nvPr/>
        </p:nvSpPr>
        <p:spPr>
          <a:xfrm>
            <a:off x="5738085" y="1378605"/>
            <a:ext cx="1172937" cy="1150620"/>
          </a:xfrm>
          <a:prstGeom prst="roundRect">
            <a:avLst/>
          </a:prstGeom>
          <a:solidFill>
            <a:schemeClr val="bg2">
              <a:lumMod val="40000"/>
              <a:lumOff val="60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9C00CDB-1EF1-46BE-B563-675EDA11542C}"/>
              </a:ext>
            </a:extLst>
          </p:cNvPr>
          <p:cNvSpPr/>
          <p:nvPr/>
        </p:nvSpPr>
        <p:spPr>
          <a:xfrm>
            <a:off x="7122055" y="1378606"/>
            <a:ext cx="1142230" cy="1150620"/>
          </a:xfrm>
          <a:prstGeom prst="roundRect">
            <a:avLst/>
          </a:prstGeom>
          <a:noFill/>
          <a:ln>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14400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U_Preso_16x9_v6">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3734</TotalTime>
  <Words>2803</Words>
  <Application>Microsoft Office PowerPoint</Application>
  <PresentationFormat>On-screen Show (16:9)</PresentationFormat>
  <Paragraphs>306</Paragraphs>
  <Slides>31</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Noto Sans Symbols</vt:lpstr>
      <vt:lpstr>Calibri</vt:lpstr>
      <vt:lpstr>Wingdings</vt:lpstr>
      <vt:lpstr>Source Sans Pro SemiBold</vt:lpstr>
      <vt:lpstr>Source Sans Pro</vt:lpstr>
      <vt:lpstr>SU_Preso_16x9_v6</vt:lpstr>
      <vt:lpstr>VPDoR FY24 Booked Budget Process Kickoff Session</vt:lpstr>
      <vt:lpstr>Topics</vt:lpstr>
      <vt:lpstr>Stanford’s Annual Budget Cycle</vt:lpstr>
      <vt:lpstr>PowerPoint Presentation</vt:lpstr>
      <vt:lpstr>FY24 Planning Assumptions</vt:lpstr>
      <vt:lpstr>True or False? </vt:lpstr>
      <vt:lpstr>True or False? Answer Reveal</vt:lpstr>
      <vt:lpstr>What Questions Would You Like Get Answered Today? </vt:lpstr>
      <vt:lpstr>Tidemark Processes for Booked Budget</vt:lpstr>
      <vt:lpstr>1. Booked Budget: Expense and Revenue Process</vt:lpstr>
      <vt:lpstr>1. Booked Budget- Expense and Revenue Step 1- Position Planning</vt:lpstr>
      <vt:lpstr>1. Booked Budget- Expense and Revenue Step 2- Year End Reforecast</vt:lpstr>
      <vt:lpstr>1. Booked Budget- Expense and Revenue Step 3- FY 2024 Booked Budget</vt:lpstr>
      <vt:lpstr>1. Booked Budget- Expense and Revenue Step 4- Review Inputs</vt:lpstr>
      <vt:lpstr>2. Booked Budget Fund Management</vt:lpstr>
      <vt:lpstr>2. Booked Budget Fund Management Step 1 Update Fund Transfers (1 of 2)</vt:lpstr>
      <vt:lpstr>2. Booked Budget Fund Management Step 1 Update Fund Transfers (2 of 2)  </vt:lpstr>
      <vt:lpstr>2. Booked Budget Fund Management Step 2 – Estimate Current Year Ending Balance/ Future Year Beginning Balance </vt:lpstr>
      <vt:lpstr>2. Booked Budget Fund Management External Transfer- Booked Budget only*</vt:lpstr>
      <vt:lpstr>2. Booked Budget Fund Management Intraunit Fund Appropriation </vt:lpstr>
      <vt:lpstr>2. Booked Budget Fund Management Funding the Budget Matrix</vt:lpstr>
      <vt:lpstr>2. Booked Budget Fund Management Report and Summary</vt:lpstr>
      <vt:lpstr>3. Reporting</vt:lpstr>
      <vt:lpstr>PowerPoint Presentation</vt:lpstr>
      <vt:lpstr>PowerPoint Presentation</vt:lpstr>
      <vt:lpstr>PowerPoint Presentation</vt:lpstr>
      <vt:lpstr>PowerPoint Presentation</vt:lpstr>
      <vt:lpstr>     </vt:lpstr>
      <vt:lpstr>Communication Plan and Support Model </vt:lpstr>
      <vt:lpstr>Resources </vt:lpstr>
      <vt:lpstr>Ready, Set, Go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VPDoR FY23 Booked Budget Process Kickoff Session</dc:title>
  <dc:creator>Serena Rao</dc:creator>
  <cp:lastModifiedBy>Linda Wong</cp:lastModifiedBy>
  <cp:revision>74</cp:revision>
  <dcterms:created xsi:type="dcterms:W3CDTF">2020-04-05T21:18:33Z</dcterms:created>
  <dcterms:modified xsi:type="dcterms:W3CDTF">2023-06-02T21:23:40Z</dcterms:modified>
</cp:coreProperties>
</file>