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61" r:id="rId3"/>
    <p:sldId id="258" r:id="rId4"/>
    <p:sldId id="260" r:id="rId5"/>
    <p:sldId id="275" r:id="rId6"/>
    <p:sldId id="259" r:id="rId7"/>
    <p:sldId id="284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6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UIT" initials="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817" autoAdjust="0"/>
  </p:normalViewPr>
  <p:slideViewPr>
    <p:cSldViewPr>
      <p:cViewPr varScale="1">
        <p:scale>
          <a:sx n="48" d="100"/>
          <a:sy n="48" d="100"/>
        </p:scale>
        <p:origin x="1800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02FFF72-8611-4160-B13C-5C997442E412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070152A-E926-473D-8627-50A9B82E4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450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b="0" i="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endParaRPr lang="en-US" sz="1200" i="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lvl="0" indent="0">
              <a:buNone/>
            </a:pPr>
            <a:endParaRPr lang="en-US" sz="1200" i="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457200" lvl="1" indent="0">
              <a:buNone/>
            </a:pPr>
            <a:endParaRPr lang="en-US" sz="1200" i="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457200" lvl="1" indent="0">
              <a:buNone/>
            </a:pPr>
            <a:endParaRPr lang="en-US" sz="1200" i="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lvl="0" indent="0">
              <a:buNone/>
            </a:pPr>
            <a:endParaRPr lang="en-US" sz="1200" i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0152A-E926-473D-8627-50A9B82E41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24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5, 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Export Controls 101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5F90-B579-435A-B715-F75EE0EEC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077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5, 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Export Controls 101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5F90-B579-435A-B715-F75EE0EEC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957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5, 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Export Controls 101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5F90-B579-435A-B715-F75EE0EEC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33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5, 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Export Controls 101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5F90-B579-435A-B715-F75EE0EEC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270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5, 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Export Controls 101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5F90-B579-435A-B715-F75EE0EEC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4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5, 2014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Export Controls 101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5F90-B579-435A-B715-F75EE0EEC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950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5, 2014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Export Controls 101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5F90-B579-435A-B715-F75EE0EEC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76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5, 2014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Export Controls 101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5F90-B579-435A-B715-F75EE0EEC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58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5, 2014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Export Controls 101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5F90-B579-435A-B715-F75EE0EEC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004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5, 2014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Export Controls 101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5F90-B579-435A-B715-F75EE0EEC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962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5, 2014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Export Controls 101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5F90-B579-435A-B715-F75EE0EEC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6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May 5, 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Export Controls 101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85F90-B579-435A-B715-F75EE0EEC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15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7772400" cy="1524000"/>
          </a:xfrm>
        </p:spPr>
        <p:txBody>
          <a:bodyPr>
            <a:normAutofit/>
          </a:bodyPr>
          <a:lstStyle/>
          <a:p>
            <a:r>
              <a:rPr lang="en-US" dirty="0"/>
              <a:t>Fundamental Research:</a:t>
            </a:r>
            <a:br>
              <a:rPr lang="en-US" dirty="0"/>
            </a:br>
            <a:r>
              <a:rPr lang="en-US" dirty="0"/>
              <a:t>Theory and Practice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114800"/>
            <a:ext cx="6553200" cy="1828800"/>
          </a:xfrm>
        </p:spPr>
        <p:txBody>
          <a:bodyPr>
            <a:normAutofit fontScale="92500" lnSpcReduction="10000"/>
          </a:bodyPr>
          <a:lstStyle/>
          <a:p>
            <a:br>
              <a:rPr lang="en-US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Impact of Export Controls on Higher Education and Scientific Institutions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May 23-24, 2016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201226"/>
            <a:ext cx="5405021" cy="1909581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1095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Practical Steps – Award Negotiations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752600"/>
            <a:ext cx="6553200" cy="3886200"/>
          </a:xfrm>
        </p:spPr>
        <p:txBody>
          <a:bodyPr>
            <a:normAutofit/>
          </a:bodyPr>
          <a:lstStyle/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Use of DoD FR Memos (‘08 &amp;’10)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Clarifying Nature of Scope of Work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How effort meets (DoD) Definition of FR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Modifying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SoW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 Example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Potential Consequences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No Receipt of ECI or ECO Review of Received ECI Required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1340802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Practical Steps – Award Negotiations (2)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752600"/>
            <a:ext cx="6553200" cy="3886200"/>
          </a:xfrm>
        </p:spPr>
        <p:txBody>
          <a:bodyPr>
            <a:normAutofit fontScale="92500" lnSpcReduction="20000"/>
          </a:bodyPr>
          <a:lstStyle/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Application and Acceptance of Appropriate Distribution Statements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When are Export Controls Implicated?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Successful Strategies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Assessment of Available License Exceptions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TMP, STA, TSU (Operation Tech, BF Employee), AVS (Spacecraft), 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 Approach to Space Science and Fundamental Research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NASA Technology Readiness Levels (TRL)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1340802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Practical Steps – Award Negotiations (3)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209800"/>
            <a:ext cx="6553200" cy="3429000"/>
          </a:xfrm>
        </p:spPr>
        <p:txBody>
          <a:bodyPr>
            <a:normAutofit/>
          </a:bodyPr>
          <a:lstStyle/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Working with Faculty During Troublesome Award Negotiations When </a:t>
            </a:r>
            <a:r>
              <a:rPr lang="en-US" dirty="0">
                <a:solidFill>
                  <a:schemeClr val="tx1"/>
                </a:solidFill>
              </a:rPr>
              <a:t>DE License Not an Option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Unsuccessful attempts – turning down funding opportunity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Last resort but may be required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1340802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dirty="0"/>
              <a:t>Identifying Controlled Inputs on Campus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905000"/>
            <a:ext cx="6553200" cy="3733800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“Deemed” Export Risks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ITAR vs. EAR 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Procurement Process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Inclusion of EC Terms in Purchase Orders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Prior Notification of Receipt of ITAR/EAR items/information, software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Stanford Vendor Survey</a:t>
            </a:r>
          </a:p>
          <a:p>
            <a:pPr marL="1828800" lvl="3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Email to 1200 Science Equipment Vendors</a:t>
            </a:r>
          </a:p>
          <a:p>
            <a:pPr marL="1828800" lvl="3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Vendor ITAR Portfolio Questionnaire</a:t>
            </a:r>
          </a:p>
          <a:p>
            <a:pPr marL="1828800" lvl="3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Yes Response – follow up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1340802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600"/>
          </a:xfrm>
        </p:spPr>
        <p:txBody>
          <a:bodyPr>
            <a:normAutofit fontScale="90000"/>
          </a:bodyPr>
          <a:lstStyle/>
          <a:p>
            <a:r>
              <a:rPr lang="en-US" dirty="0"/>
              <a:t>Identifying Controlled Inputs on Campus (2)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828800"/>
            <a:ext cx="6553200" cy="4114800"/>
          </a:xfrm>
        </p:spPr>
        <p:txBody>
          <a:bodyPr>
            <a:normAutofit fontScale="92500" lnSpcReduction="10000"/>
          </a:bodyPr>
          <a:lstStyle/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Equipment Loans/ Donations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Non-Disclosure/ Confidentiality Agreements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Material Transfer Agreements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High Risk Projects/ Departments  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“Red Flags” Training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Purchase Order/ Invoice Review Process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Campus Located “Service Centers”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Prophylactic EC language in User Agreements</a:t>
            </a:r>
          </a:p>
          <a:p>
            <a:pPr marL="914400" lvl="1" indent="-457200" algn="l">
              <a:buFont typeface="Arial"/>
              <a:buChar char="•"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lvl="2" algn="l"/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371600" lvl="2" indent="-457200" algn="l">
              <a:buFont typeface="Arial"/>
              <a:buChar char="•"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2940253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19199"/>
          </a:xfrm>
        </p:spPr>
        <p:txBody>
          <a:bodyPr>
            <a:normAutofit/>
          </a:bodyPr>
          <a:lstStyle/>
          <a:p>
            <a:r>
              <a:rPr lang="en-US" dirty="0"/>
              <a:t>Outside the Scope of the FRE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752600"/>
            <a:ext cx="6553200" cy="3886200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Strong Encryption 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Best Practices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Place in Public Domain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License Exception TSU – BIS Notification of URL to Which Strong Crypto has been uploaded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“Service” Projects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2940253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dirty="0"/>
              <a:t>Other Challenging Areas For FR Universities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752600"/>
            <a:ext cx="6553200" cy="3886200"/>
          </a:xfrm>
        </p:spPr>
        <p:txBody>
          <a:bodyPr>
            <a:normAutofit fontScale="85000" lnSpcReduction="20000"/>
          </a:bodyPr>
          <a:lstStyle/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Fundamental Research and Technology Transfer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Licensing Software/Information</a:t>
            </a:r>
          </a:p>
          <a:p>
            <a:pPr marL="1828800" lvl="3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Source vs. Object Code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Intent to publish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EAR “Published Information and Software”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To “TCP” or Not to “TCP”?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Interactions with Restricted Parties in Fundamental Research 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International Collaborations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Visiting Scholars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Dynamic Nature of Universities and EC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Regs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914400" lvl="1" indent="-457200" algn="l">
              <a:buFont typeface="Arial"/>
              <a:buChar char="•"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371600" lvl="2" indent="-457200" algn="l">
              <a:buFont typeface="Arial"/>
              <a:buChar char="•"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2940253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295400"/>
          </a:xfrm>
        </p:spPr>
        <p:txBody>
          <a:bodyPr>
            <a:normAutofit fontScale="90000"/>
          </a:bodyPr>
          <a:lstStyle/>
          <a:p>
            <a:r>
              <a:rPr lang="en-US" dirty="0"/>
              <a:t>OFAC Regulations and Fundamental Research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752600"/>
            <a:ext cx="6553200" cy="4267200"/>
          </a:xfrm>
        </p:spPr>
        <p:txBody>
          <a:bodyPr>
            <a:normAutofit fontScale="92500" lnSpcReduction="10000"/>
          </a:bodyPr>
          <a:lstStyle/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are OFAC Regulations?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No FRE in OFAC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Regs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– Fundamental Research vs. “Information and Informational materials” exemption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Regulations are country-specific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Research-related “Specific Licenses”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Iran – Conferences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Sudan – Graduate Student Field Research 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Cuba – Accompanying Spouse for Professional Research Conference; Research Samples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2940253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dirty="0"/>
              <a:t>OFAC Regulations and Fundamental Research (2)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981200"/>
            <a:ext cx="6553200" cy="3886200"/>
          </a:xfrm>
        </p:spPr>
        <p:txBody>
          <a:bodyPr>
            <a:normAutofit/>
          </a:bodyPr>
          <a:lstStyle/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Research-Related “General Licenses”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Iran:  General License G - Paragraph (b)(2)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Cuba:  Part 515.545 – Informational Materials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Cuba:  Part 515.565 – Educational Activities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Written Publication General Licenses</a:t>
            </a:r>
          </a:p>
          <a:p>
            <a:pPr marL="1828800" lvl="3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Iran (560.538)</a:t>
            </a:r>
          </a:p>
          <a:p>
            <a:pPr marL="1828800" lvl="3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Cuba (515.577)</a:t>
            </a:r>
          </a:p>
          <a:p>
            <a:pPr marL="1828800" lvl="3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Sudan (538.529)</a:t>
            </a:r>
          </a:p>
          <a:p>
            <a:pPr marL="2286000" lvl="4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Examples of Authorized vs. Not-Authorized Activity</a:t>
            </a:r>
          </a:p>
          <a:p>
            <a:pPr lvl="4" algn="l"/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371600" lvl="2" indent="-457200" algn="l">
              <a:buFont typeface="Arial"/>
              <a:buChar char="•"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29402534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dirty="0"/>
              <a:t>OFAC Regulations and Fundamental Research (3)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981200"/>
            <a:ext cx="6553200" cy="3962400"/>
          </a:xfrm>
        </p:spPr>
        <p:txBody>
          <a:bodyPr>
            <a:normAutofit fontScale="92500" lnSpcReduction="10000"/>
          </a:bodyPr>
          <a:lstStyle/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Activities “Incident to Travel”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Goods and services for personal use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Travel with:</a:t>
            </a:r>
          </a:p>
          <a:p>
            <a:pPr marL="1828800" lvl="3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Technology</a:t>
            </a:r>
          </a:p>
          <a:p>
            <a:pPr marL="1828800" lvl="3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Research Equipment</a:t>
            </a:r>
          </a:p>
          <a:p>
            <a:pPr marL="1828800" lvl="3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Personal Communication Devices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Online Learning 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Honoraria</a:t>
            </a:r>
          </a:p>
          <a:p>
            <a:pPr marL="1828800" lvl="3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Iran:  Part 560.554 – Public Conferences</a:t>
            </a:r>
          </a:p>
          <a:p>
            <a:pPr marL="1828800" lvl="3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Iran:  General License G</a:t>
            </a:r>
          </a:p>
          <a:p>
            <a:pPr marL="1828800" lvl="3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Cuba:  Part 515.545 – Informational Materials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2940253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066799"/>
          </a:xfrm>
        </p:spPr>
        <p:txBody>
          <a:bodyPr>
            <a:normAutofit/>
          </a:bodyPr>
          <a:lstStyle/>
          <a:p>
            <a:r>
              <a:rPr lang="en-US" dirty="0"/>
              <a:t>Welcome and Introduction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981200"/>
            <a:ext cx="6553200" cy="3657600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Session Approach – Perspectives of Two FR-Only Universities 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Session Objectives – Hope that by sharing practices useful approaches can be applied across all higher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ed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models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30331418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990599"/>
          </a:xfrm>
        </p:spPr>
        <p:txBody>
          <a:bodyPr>
            <a:normAutofit fontScale="90000"/>
          </a:bodyPr>
          <a:lstStyle/>
          <a:p>
            <a:r>
              <a:rPr lang="en-US" sz="7200" dirty="0"/>
              <a:t>Thank You!!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600200"/>
            <a:ext cx="6553200" cy="4267200"/>
          </a:xfrm>
        </p:spPr>
        <p:txBody>
          <a:bodyPr>
            <a:normAutofit/>
          </a:bodyPr>
          <a:lstStyle/>
          <a:p>
            <a:pPr lvl="2" algn="l"/>
            <a:endParaRPr lang="en-US" sz="5400" dirty="0">
              <a:solidFill>
                <a:schemeClr val="bg1">
                  <a:lumMod val="50000"/>
                </a:schemeClr>
              </a:solidFill>
            </a:endParaRPr>
          </a:p>
          <a:p>
            <a:pPr lvl="2"/>
            <a:endParaRPr lang="en-US" sz="5400" dirty="0">
              <a:solidFill>
                <a:schemeClr val="bg1">
                  <a:lumMod val="50000"/>
                </a:schemeClr>
              </a:solidFill>
            </a:endParaRPr>
          </a:p>
          <a:p>
            <a:pPr lvl="2"/>
            <a:endParaRPr lang="en-US" sz="54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  <p:pic>
        <p:nvPicPr>
          <p:cNvPr id="5" name="Picture 4" descr="Unknown-1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524000"/>
            <a:ext cx="2324100" cy="3505200"/>
          </a:xfrm>
          <a:prstGeom prst="rect">
            <a:avLst/>
          </a:prstGeom>
        </p:spPr>
      </p:pic>
      <p:pic>
        <p:nvPicPr>
          <p:cNvPr id="7" name="Picture 6" descr="Unknown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1752600"/>
            <a:ext cx="3289300" cy="246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968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1981199"/>
          </a:xfrm>
        </p:spPr>
        <p:txBody>
          <a:bodyPr/>
          <a:lstStyle/>
          <a:p>
            <a:r>
              <a:rPr lang="en-US" dirty="0"/>
              <a:t>What is a “Fundamental Research-Only” University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286000"/>
            <a:ext cx="6553200" cy="3657600"/>
          </a:xfrm>
        </p:spPr>
        <p:txBody>
          <a:bodyPr>
            <a:normAutofit fontScale="85000" lnSpcReduction="100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Openness and Full Participation in Research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Columbia Statute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Columbia Faculty Handbook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Stanford Openness Policy 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 Non-Discrimination in Research Policy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Challenge: Staying w/in FRE given regulatory complexity and funding environment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3860242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676399"/>
          </a:xfrm>
        </p:spPr>
        <p:txBody>
          <a:bodyPr/>
          <a:lstStyle/>
          <a:p>
            <a:r>
              <a:rPr lang="en-US" dirty="0"/>
              <a:t>The Fundamental Research Exclusion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286000"/>
            <a:ext cx="6553200" cy="3429000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Definition – NSDD 189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Basic and Applied Research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ITAR vs. EAR Interpretations 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Fundamental Research and “Defense Services”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“Proprietary” vs. “Export Controlled”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96420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066799"/>
          </a:xfrm>
        </p:spPr>
        <p:txBody>
          <a:bodyPr/>
          <a:lstStyle/>
          <a:p>
            <a:r>
              <a:rPr lang="en-US" dirty="0"/>
              <a:t>Circumstances That Negate FRE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600200"/>
            <a:ext cx="6553200" cy="4267200"/>
          </a:xfrm>
        </p:spPr>
        <p:txBody>
          <a:bodyPr>
            <a:normAutofit fontScale="92500" lnSpcReduction="10000"/>
          </a:bodyPr>
          <a:lstStyle/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Publication Restrictions On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Research Results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Examples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Prepublication Review Ok</a:t>
            </a:r>
          </a:p>
          <a:p>
            <a:pPr marL="1828800" lvl="3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Harmonized Definitions – Sea change?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Foreign National Access to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</a:rPr>
              <a:t>Research Results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Strong Encryption 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Note:  Deemed Exports Not Included in Definition of Encryption Export at 734.2(b)(9)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2940253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19199"/>
          </a:xfrm>
        </p:spPr>
        <p:txBody>
          <a:bodyPr/>
          <a:lstStyle/>
          <a:p>
            <a:r>
              <a:rPr lang="en-US" dirty="0"/>
              <a:t>FR Troublesome Clauses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752600"/>
            <a:ext cx="6553200" cy="3886200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DFARS 7000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Impact on FRE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DFARS 7012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Waiver (a)(3)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DTRA 252.204-9004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ARL Export License Clause H.8.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CDRL Distribution Statements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DOD Instruction 5230.24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Code “A” – Public Release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Codes “B-F”, “TBD”</a:t>
            </a:r>
          </a:p>
          <a:p>
            <a:pPr marL="457200" indent="-457200" algn="l">
              <a:buFont typeface="Arial"/>
              <a:buChar char="•"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914400" lvl="1" indent="-457200" algn="l">
              <a:buFont typeface="Arial"/>
              <a:buChar char="•"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1184358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19199"/>
          </a:xfrm>
        </p:spPr>
        <p:txBody>
          <a:bodyPr>
            <a:normAutofit/>
          </a:bodyPr>
          <a:lstStyle/>
          <a:p>
            <a:r>
              <a:rPr lang="en-US" dirty="0"/>
              <a:t>FR Troublesome Clauses (2)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752600"/>
            <a:ext cx="6553200" cy="3886200"/>
          </a:xfrm>
        </p:spPr>
        <p:txBody>
          <a:bodyPr>
            <a:normAutofit fontScale="77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DFARS 7048 – Troublesome?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Non-DOD Clauses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DHS, NASA, DOT, FRA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Participation Restrictions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152.204-725 “Foreign Nationals Performing Unclassified Work”</a:t>
            </a:r>
            <a:endParaRPr lang="en-US" dirty="0">
              <a:solidFill>
                <a:srgbClr val="C00000"/>
              </a:solidFill>
            </a:endParaRPr>
          </a:p>
          <a:p>
            <a:pPr marL="457200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Confidentiality Provisions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Non-Disclosure Agreements/ Disclosure-Restricted Technical Information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Controlled Informational Inputs/ Background IP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“De Facto” Restriction  </a:t>
            </a:r>
          </a:p>
          <a:p>
            <a:pPr marL="914400" lvl="1" indent="-457200" algn="l">
              <a:buFont typeface="Arial"/>
              <a:buChar char="•"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1916217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Practical Steps To Stay Within FRE – Proposals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981200"/>
            <a:ext cx="6553200" cy="3657600"/>
          </a:xfrm>
        </p:spPr>
        <p:txBody>
          <a:bodyPr>
            <a:normAutofit/>
          </a:bodyPr>
          <a:lstStyle/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Review of BAA/Solicitation for Terms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Review of National Security Sponsor Proposals/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SoWs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During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Preaward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Review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DoD, NASA, Defense Contractors, Foreign Military Agencies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Selected Use of Added Section to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SoW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:  Why Research is Fundamental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324600" y="61722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1340802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19199"/>
          </a:xfrm>
        </p:spPr>
        <p:txBody>
          <a:bodyPr>
            <a:normAutofit/>
          </a:bodyPr>
          <a:lstStyle/>
          <a:p>
            <a:r>
              <a:rPr lang="en-US" dirty="0"/>
              <a:t>Practical Steps – Proposals (2)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752600"/>
            <a:ext cx="6553200" cy="3886200"/>
          </a:xfrm>
        </p:spPr>
        <p:txBody>
          <a:bodyPr>
            <a:normAutofit lnSpcReduction="10000"/>
          </a:bodyPr>
          <a:lstStyle/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Cover Letter: explicit language that CU/SU are FR only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CU has version addressing non-FR issues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 Use of High Risk Cover Letter </a:t>
            </a:r>
            <a:r>
              <a:rPr lang="en-US" dirty="0">
                <a:solidFill>
                  <a:srgbClr val="1F497D"/>
                </a:solidFill>
              </a:rPr>
              <a:t>in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Limited Situations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ECO Determines potential of ITAR risk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No ITAR Tech Data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No ITAR Articles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EAR99 Technology Only</a:t>
            </a:r>
          </a:p>
          <a:p>
            <a:pPr marL="914400" lvl="1" indent="-457200" algn="l">
              <a:buFont typeface="Arial"/>
              <a:buChar char="•"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81290"/>
            <a:ext cx="1805577" cy="6379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324600" y="621557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Fundamental Research </a:t>
            </a:r>
          </a:p>
        </p:txBody>
      </p:sp>
    </p:spTree>
    <p:extLst>
      <p:ext uri="{BB962C8B-B14F-4D97-AF65-F5344CB8AC3E}">
        <p14:creationId xmlns:p14="http://schemas.microsoft.com/office/powerpoint/2010/main" val="1340802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ECO Custom">
      <a:dk1>
        <a:srgbClr val="1F497D"/>
      </a:dk1>
      <a:lt1>
        <a:srgbClr val="548DD4"/>
      </a:lt1>
      <a:dk2>
        <a:srgbClr val="00B050"/>
      </a:dk2>
      <a:lt2>
        <a:srgbClr val="92D05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2072</TotalTime>
  <Words>923</Words>
  <Application>Microsoft Office PowerPoint</Application>
  <PresentationFormat>On-screen Show (4:3)</PresentationFormat>
  <Paragraphs>191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Fundamental Research: Theory and Practice</vt:lpstr>
      <vt:lpstr>Welcome and Introduction </vt:lpstr>
      <vt:lpstr>What is a “Fundamental Research-Only” University </vt:lpstr>
      <vt:lpstr>The Fundamental Research Exclusion </vt:lpstr>
      <vt:lpstr>Circumstances That Negate FRE</vt:lpstr>
      <vt:lpstr>FR Troublesome Clauses</vt:lpstr>
      <vt:lpstr>FR Troublesome Clauses (2) </vt:lpstr>
      <vt:lpstr>Practical Steps To Stay Within FRE – Proposals </vt:lpstr>
      <vt:lpstr>Practical Steps – Proposals (2)</vt:lpstr>
      <vt:lpstr>Practical Steps – Award Negotiations </vt:lpstr>
      <vt:lpstr>Practical Steps – Award Negotiations (2) </vt:lpstr>
      <vt:lpstr>Practical Steps – Award Negotiations (3)</vt:lpstr>
      <vt:lpstr>Identifying Controlled Inputs on Campus </vt:lpstr>
      <vt:lpstr>Identifying Controlled Inputs on Campus (2)</vt:lpstr>
      <vt:lpstr>Outside the Scope of the FRE </vt:lpstr>
      <vt:lpstr>Other Challenging Areas For FR Universities</vt:lpstr>
      <vt:lpstr>OFAC Regulations and Fundamental Research </vt:lpstr>
      <vt:lpstr>OFAC Regulations and Fundamental Research (2) </vt:lpstr>
      <vt:lpstr>OFAC Regulations and Fundamental Research (3)</vt:lpstr>
      <vt:lpstr>Thank You!!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 Research: Theory and Practice (AUECO)-05232016.pptx</dc:title>
  <dc:creator>Rowold, Gretta N.</dc:creator>
  <cp:lastModifiedBy>PC User</cp:lastModifiedBy>
  <cp:revision>148</cp:revision>
  <cp:lastPrinted>2016-05-06T15:01:41Z</cp:lastPrinted>
  <dcterms:created xsi:type="dcterms:W3CDTF">2014-03-19T18:19:48Z</dcterms:created>
  <dcterms:modified xsi:type="dcterms:W3CDTF">2021-03-24T19:46:24Z</dcterms:modified>
</cp:coreProperties>
</file>