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9" r:id="rId2"/>
  </p:sldMasterIdLst>
  <p:notesMasterIdLst>
    <p:notesMasterId r:id="rId13"/>
  </p:notesMasterIdLst>
  <p:handoutMasterIdLst>
    <p:handoutMasterId r:id="rId14"/>
  </p:handoutMasterIdLst>
  <p:sldIdLst>
    <p:sldId id="304" r:id="rId3"/>
    <p:sldId id="310" r:id="rId4"/>
    <p:sldId id="317" r:id="rId5"/>
    <p:sldId id="311" r:id="rId6"/>
    <p:sldId id="314" r:id="rId7"/>
    <p:sldId id="319" r:id="rId8"/>
    <p:sldId id="312" r:id="rId9"/>
    <p:sldId id="316" r:id="rId10"/>
    <p:sldId id="315" r:id="rId11"/>
    <p:sldId id="313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515"/>
    <a:srgbClr val="D6DDD3"/>
    <a:srgbClr val="EDE8DD"/>
    <a:srgbClr val="C2B7A1"/>
    <a:srgbClr val="918873"/>
    <a:srgbClr val="3C3623"/>
    <a:srgbClr val="D0A760"/>
    <a:srgbClr val="434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6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AA54DE1-499D-4E5E-ABDE-EFD283F284CD}" type="datetimeFigureOut">
              <a:rPr lang="en-US" altLang="en-US"/>
              <a:pPr/>
              <a:t>11/14/2022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BF52F4E-8AC7-4F34-9EB5-575AE5790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9BEC715-C528-422B-98E5-FA750D63C007}" type="datetimeFigureOut">
              <a:rPr lang="en-US" altLang="en-US"/>
              <a:pPr/>
              <a:t>11/14/2022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C16A078-BAE8-4A95-A544-9F4E51BD08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92517"/>
            <a:ext cx="8229600" cy="6184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410990"/>
            <a:ext cx="8229600" cy="46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281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7" y="1538765"/>
            <a:ext cx="2954337" cy="92583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7" y="2571750"/>
            <a:ext cx="2954337" cy="932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1535112"/>
            <a:ext cx="1951038" cy="195103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 lang="en-US" sz="12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471513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4811713"/>
            <a:ext cx="846137" cy="2714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7FF78D64-A3A2-494F-A9E7-98E288FF7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56985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908685"/>
            <a:ext cx="3779838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4811713"/>
            <a:ext cx="846137" cy="2714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7FF78D64-A3A2-494F-A9E7-98E288FF7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45948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908685"/>
            <a:ext cx="7707862" cy="18166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7" y="2841313"/>
            <a:ext cx="7707313" cy="18166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4811713"/>
            <a:ext cx="846137" cy="2714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7FF78D64-A3A2-494F-A9E7-98E288FF7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44943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908686"/>
            <a:ext cx="3779838" cy="182308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2837497"/>
            <a:ext cx="3779838" cy="183023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4811713"/>
            <a:ext cx="846137" cy="2714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7FF78D64-A3A2-494F-A9E7-98E288FF7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8966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7" y="908686"/>
            <a:ext cx="3787775" cy="182308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7" y="2840613"/>
            <a:ext cx="3781425" cy="182711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908686"/>
            <a:ext cx="3779838" cy="182308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2840613"/>
            <a:ext cx="3779838" cy="182711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4811713"/>
            <a:ext cx="846137" cy="2714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7FF78D64-A3A2-494F-A9E7-98E288FF7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16379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7" y="1538765"/>
            <a:ext cx="2954337" cy="92583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7" y="2571750"/>
            <a:ext cx="2954337" cy="932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1535112"/>
            <a:ext cx="1951038" cy="195103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682272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3860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>
            <a:lvl2pPr marL="0" indent="0">
              <a:buFont typeface="Arial"/>
              <a:buNone/>
              <a:defRPr baseline="0"/>
            </a:lvl2pPr>
            <a:lvl3pPr marL="344488" indent="0">
              <a:buNone/>
              <a:defRPr/>
            </a:lvl3pPr>
            <a:lvl4pPr marL="687387" indent="0">
              <a:buNone/>
              <a:defRPr/>
            </a:lvl4pPr>
            <a:lvl5pPr marL="103187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1167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908685"/>
            <a:ext cx="3779838" cy="3759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15523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908685"/>
            <a:ext cx="7707862" cy="18166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7" y="2841313"/>
            <a:ext cx="7707313" cy="18166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8259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908686"/>
            <a:ext cx="3779838" cy="1823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2837497"/>
            <a:ext cx="3779838" cy="18302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886025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7" y="908686"/>
            <a:ext cx="3787775" cy="1823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7" y="2840613"/>
            <a:ext cx="3781425" cy="1827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908686"/>
            <a:ext cx="3779838" cy="1823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2840613"/>
            <a:ext cx="3779838" cy="1827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47428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811713"/>
            <a:ext cx="20462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0555"/>
            <a:ext cx="8229600" cy="6184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419028"/>
            <a:ext cx="8229600" cy="46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09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/>
          <p:cNvSpPr>
            <a:spLocks noGrp="1"/>
          </p:cNvSpPr>
          <p:nvPr>
            <p:ph type="title"/>
          </p:nvPr>
        </p:nvSpPr>
        <p:spPr bwMode="auto"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9325" y="903288"/>
            <a:ext cx="7707313" cy="37639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57200" cy="5149850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39" y="4667250"/>
            <a:ext cx="1805723" cy="472054"/>
          </a:xfrm>
          <a:prstGeom prst="rect">
            <a:avLst/>
          </a:prstGeom>
        </p:spPr>
      </p:pic>
      <p:sp>
        <p:nvSpPr>
          <p:cNvPr id="8" name="Slide Number Placeholder 22"/>
          <p:cNvSpPr txBox="1">
            <a:spLocks/>
          </p:cNvSpPr>
          <p:nvPr userDrawn="1"/>
        </p:nvSpPr>
        <p:spPr>
          <a:xfrm>
            <a:off x="60325" y="7938"/>
            <a:ext cx="457200" cy="4572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87B383EC-BCDF-4B7C-8263-28AA40568863}" type="slidenum">
              <a:rPr lang="en-US" altLang="en-US" sz="1000" baseline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</p:sldLayoutIdLst>
  <p:transition spd="slow">
    <p:fade/>
  </p:transition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defRPr kern="1200" spc="20">
          <a:solidFill>
            <a:schemeClr val="tx1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/>
          <p:cNvSpPr>
            <a:spLocks noGrp="1"/>
          </p:cNvSpPr>
          <p:nvPr>
            <p:ph type="title"/>
          </p:nvPr>
        </p:nvSpPr>
        <p:spPr bwMode="auto"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9325" y="903288"/>
            <a:ext cx="7707313" cy="37639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11113" y="0"/>
            <a:ext cx="9155113" cy="342900"/>
          </a:xfrm>
          <a:prstGeom prst="rect">
            <a:avLst/>
          </a:prstGeom>
          <a:solidFill>
            <a:schemeClr val="bg2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C1515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66" y="4667250"/>
            <a:ext cx="1861834" cy="486723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4811713"/>
            <a:ext cx="846137" cy="2714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7FF78D64-A3A2-494F-A9E7-98E288FF76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</p:sldLayoutIdLst>
  <p:transition spd="slow">
    <p:fade/>
  </p:transition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600" kern="1200" cap="small" spc="20">
          <a:solidFill>
            <a:schemeClr val="tx1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288925" indent="-2889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2pPr>
      <a:lvl3pPr marL="569913" indent="-2254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3pPr>
      <a:lvl4pPr marL="914400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4pPr>
      <a:lvl5pPr marL="1258888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ingate.stanford.edu/newsro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gate.stanford.edu/receipts-gifts/resource/types-university-receipt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ingate.stanford.edu/purchasing-contracts/setting-new-supplier-or-visitor-payee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457200" y="1952625"/>
            <a:ext cx="8229600" cy="619125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Stanford Financial Management Process and Policy Updates - Highlights</a:t>
            </a:r>
          </a:p>
        </p:txBody>
      </p:sp>
      <p:sp>
        <p:nvSpPr>
          <p:cNvPr id="11266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1603375" y="3344863"/>
            <a:ext cx="6059488" cy="587375"/>
          </a:xfrm>
        </p:spPr>
        <p:txBody>
          <a:bodyPr numCol="1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solidFill>
                  <a:srgbClr val="595959"/>
                </a:solidFill>
                <a:latin typeface="Arial" panose="020B0604020202020204" pitchFamily="34" charset="0"/>
              </a:rPr>
              <a:t>November 14, 2022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72CB-4291-3AEF-5DC5-AB43DED2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D4A42-773C-00C6-3747-BFB37CACDA3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A51C5-3A5D-FAB0-F14C-C6B024BC8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13"/>
            <a:ext cx="9144000" cy="50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4769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/>
          <p:cNvSpPr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70671" y="908050"/>
            <a:ext cx="7685967" cy="3759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Updated business meal limits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Financial approvers training (required)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/>
              <a:t>Cash and check processing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Vendor services - new resources and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strategy meeting prep – unit profile dashboard will be sent shortly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marL="0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hlinkClick r:id="rId2"/>
              </a:rPr>
              <a:t>https://fingate.stanford.edu/newsroom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/>
          <p:cNvSpPr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Updated Meal Limits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7FC69-0ED3-D1A7-C551-7E6230152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062532"/>
            <a:ext cx="3784649" cy="2319376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4E0ACC-6C3E-17C2-78E0-054A0C5E6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880" y="2477052"/>
            <a:ext cx="4545706" cy="1920511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C3302846-E334-DA6C-7522-8B8407BEF2C0}"/>
              </a:ext>
            </a:extLst>
          </p:cNvPr>
          <p:cNvSpPr/>
          <p:nvPr/>
        </p:nvSpPr>
        <p:spPr>
          <a:xfrm rot="1643104">
            <a:off x="3374840" y="2222220"/>
            <a:ext cx="175260" cy="518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08A5318-7375-861C-FC07-361AD74047CB}"/>
              </a:ext>
            </a:extLst>
          </p:cNvPr>
          <p:cNvSpPr/>
          <p:nvPr/>
        </p:nvSpPr>
        <p:spPr>
          <a:xfrm rot="1643104">
            <a:off x="6476102" y="1947619"/>
            <a:ext cx="175260" cy="518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0838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F4F4-0198-779A-E491-3852A211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689EF-EB15-7593-3753-9E10A09B83D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4AF9F-5FB5-2DC6-FF4A-C1400202B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59" y="-6558"/>
            <a:ext cx="8370489" cy="474095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2E01B6-C710-15D1-19BC-EF106C9BB686}"/>
              </a:ext>
            </a:extLst>
          </p:cNvPr>
          <p:cNvSpPr/>
          <p:nvPr/>
        </p:nvSpPr>
        <p:spPr>
          <a:xfrm>
            <a:off x="1851660" y="3467100"/>
            <a:ext cx="3261360" cy="4572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5432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CF68-0588-4976-2F78-5EF2DED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Cash and Check Process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B067-1138-967C-54D9-71BFA404A4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No </a:t>
            </a:r>
            <a:r>
              <a:rPr lang="en-US" sz="1200" b="1" dirty="0" err="1"/>
              <a:t>CASHNet</a:t>
            </a:r>
            <a:r>
              <a:rPr lang="en-US" sz="1200" b="1" dirty="0"/>
              <a:t> starting </a:t>
            </a:r>
            <a:r>
              <a:rPr lang="en-US" sz="1200" b="1" dirty="0">
                <a:highlight>
                  <a:srgbClr val="FFFF00"/>
                </a:highlight>
              </a:rPr>
              <a:t>Nov. 23rd </a:t>
            </a:r>
            <a:r>
              <a:rPr lang="en-US" sz="1200" b="1" dirty="0"/>
              <a:t>and no deposits between Nov 23-Nov 30.</a:t>
            </a:r>
            <a:r>
              <a:rPr lang="en-US" sz="1200" dirty="0"/>
              <a:t> Continue to email paymentsoffice@lists.stanford.edu. Changes have been communicated to users. </a:t>
            </a:r>
            <a:r>
              <a:rPr lang="en-US" sz="12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Cash and Check Enhancement Info Session</a:t>
            </a:r>
            <a:r>
              <a:rPr lang="en-US" sz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on </a:t>
            </a:r>
            <a:r>
              <a:rPr lang="en-US" sz="12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Wednesday, November 10 from 10 to 11 a.m.</a:t>
            </a:r>
            <a:r>
              <a:rPr lang="en-US" sz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78947-10B8-0324-2A89-EC923DCCF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47" y="1551482"/>
            <a:ext cx="6643819" cy="344697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874F8F-E209-1F13-E2D4-50C72089CB6F}"/>
              </a:ext>
            </a:extLst>
          </p:cNvPr>
          <p:cNvSpPr/>
          <p:nvPr/>
        </p:nvSpPr>
        <p:spPr>
          <a:xfrm>
            <a:off x="1406769" y="3608363"/>
            <a:ext cx="2391508" cy="11755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2598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38D944-36CF-6476-BEA9-180D216F26A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32484" y="539115"/>
            <a:ext cx="8186324" cy="406527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E31B06-1CB2-5FC1-E941-308563B90C7E}"/>
              </a:ext>
            </a:extLst>
          </p:cNvPr>
          <p:cNvSpPr txBox="1"/>
          <p:nvPr/>
        </p:nvSpPr>
        <p:spPr>
          <a:xfrm>
            <a:off x="1022984" y="4482614"/>
            <a:ext cx="5934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https://fingate.stanford.edu/receipts-gifts/resource/types-university-receipts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621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8482-43C8-D93E-01A9-C35AD4CB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359540"/>
            <a:ext cx="7707862" cy="66036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Vendor Services - New resources and guidance published 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Fingate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A2ACD-B06C-0BBD-6C65-69B8BEB248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7" y="1259057"/>
            <a:ext cx="7700963" cy="3408669"/>
          </a:xfrm>
        </p:spPr>
        <p:txBody>
          <a:bodyPr/>
          <a:lstStyle/>
          <a:p>
            <a:r>
              <a:rPr lang="en-US" dirty="0"/>
              <a:t>Best practice is to have plenty of lead time, provide detailed information, and work closely with the supplier</a:t>
            </a:r>
          </a:p>
          <a:p>
            <a:endParaRPr lang="en-US" dirty="0"/>
          </a:p>
          <a:p>
            <a:r>
              <a:rPr lang="en-US" dirty="0"/>
              <a:t>Refer to </a:t>
            </a:r>
            <a:r>
              <a:rPr lang="en-US" dirty="0">
                <a:hlinkClick r:id="rId2"/>
              </a:rPr>
              <a:t>Topic Overview: Setting Up a New Supplier or Payee to learn about the supplier setup process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606850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CDBF-B8B1-CB4F-B345-8E655640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488" y="1588002"/>
            <a:ext cx="4023700" cy="925830"/>
          </a:xfrm>
        </p:spPr>
        <p:txBody>
          <a:bodyPr/>
          <a:lstStyle/>
          <a:p>
            <a:r>
              <a:rPr lang="en-US" sz="40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27165588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57D9-9542-E58B-C2D7-165F87E1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45" y="171543"/>
            <a:ext cx="7707862" cy="48802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Vendor services - new resources and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15717-03F1-8DE3-B23C-3D47B18AA4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DC8AA-1CC3-A765-6E1D-ECA04DCC9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0" y="659567"/>
            <a:ext cx="8581690" cy="44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8230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SU_Preso_16x9_v7</Template>
  <TotalTime>457</TotalTime>
  <Words>188</Words>
  <Application>Microsoft Office PowerPoint</Application>
  <PresentationFormat>On-screen Show (16:9)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Source Sans Pro</vt:lpstr>
      <vt:lpstr>Source Sans Pro Semibold</vt:lpstr>
      <vt:lpstr>Wingdings</vt:lpstr>
      <vt:lpstr>SU_Preso_16x9_v6</vt:lpstr>
      <vt:lpstr>SU_Template_TopBar</vt:lpstr>
      <vt:lpstr>Stanford Financial Management Process and Policy Updates - Highlights</vt:lpstr>
      <vt:lpstr>Topics</vt:lpstr>
      <vt:lpstr>Updated Meal Limits</vt:lpstr>
      <vt:lpstr>PowerPoint Presentation</vt:lpstr>
      <vt:lpstr>Cash and Check Process Change</vt:lpstr>
      <vt:lpstr>PowerPoint Presentation</vt:lpstr>
      <vt:lpstr>Vendor Services - New resources and guidance published on Fingate</vt:lpstr>
      <vt:lpstr>Backup Slides</vt:lpstr>
      <vt:lpstr>Vendor services - new resources and guidance</vt:lpstr>
      <vt:lpstr>PowerPoint Presentation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Guidelines</dc:title>
  <dc:creator>Serena Rao</dc:creator>
  <dc:description>2012 PowerPoint template redesign</dc:description>
  <cp:lastModifiedBy>Xing Ding Chang</cp:lastModifiedBy>
  <cp:revision>33</cp:revision>
  <dcterms:created xsi:type="dcterms:W3CDTF">2020-04-05T21:18:33Z</dcterms:created>
  <dcterms:modified xsi:type="dcterms:W3CDTF">2022-11-14T19:58:48Z</dcterms:modified>
</cp:coreProperties>
</file>