
<file path=[Content_Types].xml><?xml version="1.0" encoding="utf-8"?>
<Types xmlns="http://schemas.openxmlformats.org/package/2006/content-types">
  <Default Extension="B4959800" ContentType="image/jpeg"/>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13"/>
  </p:notesMasterIdLst>
  <p:sldIdLst>
    <p:sldId id="319" r:id="rId2"/>
    <p:sldId id="328" r:id="rId3"/>
    <p:sldId id="333" r:id="rId4"/>
    <p:sldId id="334" r:id="rId5"/>
    <p:sldId id="264" r:id="rId6"/>
    <p:sldId id="265" r:id="rId7"/>
    <p:sldId id="321" r:id="rId8"/>
    <p:sldId id="331" r:id="rId9"/>
    <p:sldId id="329" r:id="rId10"/>
    <p:sldId id="336" r:id="rId11"/>
    <p:sldId id="337"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Noto Sans Symbols" panose="020B0604020202020204" charset="0"/>
      <p:regular r:id="rId18"/>
    </p:embeddedFont>
    <p:embeddedFont>
      <p:font typeface="Roboto" panose="02000000000000000000" pitchFamily="2" charset="0"/>
      <p:regular r:id="rId19"/>
      <p:bold r:id="rId20"/>
      <p:italic r:id="rId21"/>
      <p:boldItalic r:id="rId22"/>
    </p:embeddedFont>
    <p:embeddedFont>
      <p:font typeface="Source Sans Pro" panose="020B0503030403020204" pitchFamily="34" charset="0"/>
      <p:regular r:id="rId23"/>
      <p:bold r:id="rId24"/>
      <p:italic r:id="rId25"/>
      <p:boldItalic r:id="rId26"/>
    </p:embeddedFont>
    <p:embeddedFont>
      <p:font typeface="Source Sans Pro SemiBold" panose="020B0603030403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8">
          <p15:clr>
            <a:srgbClr val="A4A3A4"/>
          </p15:clr>
        </p15:guide>
        <p15:guide id="2" pos="816">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ggQqZjjsd0HUznax4JQqSC5xHwN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1A77A8-BB83-677C-094F-602993718BA6}" name="Neil Hamilton" initials="NH" userId="4M3tn1mZZeroN0yRQbNagGqhyNghTv9EmUl6gL1ucXQ=" providerId="None"/>
  <p188:author id="{1102BDE8-9068-51B2-2491-E42F288D8AA9}" name="Kulneet S Homidi" initials="KSH" userId="S::khomidi@stanford.edu::24ff6ed6-143d-4c57-b146-8e70860a56d8" providerId="AD"/>
  <p188:author id="{9B7234ED-5126-F32D-AEDD-9D1B451EE02D}" name="mark rickey" initials="mr" userId="oP7MN0jVhIBaIdjGueRrRKiD1btJwKJMocjuVIsl/Ew="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2" autoAdjust="0"/>
  </p:normalViewPr>
  <p:slideViewPr>
    <p:cSldViewPr snapToGrid="0">
      <p:cViewPr varScale="1">
        <p:scale>
          <a:sx n="79" d="100"/>
          <a:sy n="79" d="100"/>
        </p:scale>
        <p:origin x="848" y="48"/>
      </p:cViewPr>
      <p:guideLst>
        <p:guide orient="horz" pos="468"/>
        <p:guide pos="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57" Type="http://schemas.microsoft.com/office/2018/10/relationships/authors" Target="authors.xml"/><Relationship Id="rId10" Type="http://schemas.openxmlformats.org/officeDocument/2006/relationships/slide" Target="slides/slide9.xml"/><Relationship Id="rId19" Type="http://schemas.openxmlformats.org/officeDocument/2006/relationships/font" Target="fonts/font6.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56"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comply with confidential medical records requirements the Diversity and Access Office proposes that Stanford faculty, staff, student and visitor medical waiver requests are routed through the appropriate channels for approval Benefits include: ● Compliance with confidential medical records requirements ● Ease of access by requesters ● Convenience and efficiency of one-time approval for people with long term and chronic disabilities and/or conditions</a:t>
            </a:r>
          </a:p>
          <a:p>
            <a:endParaRPr lang="en-US" dirty="0"/>
          </a:p>
          <a:p>
            <a:r>
              <a:rPr lang="en-US" b="0" i="0" dirty="0">
                <a:solidFill>
                  <a:srgbClr val="BDC1C6"/>
                </a:solidFill>
                <a:effectLst/>
                <a:latin typeface="Roboto" panose="02000000000000000000" pitchFamily="2" charset="0"/>
              </a:rPr>
              <a:t>Office of Accessible Education (</a:t>
            </a:r>
            <a:r>
              <a:rPr lang="en-US" b="1" i="0" dirty="0">
                <a:solidFill>
                  <a:srgbClr val="BCC0C3"/>
                </a:solidFill>
                <a:effectLst/>
                <a:latin typeface="Roboto" panose="02000000000000000000" pitchFamily="2" charset="0"/>
              </a:rPr>
              <a:t>OAE</a:t>
            </a:r>
            <a:r>
              <a:rPr lang="en-US" b="0" i="0" dirty="0">
                <a:solidFill>
                  <a:srgbClr val="BDC1C6"/>
                </a:solidFill>
                <a:effectLst/>
                <a:latin typeface="Roboto" panose="02000000000000000000" pitchFamily="2" charset="0"/>
              </a:rPr>
              <a:t>)</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0422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948776" y="359541"/>
            <a:ext cx="7707862" cy="488024"/>
          </a:xfrm>
          <a:prstGeom prst="rect">
            <a:avLst/>
          </a:prstGeom>
          <a:noFill/>
          <a:ln>
            <a:noFill/>
          </a:ln>
        </p:spPr>
        <p:txBody>
          <a:bodyPr spcFirstLastPara="1" wrap="square" lIns="0" tIns="45700" rIns="91425" bIns="45700" anchor="b" anchorCtr="0">
            <a:noAutofit/>
          </a:bodyPr>
          <a:lstStyle>
            <a:lvl1pPr lvl="0" algn="l">
              <a:lnSpc>
                <a:spcPct val="85000"/>
              </a:lnSpc>
              <a:spcBef>
                <a:spcPts val="0"/>
              </a:spcBef>
              <a:spcAft>
                <a:spcPts val="0"/>
              </a:spcAft>
              <a:buSzPts val="1400"/>
              <a:buNone/>
              <a:defRPr sz="2400">
                <a:solidFill>
                  <a:schemeClr val="lt2"/>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955677" y="908685"/>
            <a:ext cx="7700963" cy="3759042"/>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228600" algn="l">
              <a:lnSpc>
                <a:spcPct val="100000"/>
              </a:lnSpc>
              <a:spcBef>
                <a:spcPts val="360"/>
              </a:spcBef>
              <a:spcAft>
                <a:spcPts val="0"/>
              </a:spcAft>
              <a:buSzPts val="1800"/>
              <a:buFont typeface="Arial"/>
              <a:buNone/>
              <a:defRPr/>
            </a:lvl2pPr>
            <a:lvl3pPr marL="1371600" lvl="2" indent="-228600" algn="l">
              <a:lnSpc>
                <a:spcPct val="100000"/>
              </a:lnSpc>
              <a:spcBef>
                <a:spcPts val="360"/>
              </a:spcBef>
              <a:spcAft>
                <a:spcPts val="0"/>
              </a:spcAft>
              <a:buSzPts val="1836"/>
              <a:buNone/>
              <a:defRPr/>
            </a:lvl3pPr>
            <a:lvl4pPr marL="1828800" lvl="3" indent="-228600" algn="l">
              <a:lnSpc>
                <a:spcPct val="100000"/>
              </a:lnSpc>
              <a:spcBef>
                <a:spcPts val="360"/>
              </a:spcBef>
              <a:spcAft>
                <a:spcPts val="0"/>
              </a:spcAft>
              <a:buSzPts val="1800"/>
              <a:buNone/>
              <a:defRPr/>
            </a:lvl4pPr>
            <a:lvl5pPr marL="2286000" lvl="4" indent="-228600" algn="l">
              <a:lnSpc>
                <a:spcPct val="100000"/>
              </a:lnSpc>
              <a:spcBef>
                <a:spcPts val="360"/>
              </a:spcBef>
              <a:spcAft>
                <a:spcPts val="0"/>
              </a:spcAft>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Horizontal">
  <p:cSld name="Two Content Horizontal">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948776" y="359541"/>
            <a:ext cx="7707862" cy="488024"/>
          </a:xfrm>
          <a:prstGeom prst="rect">
            <a:avLst/>
          </a:prstGeom>
          <a:noFill/>
          <a:ln>
            <a:noFill/>
          </a:ln>
        </p:spPr>
        <p:txBody>
          <a:bodyPr spcFirstLastPara="1" wrap="square" lIns="0" tIns="45700" rIns="91425" bIns="45700" anchor="b" anchorCtr="0">
            <a:noAutofit/>
          </a:bodyPr>
          <a:lstStyle>
            <a:lvl1pPr lvl="0" algn="l">
              <a:lnSpc>
                <a:spcPct val="85000"/>
              </a:lnSpc>
              <a:spcBef>
                <a:spcPts val="0"/>
              </a:spcBef>
              <a:spcAft>
                <a:spcPts val="0"/>
              </a:spcAft>
              <a:buSzPts val="1400"/>
              <a:buNone/>
              <a:defRPr sz="2400">
                <a:solidFill>
                  <a:schemeClr val="lt2"/>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948777" y="908685"/>
            <a:ext cx="7707862" cy="1816607"/>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3" name="Google Shape;43;p27"/>
          <p:cNvSpPr txBox="1">
            <a:spLocks noGrp="1"/>
          </p:cNvSpPr>
          <p:nvPr>
            <p:ph type="body" idx="2"/>
          </p:nvPr>
        </p:nvSpPr>
        <p:spPr>
          <a:xfrm>
            <a:off x="949327" y="2841313"/>
            <a:ext cx="7707313" cy="1816607"/>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948776" y="359541"/>
            <a:ext cx="7707862" cy="488024"/>
          </a:xfrm>
          <a:prstGeom prst="rect">
            <a:avLst/>
          </a:prstGeom>
          <a:noFill/>
          <a:ln>
            <a:noFill/>
          </a:ln>
        </p:spPr>
        <p:txBody>
          <a:bodyPr spcFirstLastPara="1" wrap="square" lIns="0" tIns="45700" rIns="91425" bIns="45700" anchor="b" anchorCtr="0">
            <a:noAutofit/>
          </a:bodyPr>
          <a:lstStyle>
            <a:lvl1pPr lvl="0" algn="l">
              <a:lnSpc>
                <a:spcPct val="85000"/>
              </a:lnSpc>
              <a:spcBef>
                <a:spcPts val="0"/>
              </a:spcBef>
              <a:spcAft>
                <a:spcPts val="0"/>
              </a:spcAft>
              <a:buSzPts val="1400"/>
              <a:buNone/>
              <a:defRPr sz="2400">
                <a:solidFill>
                  <a:schemeClr val="lt2"/>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949327" y="908686"/>
            <a:ext cx="3787775" cy="1823085"/>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7" name="Google Shape;47;p29"/>
          <p:cNvSpPr txBox="1">
            <a:spLocks noGrp="1"/>
          </p:cNvSpPr>
          <p:nvPr>
            <p:ph type="body" idx="2"/>
          </p:nvPr>
        </p:nvSpPr>
        <p:spPr>
          <a:xfrm>
            <a:off x="955677" y="2840613"/>
            <a:ext cx="3781425" cy="1827114"/>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8" name="Google Shape;48;p29"/>
          <p:cNvSpPr txBox="1">
            <a:spLocks noGrp="1"/>
          </p:cNvSpPr>
          <p:nvPr>
            <p:ph type="body" idx="3"/>
          </p:nvPr>
        </p:nvSpPr>
        <p:spPr>
          <a:xfrm>
            <a:off x="4876800" y="908686"/>
            <a:ext cx="3779838" cy="1823085"/>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9" name="Google Shape;49;p29"/>
          <p:cNvSpPr txBox="1">
            <a:spLocks noGrp="1"/>
          </p:cNvSpPr>
          <p:nvPr>
            <p:ph type="body" idx="4"/>
          </p:nvPr>
        </p:nvSpPr>
        <p:spPr>
          <a:xfrm>
            <a:off x="4876800" y="2840613"/>
            <a:ext cx="3779838" cy="1827114"/>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60"/>
              </a:spcBef>
              <a:spcAft>
                <a:spcPts val="0"/>
              </a:spcAft>
              <a:buSzPts val="1400"/>
              <a:buNone/>
              <a:defRPr/>
            </a:lvl1pPr>
            <a:lvl2pPr marL="914400" lvl="1" indent="-342900" algn="l">
              <a:lnSpc>
                <a:spcPct val="100000"/>
              </a:lnSpc>
              <a:spcBef>
                <a:spcPts val="360"/>
              </a:spcBef>
              <a:spcAft>
                <a:spcPts val="0"/>
              </a:spcAft>
              <a:buSzPts val="1800"/>
              <a:buChar char="▪"/>
              <a:defRPr/>
            </a:lvl2pPr>
            <a:lvl3pPr marL="1371600" lvl="2" indent="-345186" algn="l">
              <a:lnSpc>
                <a:spcPct val="100000"/>
              </a:lnSpc>
              <a:spcBef>
                <a:spcPts val="360"/>
              </a:spcBef>
              <a:spcAft>
                <a:spcPts val="0"/>
              </a:spcAft>
              <a:buSzPts val="1836"/>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7" name="Content Placeholder 6"/>
          <p:cNvSpPr>
            <a:spLocks noGrp="1"/>
          </p:cNvSpPr>
          <p:nvPr>
            <p:ph sz="quarter" idx="10"/>
          </p:nvPr>
        </p:nvSpPr>
        <p:spPr>
          <a:xfrm>
            <a:off x="955677" y="908685"/>
            <a:ext cx="7700963" cy="3759042"/>
          </a:xfrm>
        </p:spPr>
        <p:txBody>
          <a:bodyPr/>
          <a:lstStyle>
            <a:lvl2pPr marL="0" indent="0">
              <a:buFont typeface="Arial"/>
              <a:buNone/>
              <a:defRPr baseline="0"/>
            </a:lvl2pPr>
            <a:lvl3pPr marL="344488" indent="0">
              <a:buNone/>
              <a:defRPr/>
            </a:lvl3pPr>
            <a:lvl4pPr marL="687387" indent="0">
              <a:buNone/>
              <a:defRPr/>
            </a:lvl4pPr>
            <a:lvl5pPr marL="1031875" indent="0">
              <a:buNone/>
              <a:defRPr/>
            </a:lvl5pPr>
          </a:lstStyle>
          <a:p>
            <a:pPr lvl="0"/>
            <a:r>
              <a:rPr lang="en-US"/>
              <a:t>Edit Master text styles</a:t>
            </a:r>
          </a:p>
        </p:txBody>
      </p:sp>
    </p:spTree>
    <p:extLst>
      <p:ext uri="{BB962C8B-B14F-4D97-AF65-F5344CB8AC3E}">
        <p14:creationId xmlns:p14="http://schemas.microsoft.com/office/powerpoint/2010/main" val="523845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262626"/>
                </a:solidFill>
                <a:latin typeface="Source Sans 3 Semibold"/>
                <a:cs typeface="Source Sans 3 Semibold"/>
              </a:defRPr>
            </a:lvl1pPr>
          </a:lstStyle>
          <a:p>
            <a:endParaRPr/>
          </a:p>
        </p:txBody>
      </p:sp>
      <p:sp>
        <p:nvSpPr>
          <p:cNvPr id="3" name="Holder 3"/>
          <p:cNvSpPr>
            <a:spLocks noGrp="1"/>
          </p:cNvSpPr>
          <p:nvPr>
            <p:ph type="body" idx="1"/>
          </p:nvPr>
        </p:nvSpPr>
        <p:spPr/>
        <p:txBody>
          <a:bodyPr lIns="0" tIns="0" rIns="0" bIns="0"/>
          <a:lstStyle>
            <a:lvl1pPr>
              <a:defRPr sz="1200" b="0" i="0">
                <a:solidFill>
                  <a:schemeClr val="tx1"/>
                </a:solidFill>
                <a:latin typeface="Source Sans 3"/>
                <a:cs typeface="Source Sans 3"/>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8/14/2023</a:t>
            </a:fld>
            <a:endParaRPr lang="en-US"/>
          </a:p>
        </p:txBody>
      </p:sp>
      <p:sp>
        <p:nvSpPr>
          <p:cNvPr id="6" name="Holder 6"/>
          <p:cNvSpPr>
            <a:spLocks noGrp="1"/>
          </p:cNvSpPr>
          <p:nvPr>
            <p:ph type="sldNum" sz="quarter" idx="7"/>
          </p:nvPr>
        </p:nvSpPr>
        <p:spPr/>
        <p:txBody>
          <a:bodyPr lIns="0" tIns="0" rIns="0" bIns="0"/>
          <a:lstStyle>
            <a:lvl1pPr>
              <a:defRPr sz="1000" b="0" i="0">
                <a:solidFill>
                  <a:srgbClr val="262626"/>
                </a:solidFill>
                <a:latin typeface="Source Sans 3"/>
                <a:cs typeface="Source Sans 3"/>
              </a:defRPr>
            </a:lvl1pPr>
          </a:lstStyle>
          <a:p>
            <a:pPr marL="38100">
              <a:lnSpc>
                <a:spcPct val="100000"/>
              </a:lnSpc>
              <a:spcBef>
                <a:spcPts val="80"/>
              </a:spcBef>
            </a:pPr>
            <a:fld id="{81D60167-4931-47E6-BA6A-407CBD079E47}" type="slidenum">
              <a:rPr spc="-25" dirty="0"/>
              <a:t>‹#›</a:t>
            </a:fld>
            <a:endParaRPr spc="-25" dirty="0"/>
          </a:p>
        </p:txBody>
      </p:sp>
    </p:spTree>
    <p:extLst>
      <p:ext uri="{BB962C8B-B14F-4D97-AF65-F5344CB8AC3E}">
        <p14:creationId xmlns:p14="http://schemas.microsoft.com/office/powerpoint/2010/main" val="19404165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949325" y="358775"/>
            <a:ext cx="7707313" cy="488950"/>
          </a:xfrm>
          <a:prstGeom prst="rect">
            <a:avLst/>
          </a:prstGeom>
          <a:noFill/>
          <a:ln>
            <a:noFill/>
          </a:ln>
        </p:spPr>
        <p:txBody>
          <a:bodyPr spcFirstLastPara="1" wrap="square" lIns="0" tIns="45700" rIns="91425" bIns="45700" anchor="b" anchorCtr="0">
            <a:noAutofit/>
          </a:bodyPr>
          <a:lstStyle>
            <a:lvl1pPr marR="0" lvl="0"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Arial"/>
                <a:ea typeface="Arial"/>
                <a:cs typeface="Arial"/>
                <a:sym typeface="Arial"/>
              </a:defRPr>
            </a:lvl1pPr>
            <a:lvl2pPr marR="0" lvl="1"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Arial"/>
                <a:ea typeface="Arial"/>
                <a:cs typeface="Arial"/>
                <a:sym typeface="Arial"/>
              </a:defRPr>
            </a:lvl2pPr>
            <a:lvl3pPr marR="0" lvl="2"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Arial"/>
                <a:ea typeface="Arial"/>
                <a:cs typeface="Arial"/>
                <a:sym typeface="Arial"/>
              </a:defRPr>
            </a:lvl3pPr>
            <a:lvl4pPr marR="0" lvl="3"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Arial"/>
                <a:ea typeface="Arial"/>
                <a:cs typeface="Arial"/>
                <a:sym typeface="Arial"/>
              </a:defRPr>
            </a:lvl4pPr>
            <a:lvl5pPr marR="0" lvl="4"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Arial"/>
                <a:ea typeface="Arial"/>
                <a:cs typeface="Arial"/>
                <a:sym typeface="Arial"/>
              </a:defRPr>
            </a:lvl5pPr>
            <a:lvl6pPr marR="0" lvl="5"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Source Sans Pro SemiBold"/>
                <a:ea typeface="Source Sans Pro SemiBold"/>
                <a:cs typeface="Source Sans Pro SemiBold"/>
                <a:sym typeface="Source Sans Pro SemiBold"/>
              </a:defRPr>
            </a:lvl6pPr>
            <a:lvl7pPr marR="0" lvl="6"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Source Sans Pro SemiBold"/>
                <a:ea typeface="Source Sans Pro SemiBold"/>
                <a:cs typeface="Source Sans Pro SemiBold"/>
                <a:sym typeface="Source Sans Pro SemiBold"/>
              </a:defRPr>
            </a:lvl7pPr>
            <a:lvl8pPr marR="0" lvl="7"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Source Sans Pro SemiBold"/>
                <a:ea typeface="Source Sans Pro SemiBold"/>
                <a:cs typeface="Source Sans Pro SemiBold"/>
                <a:sym typeface="Source Sans Pro SemiBold"/>
              </a:defRPr>
            </a:lvl8pPr>
            <a:lvl9pPr marR="0" lvl="8" algn="l" rtl="0">
              <a:lnSpc>
                <a:spcPct val="85000"/>
              </a:lnSpc>
              <a:spcBef>
                <a:spcPts val="0"/>
              </a:spcBef>
              <a:spcAft>
                <a:spcPts val="0"/>
              </a:spcAft>
              <a:buClr>
                <a:srgbClr val="000000"/>
              </a:buClr>
              <a:buSzPts val="1400"/>
              <a:buFont typeface="Arial"/>
              <a:buNone/>
              <a:defRPr sz="2400" b="0" i="0" u="none" strike="noStrike" cap="none">
                <a:solidFill>
                  <a:schemeClr val="lt2"/>
                </a:solidFill>
                <a:latin typeface="Source Sans Pro SemiBold"/>
                <a:ea typeface="Source Sans Pro SemiBold"/>
                <a:cs typeface="Source Sans Pro SemiBold"/>
                <a:sym typeface="Source Sans Pro SemiBold"/>
              </a:defRPr>
            </a:lvl9pPr>
          </a:lstStyle>
          <a:p>
            <a:endParaRPr/>
          </a:p>
        </p:txBody>
      </p:sp>
      <p:sp>
        <p:nvSpPr>
          <p:cNvPr id="11" name="Google Shape;11;p21"/>
          <p:cNvSpPr txBox="1">
            <a:spLocks noGrp="1"/>
          </p:cNvSpPr>
          <p:nvPr>
            <p:ph type="body" idx="1"/>
          </p:nvPr>
        </p:nvSpPr>
        <p:spPr>
          <a:xfrm>
            <a:off x="949325" y="903288"/>
            <a:ext cx="7707313" cy="3763962"/>
          </a:xfrm>
          <a:prstGeom prst="rect">
            <a:avLst/>
          </a:prstGeom>
          <a:noFill/>
          <a:ln>
            <a:noFill/>
          </a:ln>
        </p:spPr>
        <p:txBody>
          <a:bodyPr spcFirstLastPara="1" wrap="square" lIns="0" tIns="45700" rIns="0"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lt2"/>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45186" algn="l" rtl="0">
              <a:lnSpc>
                <a:spcPct val="100000"/>
              </a:lnSpc>
              <a:spcBef>
                <a:spcPts val="360"/>
              </a:spcBef>
              <a:spcAft>
                <a:spcPts val="0"/>
              </a:spcAft>
              <a:buClr>
                <a:schemeClr val="lt2"/>
              </a:buClr>
              <a:buSzPts val="1836"/>
              <a:buFont typeface="Source Sans Pro"/>
              <a:buChar char="›"/>
              <a:defRPr sz="1800" b="0" i="0" u="none" strike="noStrike" cap="none">
                <a:solidFill>
                  <a:srgbClr val="595959"/>
                </a:solidFill>
                <a:latin typeface="Arial"/>
                <a:ea typeface="Arial"/>
                <a:cs typeface="Arial"/>
                <a:sym typeface="Arial"/>
              </a:defRPr>
            </a:lvl3pPr>
            <a:lvl4pPr marL="1828800" marR="0" lvl="3" indent="-342900" algn="l" rtl="0">
              <a:lnSpc>
                <a:spcPct val="100000"/>
              </a:lnSpc>
              <a:spcBef>
                <a:spcPts val="360"/>
              </a:spcBef>
              <a:spcAft>
                <a:spcPts val="0"/>
              </a:spcAft>
              <a:buClr>
                <a:schemeClr val="lt2"/>
              </a:buClr>
              <a:buSzPts val="1800"/>
              <a:buFont typeface="Arial"/>
              <a:buChar char="•"/>
              <a:defRPr sz="1800" b="0" i="0" u="none" strike="noStrike" cap="none">
                <a:solidFill>
                  <a:srgbClr val="595959"/>
                </a:solidFill>
                <a:latin typeface="Arial"/>
                <a:ea typeface="Arial"/>
                <a:cs typeface="Arial"/>
                <a:sym typeface="Arial"/>
              </a:defRPr>
            </a:lvl4pPr>
            <a:lvl5pPr marL="2286000" marR="0" lvl="4" indent="-342900" algn="l" rtl="0">
              <a:lnSpc>
                <a:spcPct val="100000"/>
              </a:lnSpc>
              <a:spcBef>
                <a:spcPts val="360"/>
              </a:spcBef>
              <a:spcAft>
                <a:spcPts val="0"/>
              </a:spcAft>
              <a:buClr>
                <a:schemeClr val="lt2"/>
              </a:buClr>
              <a:buSzPts val="1800"/>
              <a:buFont typeface="Source Sans Pro"/>
              <a:buChar char="–"/>
              <a:defRPr sz="1800" b="0" i="0" u="none" strike="noStrike" cap="none">
                <a:solidFill>
                  <a:srgbClr val="595959"/>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12" name="Google Shape;12;p21"/>
          <p:cNvSpPr/>
          <p:nvPr/>
        </p:nvSpPr>
        <p:spPr>
          <a:xfrm>
            <a:off x="0" y="0"/>
            <a:ext cx="457200" cy="5149850"/>
          </a:xfrm>
          <a:prstGeom prst="rect">
            <a:avLst/>
          </a:prstGeom>
          <a:solidFill>
            <a:srgbClr val="8C1515"/>
          </a:solidFill>
          <a:ln w="9525" cap="flat" cmpd="sng">
            <a:solidFill>
              <a:srgbClr val="8C15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3" name="Google Shape;13;p21"/>
          <p:cNvPicPr preferRelativeResize="0"/>
          <p:nvPr/>
        </p:nvPicPr>
        <p:blipFill rotWithShape="1">
          <a:blip r:embed="rId7">
            <a:alphaModFix/>
          </a:blip>
          <a:srcRect/>
          <a:stretch/>
        </p:blipFill>
        <p:spPr>
          <a:xfrm>
            <a:off x="7343039" y="4667250"/>
            <a:ext cx="1805723" cy="472054"/>
          </a:xfrm>
          <a:prstGeom prst="rect">
            <a:avLst/>
          </a:prstGeom>
          <a:noFill/>
          <a:ln>
            <a:noFill/>
          </a:ln>
        </p:spPr>
      </p:pic>
      <p:sp>
        <p:nvSpPr>
          <p:cNvPr id="14" name="Google Shape;14;p21"/>
          <p:cNvSpPr txBox="1"/>
          <p:nvPr/>
        </p:nvSpPr>
        <p:spPr>
          <a:xfrm>
            <a:off x="60325" y="7938"/>
            <a:ext cx="457200" cy="457200"/>
          </a:xfrm>
          <a:prstGeom prst="rect">
            <a:avLst/>
          </a:prstGeom>
          <a:noFill/>
          <a:ln>
            <a:noFill/>
          </a:ln>
        </p:spPr>
        <p:txBody>
          <a:bodyPr spcFirstLastPara="1" wrap="square" lIns="45700" tIns="0" rIns="45700" bIns="0" anchor="ctr" anchorCtr="1">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lt1"/>
                </a:solidFill>
                <a:latin typeface="Arial"/>
                <a:ea typeface="Arial"/>
                <a:cs typeface="Arial"/>
                <a:sym typeface="Arial"/>
              </a:rPr>
              <a:t>‹#›</a:t>
            </a:fld>
            <a:endParaRPr sz="10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 id="2147483655" r:id="rId2"/>
    <p:sldLayoutId id="2147483656" r:id="rId3"/>
    <p:sldLayoutId id="2147483657" r:id="rId4"/>
    <p:sldLayoutId id="2147483658"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B4959800"/><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fingate.stanford.edu/paying-people/reporting/obi-dashboard-payroll-and-labor-management-reports-plm#tab-15451-content" TargetMode="External"/><Relationship Id="rId3" Type="http://schemas.openxmlformats.org/officeDocument/2006/relationships/hyperlink" Target="https://fingate.stanford.edu/business-travel-expenses/reporting/obi-dashboard-expense-requests-and-su-card-activity-err#tab-15721-content" TargetMode="External"/><Relationship Id="rId7" Type="http://schemas.openxmlformats.org/officeDocument/2006/relationships/hyperlink" Target="https://fingate.stanford.edu/managing-funds/how-to/clear-organization-suspense-accounts-labor" TargetMode="External"/><Relationship Id="rId2" Type="http://schemas.openxmlformats.org/officeDocument/2006/relationships/hyperlink" Target="https://fingate.stanford.edu/business-travel-expenses/reporting/obi-dashboard-expense-requests-and-su-card-activity-err#tab-15691-content" TargetMode="External"/><Relationship Id="rId1" Type="http://schemas.openxmlformats.org/officeDocument/2006/relationships/slideLayout" Target="../slideLayouts/slideLayout5.xml"/><Relationship Id="rId6" Type="http://schemas.openxmlformats.org/officeDocument/2006/relationships/hyperlink" Target="https://fingate.stanford.edu/purchasing-contracts/reporting/oracle-financials-inquiry-tools#tab-38846-content" TargetMode="External"/><Relationship Id="rId5" Type="http://schemas.openxmlformats.org/officeDocument/2006/relationships/hyperlink" Target="https://fingate.stanford.edu/purchasing-contracts/reporting/obi-dashboard-procure-pay-dashboard-and-reports-p2p#tab-15926-content" TargetMode="External"/><Relationship Id="rId4" Type="http://schemas.openxmlformats.org/officeDocument/2006/relationships/hyperlink" Target="https://fingate.stanford.edu/business-travel-expenses/reporting/obi-dashboard-expense-requests-and-su-card-activity-err#tab-15751-content"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fingate.stanford.edu/managing-funds/reporting/obi-dashboard-revenue-and-fund-management-rfm#tab-43761-content" TargetMode="External"/><Relationship Id="rId3" Type="http://schemas.openxmlformats.org/officeDocument/2006/relationships/hyperlink" Target="https://fingate.stanford.edu/managing-funds/reporting/obi-dashboard-revenue-and-fund-management-rfm#tab-15151-content" TargetMode="External"/><Relationship Id="rId7" Type="http://schemas.openxmlformats.org/officeDocument/2006/relationships/hyperlink" Target="https://stanford.app.box.com/v/fingate-obi-scheduleBIP" TargetMode="External"/><Relationship Id="rId2" Type="http://schemas.openxmlformats.org/officeDocument/2006/relationships/hyperlink" Target="https://fingate.stanford.edu/managing-funds/reporting/obi-dashboard-revenue-and-fund-management-rfm#tab-15046-content" TargetMode="External"/><Relationship Id="rId1" Type="http://schemas.openxmlformats.org/officeDocument/2006/relationships/slideLayout" Target="../slideLayouts/slideLayout5.xml"/><Relationship Id="rId6" Type="http://schemas.openxmlformats.org/officeDocument/2006/relationships/hyperlink" Target="https://fingate.stanford.edu/managing-funds/reporting/obi-dashboard-revenue-and-fund-management-rfm#tab-15316-content" TargetMode="External"/><Relationship Id="rId5" Type="http://schemas.openxmlformats.org/officeDocument/2006/relationships/hyperlink" Target="https://fingate.stanford.edu/managing-funds/reporting/obi-dashboard-revenue-and-fund-management-rfm#tab-15166-content" TargetMode="External"/><Relationship Id="rId4" Type="http://schemas.openxmlformats.org/officeDocument/2006/relationships/hyperlink" Target="https://fingate.stanford.edu/managing-funds/reporting/obi-dashboard-revenue-and-fund-management-rfm#tab-15226-content" TargetMode="External"/><Relationship Id="rId9" Type="http://schemas.openxmlformats.org/officeDocument/2006/relationships/hyperlink" Target="https://fingate.stanford.edu/managing-funds/reporting/obi-dashboard-consolidated-expenditure-reporting-dashboard-and-reports-cer#tab-2441-conten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419CAD-8ACC-99EC-5B70-28A1A0D92895}"/>
              </a:ext>
            </a:extLst>
          </p:cNvPr>
          <p:cNvSpPr>
            <a:spLocks noGrp="1"/>
          </p:cNvSpPr>
          <p:nvPr>
            <p:ph type="body" idx="1"/>
          </p:nvPr>
        </p:nvSpPr>
        <p:spPr>
          <a:xfrm>
            <a:off x="1649817" y="1957039"/>
            <a:ext cx="6686463" cy="1311942"/>
          </a:xfrm>
        </p:spPr>
        <p:txBody>
          <a:bodyPr>
            <a:normAutofit/>
          </a:bodyPr>
          <a:lstStyle/>
          <a:p>
            <a:r>
              <a:rPr lang="en-US" sz="4400" b="1" dirty="0" err="1"/>
              <a:t>VPDoR</a:t>
            </a:r>
            <a:r>
              <a:rPr lang="en-US" sz="4400" b="1" dirty="0"/>
              <a:t> Finance Update </a:t>
            </a:r>
          </a:p>
        </p:txBody>
      </p:sp>
      <p:sp>
        <p:nvSpPr>
          <p:cNvPr id="4" name="Text Placeholder 3">
            <a:extLst>
              <a:ext uri="{FF2B5EF4-FFF2-40B4-BE49-F238E27FC236}">
                <a16:creationId xmlns:a16="http://schemas.microsoft.com/office/drawing/2014/main" id="{00203DBB-15F2-1696-7E32-70ABAAA1E92C}"/>
              </a:ext>
            </a:extLst>
          </p:cNvPr>
          <p:cNvSpPr>
            <a:spLocks noGrp="1"/>
          </p:cNvSpPr>
          <p:nvPr>
            <p:ph type="body" idx="2"/>
          </p:nvPr>
        </p:nvSpPr>
        <p:spPr>
          <a:xfrm>
            <a:off x="918847" y="3070860"/>
            <a:ext cx="7707313" cy="855540"/>
          </a:xfrm>
        </p:spPr>
        <p:txBody>
          <a:bodyPr>
            <a:normAutofit/>
          </a:bodyPr>
          <a:lstStyle/>
          <a:p>
            <a:pPr algn="ctr"/>
            <a:r>
              <a:rPr lang="en-US" sz="2400" dirty="0"/>
              <a:t>August 2023</a:t>
            </a:r>
          </a:p>
        </p:txBody>
      </p:sp>
    </p:spTree>
    <p:extLst>
      <p:ext uri="{BB962C8B-B14F-4D97-AF65-F5344CB8AC3E}">
        <p14:creationId xmlns:p14="http://schemas.microsoft.com/office/powerpoint/2010/main" val="611627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6CA4-41AD-EDAB-5A7C-4BAF964B4C15}"/>
              </a:ext>
            </a:extLst>
          </p:cNvPr>
          <p:cNvSpPr>
            <a:spLocks noGrp="1"/>
          </p:cNvSpPr>
          <p:nvPr>
            <p:ph type="title"/>
          </p:nvPr>
        </p:nvSpPr>
        <p:spPr/>
        <p:txBody>
          <a:bodyPr/>
          <a:lstStyle/>
          <a:p>
            <a:r>
              <a:rPr lang="en-US" dirty="0"/>
              <a:t>Funds Management Courses</a:t>
            </a:r>
          </a:p>
        </p:txBody>
      </p:sp>
      <p:pic>
        <p:nvPicPr>
          <p:cNvPr id="4" name="Picture 3">
            <a:extLst>
              <a:ext uri="{FF2B5EF4-FFF2-40B4-BE49-F238E27FC236}">
                <a16:creationId xmlns:a16="http://schemas.microsoft.com/office/drawing/2014/main" id="{B542FE21-CC1E-A97E-15F9-95ADC15431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30027"/>
            <a:ext cx="5943600" cy="2762250"/>
          </a:xfrm>
          <a:prstGeom prst="rect">
            <a:avLst/>
          </a:prstGeom>
          <a:noFill/>
          <a:ln>
            <a:noFill/>
          </a:ln>
        </p:spPr>
      </p:pic>
      <p:sp>
        <p:nvSpPr>
          <p:cNvPr id="6" name="TextBox 5">
            <a:extLst>
              <a:ext uri="{FF2B5EF4-FFF2-40B4-BE49-F238E27FC236}">
                <a16:creationId xmlns:a16="http://schemas.microsoft.com/office/drawing/2014/main" id="{970B1A57-42BB-1DBD-B5BE-D3A1BC1554E0}"/>
              </a:ext>
            </a:extLst>
          </p:cNvPr>
          <p:cNvSpPr txBox="1"/>
          <p:nvPr/>
        </p:nvSpPr>
        <p:spPr>
          <a:xfrm>
            <a:off x="1261476" y="3774740"/>
            <a:ext cx="7082461" cy="1077218"/>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r>
              <a:rPr lang="en-US" sz="1600" dirty="0">
                <a:latin typeface="Calibri" panose="020F0502020204030204" pitchFamily="34" charset="0"/>
                <a:ea typeface="DengXian" panose="02010600030101010101" pitchFamily="2" charset="-122"/>
              </a:rPr>
              <a:t>G</a:t>
            </a:r>
            <a:r>
              <a:rPr lang="en-US" sz="1600" dirty="0">
                <a:effectLst/>
                <a:latin typeface="Calibri" panose="020F0502020204030204" pitchFamily="34" charset="0"/>
                <a:ea typeface="DengXian" panose="02010600030101010101" pitchFamily="2" charset="-122"/>
              </a:rPr>
              <a:t>roup interaction with our awesome Fund Accounting team</a:t>
            </a:r>
            <a:endParaRPr lang="en-US" sz="1600" dirty="0">
              <a:latin typeface="Calibri" panose="020F0502020204030204" pitchFamily="34" charset="0"/>
              <a:ea typeface="DengXian" panose="02010600030101010101" pitchFamily="2" charset="-122"/>
            </a:endParaRPr>
          </a:p>
          <a:p>
            <a:pPr marL="285750" marR="0" indent="-285750">
              <a:spcBef>
                <a:spcPts val="0"/>
              </a:spcBef>
              <a:spcAft>
                <a:spcPts val="0"/>
              </a:spcAft>
              <a:buFont typeface="Arial" panose="020B0604020202020204" pitchFamily="34" charset="0"/>
              <a:buChar char="•"/>
            </a:pPr>
            <a:r>
              <a:rPr lang="en-US" sz="1600" dirty="0">
                <a:effectLst/>
                <a:latin typeface="Calibri" panose="020F0502020204030204" pitchFamily="34" charset="0"/>
                <a:ea typeface="DengXian" panose="02010600030101010101" pitchFamily="2" charset="-122"/>
              </a:rPr>
              <a:t>Q&amp;A opportunities </a:t>
            </a:r>
          </a:p>
          <a:p>
            <a:pPr marL="285750" marR="0" indent="-285750">
              <a:spcBef>
                <a:spcPts val="0"/>
              </a:spcBef>
              <a:spcAft>
                <a:spcPts val="0"/>
              </a:spcAft>
              <a:buFont typeface="Arial" panose="020B0604020202020204" pitchFamily="34" charset="0"/>
              <a:buChar char="•"/>
            </a:pPr>
            <a:r>
              <a:rPr lang="en-US" sz="1600" dirty="0">
                <a:effectLst/>
                <a:latin typeface="Calibri" panose="020F0502020204030204" pitchFamily="34" charset="0"/>
                <a:ea typeface="DengXian" panose="02010600030101010101" pitchFamily="2" charset="-122"/>
              </a:rPr>
              <a:t>With a class size limit for each class, please sign up as early as possible to ensure your spot</a:t>
            </a:r>
          </a:p>
        </p:txBody>
      </p:sp>
    </p:spTree>
    <p:extLst>
      <p:ext uri="{BB962C8B-B14F-4D97-AF65-F5344CB8AC3E}">
        <p14:creationId xmlns:p14="http://schemas.microsoft.com/office/powerpoint/2010/main" val="1184716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43AC4-7427-440A-66B0-46719608EE96}"/>
              </a:ext>
            </a:extLst>
          </p:cNvPr>
          <p:cNvSpPr>
            <a:spLocks noGrp="1"/>
          </p:cNvSpPr>
          <p:nvPr>
            <p:ph type="title"/>
          </p:nvPr>
        </p:nvSpPr>
        <p:spPr/>
        <p:txBody>
          <a:bodyPr/>
          <a:lstStyle/>
          <a:p>
            <a:r>
              <a:rPr lang="en-US" dirty="0"/>
              <a:t>Funds Management Courses</a:t>
            </a:r>
          </a:p>
        </p:txBody>
      </p:sp>
      <p:pic>
        <p:nvPicPr>
          <p:cNvPr id="7" name="Picture 6">
            <a:extLst>
              <a:ext uri="{FF2B5EF4-FFF2-40B4-BE49-F238E27FC236}">
                <a16:creationId xmlns:a16="http://schemas.microsoft.com/office/drawing/2014/main" id="{323B3C99-116F-8909-ED1A-E39AAFBD929D}"/>
              </a:ext>
            </a:extLst>
          </p:cNvPr>
          <p:cNvPicPr>
            <a:picLocks noChangeAspect="1"/>
          </p:cNvPicPr>
          <p:nvPr/>
        </p:nvPicPr>
        <p:blipFill>
          <a:blip r:embed="rId2"/>
          <a:stretch>
            <a:fillRect/>
          </a:stretch>
        </p:blipFill>
        <p:spPr>
          <a:xfrm>
            <a:off x="1329988" y="1035606"/>
            <a:ext cx="5949950" cy="3505200"/>
          </a:xfrm>
          <a:prstGeom prst="rect">
            <a:avLst/>
          </a:prstGeom>
        </p:spPr>
      </p:pic>
    </p:spTree>
    <p:extLst>
      <p:ext uri="{BB962C8B-B14F-4D97-AF65-F5344CB8AC3E}">
        <p14:creationId xmlns:p14="http://schemas.microsoft.com/office/powerpoint/2010/main" val="334466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07F0-950D-C18B-CCE4-8B8076FCA94F}"/>
              </a:ext>
            </a:extLst>
          </p:cNvPr>
          <p:cNvSpPr>
            <a:spLocks noGrp="1"/>
          </p:cNvSpPr>
          <p:nvPr>
            <p:ph type="title"/>
          </p:nvPr>
        </p:nvSpPr>
        <p:spPr/>
        <p:txBody>
          <a:bodyPr/>
          <a:lstStyle/>
          <a:p>
            <a:r>
              <a:rPr lang="en-US" b="1" dirty="0">
                <a:solidFill>
                  <a:schemeClr val="tx1"/>
                </a:solidFill>
              </a:rPr>
              <a:t>Topics</a:t>
            </a:r>
          </a:p>
        </p:txBody>
      </p:sp>
      <p:sp>
        <p:nvSpPr>
          <p:cNvPr id="3" name="Content Placeholder 2">
            <a:extLst>
              <a:ext uri="{FF2B5EF4-FFF2-40B4-BE49-F238E27FC236}">
                <a16:creationId xmlns:a16="http://schemas.microsoft.com/office/drawing/2014/main" id="{6F300C88-5DF2-03F6-F0AD-533858F97866}"/>
              </a:ext>
            </a:extLst>
          </p:cNvPr>
          <p:cNvSpPr>
            <a:spLocks noGrp="1"/>
          </p:cNvSpPr>
          <p:nvPr>
            <p:ph sz="quarter" idx="10"/>
          </p:nvPr>
        </p:nvSpPr>
        <p:spPr/>
        <p:txBody>
          <a:bodyPr/>
          <a:lstStyle/>
          <a:p>
            <a:pPr marL="571500" indent="-342900">
              <a:buFont typeface="Wingdings" panose="05000000000000000000" pitchFamily="2" charset="2"/>
              <a:buChar char="v"/>
            </a:pPr>
            <a:r>
              <a:rPr lang="en-US" sz="2400" dirty="0"/>
              <a:t>FY23 yearend close</a:t>
            </a:r>
          </a:p>
          <a:p>
            <a:pPr marL="571500" indent="-342900">
              <a:buFont typeface="Wingdings" panose="05000000000000000000" pitchFamily="2" charset="2"/>
              <a:buChar char="v"/>
            </a:pPr>
            <a:r>
              <a:rPr lang="en-US" sz="2400" dirty="0"/>
              <a:t>Medical wavers</a:t>
            </a:r>
          </a:p>
          <a:p>
            <a:pPr marL="571500" indent="-342900">
              <a:buFont typeface="Wingdings" panose="05000000000000000000" pitchFamily="2" charset="2"/>
              <a:buChar char="v"/>
            </a:pPr>
            <a:r>
              <a:rPr lang="en-US" sz="2400" dirty="0"/>
              <a:t>Changes to card suspension process</a:t>
            </a:r>
          </a:p>
          <a:p>
            <a:pPr marL="571500" indent="-342900">
              <a:buFont typeface="Wingdings" panose="05000000000000000000" pitchFamily="2" charset="2"/>
              <a:buChar char="v"/>
            </a:pPr>
            <a:r>
              <a:rPr lang="en-US" sz="2400" dirty="0"/>
              <a:t>Living wage fees</a:t>
            </a:r>
          </a:p>
          <a:p>
            <a:pPr marL="571500" indent="-342900">
              <a:buFont typeface="Wingdings" panose="05000000000000000000" pitchFamily="2" charset="2"/>
              <a:buChar char="v"/>
            </a:pPr>
            <a:r>
              <a:rPr lang="en-US" sz="2400" dirty="0"/>
              <a:t>Funds management courses in November</a:t>
            </a:r>
          </a:p>
          <a:p>
            <a:endParaRPr lang="en-US" dirty="0"/>
          </a:p>
          <a:p>
            <a:endParaRPr lang="en-US" dirty="0"/>
          </a:p>
        </p:txBody>
      </p:sp>
    </p:spTree>
    <p:extLst>
      <p:ext uri="{BB962C8B-B14F-4D97-AF65-F5344CB8AC3E}">
        <p14:creationId xmlns:p14="http://schemas.microsoft.com/office/powerpoint/2010/main" val="301406539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B67266-210E-19AB-48A5-244D7902981A}"/>
              </a:ext>
            </a:extLst>
          </p:cNvPr>
          <p:cNvSpPr>
            <a:spLocks noGrp="1"/>
          </p:cNvSpPr>
          <p:nvPr>
            <p:ph type="sldNum" sz="quarter" idx="7"/>
          </p:nvPr>
        </p:nvSpPr>
        <p:spPr/>
        <p:txBody>
          <a:bodyPr/>
          <a:lstStyle/>
          <a:p>
            <a:pPr marL="38100">
              <a:lnSpc>
                <a:spcPct val="100000"/>
              </a:lnSpc>
              <a:spcBef>
                <a:spcPts val="80"/>
              </a:spcBef>
            </a:pPr>
            <a:fld id="{81D60167-4931-47E6-BA6A-407CBD079E47}" type="slidenum">
              <a:rPr lang="en-US" spc="-25" smtClean="0"/>
              <a:t>2</a:t>
            </a:fld>
            <a:endParaRPr lang="en-US" spc="-25" dirty="0"/>
          </a:p>
        </p:txBody>
      </p:sp>
      <p:pic>
        <p:nvPicPr>
          <p:cNvPr id="2" name="Picture 1">
            <a:extLst>
              <a:ext uri="{FF2B5EF4-FFF2-40B4-BE49-F238E27FC236}">
                <a16:creationId xmlns:a16="http://schemas.microsoft.com/office/drawing/2014/main" id="{B761934B-39D8-710E-11E8-510F0ECD745D}"/>
              </a:ext>
            </a:extLst>
          </p:cNvPr>
          <p:cNvPicPr>
            <a:picLocks noChangeAspect="1"/>
          </p:cNvPicPr>
          <p:nvPr/>
        </p:nvPicPr>
        <p:blipFill>
          <a:blip r:embed="rId2"/>
          <a:stretch>
            <a:fillRect/>
          </a:stretch>
        </p:blipFill>
        <p:spPr>
          <a:xfrm>
            <a:off x="658264" y="101600"/>
            <a:ext cx="8102600" cy="4940300"/>
          </a:xfrm>
          <a:prstGeom prst="rect">
            <a:avLst/>
          </a:prstGeom>
        </p:spPr>
      </p:pic>
      <p:sp>
        <p:nvSpPr>
          <p:cNvPr id="3" name="Arrow: Down 2">
            <a:extLst>
              <a:ext uri="{FF2B5EF4-FFF2-40B4-BE49-F238E27FC236}">
                <a16:creationId xmlns:a16="http://schemas.microsoft.com/office/drawing/2014/main" id="{97626344-BE5E-4E91-EE50-DA3E7217409B}"/>
              </a:ext>
            </a:extLst>
          </p:cNvPr>
          <p:cNvSpPr/>
          <p:nvPr/>
        </p:nvSpPr>
        <p:spPr>
          <a:xfrm rot="2413259">
            <a:off x="2004059" y="2891789"/>
            <a:ext cx="152400" cy="52959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706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0974B0-099F-A020-EE82-321EB7E26333}"/>
              </a:ext>
            </a:extLst>
          </p:cNvPr>
          <p:cNvPicPr>
            <a:picLocks noChangeAspect="1"/>
          </p:cNvPicPr>
          <p:nvPr/>
        </p:nvPicPr>
        <p:blipFill>
          <a:blip r:embed="rId2"/>
          <a:stretch>
            <a:fillRect/>
          </a:stretch>
        </p:blipFill>
        <p:spPr>
          <a:xfrm>
            <a:off x="1150151" y="179070"/>
            <a:ext cx="6843698" cy="4785360"/>
          </a:xfrm>
          <a:prstGeom prst="rect">
            <a:avLst/>
          </a:prstGeom>
        </p:spPr>
      </p:pic>
      <p:sp>
        <p:nvSpPr>
          <p:cNvPr id="4" name="Arrow: Right 3">
            <a:extLst>
              <a:ext uri="{FF2B5EF4-FFF2-40B4-BE49-F238E27FC236}">
                <a16:creationId xmlns:a16="http://schemas.microsoft.com/office/drawing/2014/main" id="{44723A6D-93A6-17F6-DEDB-40C56239E650}"/>
              </a:ext>
            </a:extLst>
          </p:cNvPr>
          <p:cNvSpPr/>
          <p:nvPr/>
        </p:nvSpPr>
        <p:spPr>
          <a:xfrm>
            <a:off x="2804160" y="937260"/>
            <a:ext cx="723900" cy="2971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605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699524" y="5072905"/>
            <a:ext cx="295910" cy="71120"/>
          </a:xfrm>
          <a:custGeom>
            <a:avLst/>
            <a:gdLst/>
            <a:ahLst/>
            <a:cxnLst/>
            <a:rect l="l" t="t" r="r" b="b"/>
            <a:pathLst>
              <a:path w="295909" h="71120">
                <a:moveTo>
                  <a:pt x="295499" y="70499"/>
                </a:moveTo>
                <a:lnTo>
                  <a:pt x="0" y="70499"/>
                </a:lnTo>
                <a:lnTo>
                  <a:pt x="0" y="0"/>
                </a:lnTo>
                <a:lnTo>
                  <a:pt x="295499" y="0"/>
                </a:lnTo>
                <a:lnTo>
                  <a:pt x="295499" y="70499"/>
                </a:lnTo>
                <a:close/>
              </a:path>
            </a:pathLst>
          </a:custGeom>
          <a:solidFill>
            <a:srgbClr val="279988"/>
          </a:solidFill>
        </p:spPr>
        <p:txBody>
          <a:bodyPr wrap="square" lIns="0" tIns="0" rIns="0" bIns="0" rtlCol="0"/>
          <a:lstStyle/>
          <a:p>
            <a:endParaRPr/>
          </a:p>
        </p:txBody>
      </p:sp>
      <p:sp>
        <p:nvSpPr>
          <p:cNvPr id="4" name="object 4"/>
          <p:cNvSpPr/>
          <p:nvPr/>
        </p:nvSpPr>
        <p:spPr>
          <a:xfrm>
            <a:off x="0" y="4786192"/>
            <a:ext cx="9144000" cy="0"/>
          </a:xfrm>
          <a:custGeom>
            <a:avLst/>
            <a:gdLst/>
            <a:ahLst/>
            <a:cxnLst/>
            <a:rect l="l" t="t" r="r" b="b"/>
            <a:pathLst>
              <a:path w="9144000">
                <a:moveTo>
                  <a:pt x="0" y="0"/>
                </a:moveTo>
                <a:lnTo>
                  <a:pt x="9143999" y="0"/>
                </a:lnTo>
              </a:path>
            </a:pathLst>
          </a:custGeom>
          <a:ln w="9524">
            <a:solidFill>
              <a:srgbClr val="BEBEBE"/>
            </a:solidFill>
          </a:ln>
        </p:spPr>
        <p:txBody>
          <a:bodyPr wrap="square" lIns="0" tIns="0" rIns="0" bIns="0" rtlCol="0"/>
          <a:lstStyle/>
          <a:p>
            <a:endParaRPr/>
          </a:p>
        </p:txBody>
      </p:sp>
      <p:sp>
        <p:nvSpPr>
          <p:cNvPr id="5" name="object 5"/>
          <p:cNvSpPr txBox="1">
            <a:spLocks noGrp="1"/>
          </p:cNvSpPr>
          <p:nvPr>
            <p:ph type="title"/>
          </p:nvPr>
        </p:nvSpPr>
        <p:spPr>
          <a:xfrm>
            <a:off x="926650" y="237859"/>
            <a:ext cx="3229610" cy="482600"/>
          </a:xfrm>
          <a:prstGeom prst="rect">
            <a:avLst/>
          </a:prstGeom>
        </p:spPr>
        <p:txBody>
          <a:bodyPr vert="horz" wrap="square" lIns="0" tIns="12700" rIns="0" bIns="0" rtlCol="0">
            <a:spAutoFit/>
          </a:bodyPr>
          <a:lstStyle/>
          <a:p>
            <a:pPr marL="12700">
              <a:lnSpc>
                <a:spcPct val="100000"/>
              </a:lnSpc>
              <a:spcBef>
                <a:spcPts val="100"/>
              </a:spcBef>
            </a:pPr>
            <a:r>
              <a:rPr dirty="0"/>
              <a:t>FY23</a:t>
            </a:r>
            <a:r>
              <a:rPr spc="-20" dirty="0"/>
              <a:t> </a:t>
            </a:r>
            <a:r>
              <a:rPr dirty="0"/>
              <a:t>YEC</a:t>
            </a:r>
            <a:r>
              <a:rPr spc="-10" dirty="0"/>
              <a:t> Resources</a:t>
            </a:r>
          </a:p>
        </p:txBody>
      </p:sp>
      <p:sp>
        <p:nvSpPr>
          <p:cNvPr id="7" name="object 7"/>
          <p:cNvSpPr txBox="1">
            <a:spLocks noGrp="1"/>
          </p:cNvSpPr>
          <p:nvPr>
            <p:ph type="sldNum" sz="quarter" idx="7"/>
          </p:nvPr>
        </p:nvSpPr>
        <p:spPr>
          <a:prstGeom prst="rect">
            <a:avLst/>
          </a:prstGeom>
        </p:spPr>
        <p:txBody>
          <a:bodyPr vert="horz" wrap="square" lIns="0" tIns="10160" rIns="0" bIns="0" rtlCol="0">
            <a:spAutoFit/>
          </a:bodyPr>
          <a:lstStyle/>
          <a:p>
            <a:pPr marL="38100">
              <a:lnSpc>
                <a:spcPct val="100000"/>
              </a:lnSpc>
              <a:spcBef>
                <a:spcPts val="80"/>
              </a:spcBef>
            </a:pPr>
            <a:fld id="{81D60167-4931-47E6-BA6A-407CBD079E47}" type="slidenum">
              <a:rPr spc="-25" dirty="0"/>
              <a:t>4</a:t>
            </a:fld>
            <a:endParaRPr spc="-25" dirty="0"/>
          </a:p>
        </p:txBody>
      </p:sp>
      <p:sp>
        <p:nvSpPr>
          <p:cNvPr id="8" name="object 8"/>
          <p:cNvSpPr txBox="1"/>
          <p:nvPr/>
        </p:nvSpPr>
        <p:spPr>
          <a:xfrm>
            <a:off x="178100" y="4879801"/>
            <a:ext cx="1770380" cy="153670"/>
          </a:xfrm>
          <a:prstGeom prst="rect">
            <a:avLst/>
          </a:prstGeom>
        </p:spPr>
        <p:txBody>
          <a:bodyPr vert="horz" wrap="square" lIns="0" tIns="10795" rIns="0" bIns="0" rtlCol="0">
            <a:spAutoFit/>
          </a:bodyPr>
          <a:lstStyle/>
          <a:p>
            <a:pPr marL="12700">
              <a:lnSpc>
                <a:spcPct val="100000"/>
              </a:lnSpc>
              <a:spcBef>
                <a:spcPts val="85"/>
              </a:spcBef>
            </a:pPr>
            <a:r>
              <a:rPr sz="800" b="1" spc="-10" dirty="0">
                <a:solidFill>
                  <a:srgbClr val="8C1414"/>
                </a:solidFill>
                <a:latin typeface="Source Sans 3"/>
                <a:cs typeface="Source Sans 3"/>
              </a:rPr>
              <a:t>Stanford</a:t>
            </a:r>
            <a:r>
              <a:rPr sz="800" b="1" spc="-5" dirty="0">
                <a:solidFill>
                  <a:srgbClr val="8C1414"/>
                </a:solidFill>
                <a:latin typeface="Source Sans 3"/>
                <a:cs typeface="Source Sans 3"/>
              </a:rPr>
              <a:t> </a:t>
            </a:r>
            <a:r>
              <a:rPr sz="800" dirty="0">
                <a:latin typeface="Source Sans 3"/>
                <a:cs typeface="Source Sans 3"/>
              </a:rPr>
              <a:t>Financial Management </a:t>
            </a:r>
            <a:r>
              <a:rPr sz="800" spc="-10" dirty="0">
                <a:latin typeface="Source Sans 3"/>
                <a:cs typeface="Source Sans 3"/>
              </a:rPr>
              <a:t>Services</a:t>
            </a:r>
            <a:endParaRPr sz="800">
              <a:latin typeface="Source Sans 3"/>
              <a:cs typeface="Source Sans 3"/>
            </a:endParaRPr>
          </a:p>
        </p:txBody>
      </p:sp>
      <p:sp>
        <p:nvSpPr>
          <p:cNvPr id="6" name="object 6"/>
          <p:cNvSpPr txBox="1"/>
          <p:nvPr/>
        </p:nvSpPr>
        <p:spPr>
          <a:xfrm>
            <a:off x="621054" y="1008563"/>
            <a:ext cx="8078470" cy="3408045"/>
          </a:xfrm>
          <a:prstGeom prst="rect">
            <a:avLst/>
          </a:prstGeom>
        </p:spPr>
        <p:txBody>
          <a:bodyPr vert="horz" wrap="square" lIns="0" tIns="12700" rIns="0" bIns="0" rtlCol="0">
            <a:spAutoFit/>
          </a:bodyPr>
          <a:lstStyle/>
          <a:p>
            <a:pPr marL="12700">
              <a:lnSpc>
                <a:spcPct val="100000"/>
              </a:lnSpc>
              <a:spcBef>
                <a:spcPts val="100"/>
              </a:spcBef>
            </a:pPr>
            <a:r>
              <a:rPr sz="1800" b="1" dirty="0">
                <a:latin typeface="Source Sans 3 Semibold"/>
                <a:cs typeface="Source Sans 3 Semibold"/>
              </a:rPr>
              <a:t>Recording</a:t>
            </a:r>
            <a:r>
              <a:rPr sz="1800" b="1" spc="-45" dirty="0">
                <a:latin typeface="Source Sans 3 Semibold"/>
                <a:cs typeface="Source Sans 3 Semibold"/>
              </a:rPr>
              <a:t> </a:t>
            </a:r>
            <a:r>
              <a:rPr sz="1800" b="1" dirty="0">
                <a:latin typeface="Source Sans 3 Semibold"/>
                <a:cs typeface="Source Sans 3 Semibold"/>
              </a:rPr>
              <a:t>all</a:t>
            </a:r>
            <a:r>
              <a:rPr sz="1800" b="1" spc="-40" dirty="0">
                <a:latin typeface="Source Sans 3 Semibold"/>
                <a:cs typeface="Source Sans 3 Semibold"/>
              </a:rPr>
              <a:t> </a:t>
            </a:r>
            <a:r>
              <a:rPr sz="1800" b="1" spc="-10" dirty="0">
                <a:latin typeface="Source Sans 3 Semibold"/>
                <a:cs typeface="Source Sans 3 Semibold"/>
              </a:rPr>
              <a:t>expenses</a:t>
            </a:r>
            <a:endParaRPr sz="1800" dirty="0">
              <a:latin typeface="Source Sans 3 Semibold"/>
              <a:cs typeface="Source Sans 3 Semibold"/>
            </a:endParaRPr>
          </a:p>
          <a:p>
            <a:pPr marL="469900" marR="5715" indent="-336550">
              <a:lnSpc>
                <a:spcPct val="114999"/>
              </a:lnSpc>
              <a:spcBef>
                <a:spcPts val="1285"/>
              </a:spcBef>
              <a:buFont typeface="Arial"/>
              <a:buChar char="●"/>
              <a:tabLst>
                <a:tab pos="469900" algn="l"/>
              </a:tabLst>
            </a:pPr>
            <a:r>
              <a:rPr sz="1400" spc="-30" dirty="0">
                <a:latin typeface="Source Sans 3"/>
                <a:cs typeface="Source Sans 3"/>
              </a:rPr>
              <a:t>To</a:t>
            </a:r>
            <a:r>
              <a:rPr sz="1400" spc="-35" dirty="0">
                <a:latin typeface="Source Sans 3"/>
                <a:cs typeface="Source Sans 3"/>
              </a:rPr>
              <a:t> </a:t>
            </a:r>
            <a:r>
              <a:rPr sz="1400" dirty="0">
                <a:latin typeface="Source Sans 3"/>
                <a:cs typeface="Source Sans 3"/>
              </a:rPr>
              <a:t>find</a:t>
            </a:r>
            <a:r>
              <a:rPr sz="1400" spc="-20" dirty="0">
                <a:latin typeface="Source Sans 3"/>
                <a:cs typeface="Source Sans 3"/>
              </a:rPr>
              <a:t> </a:t>
            </a:r>
            <a:r>
              <a:rPr sz="1400" dirty="0">
                <a:latin typeface="Source Sans 3"/>
                <a:cs typeface="Source Sans 3"/>
              </a:rPr>
              <a:t>pending</a:t>
            </a:r>
            <a:r>
              <a:rPr sz="1400" spc="-25" dirty="0">
                <a:latin typeface="Source Sans 3"/>
                <a:cs typeface="Source Sans 3"/>
              </a:rPr>
              <a:t> </a:t>
            </a:r>
            <a:r>
              <a:rPr sz="1400" dirty="0">
                <a:latin typeface="Source Sans 3"/>
                <a:cs typeface="Source Sans 3"/>
              </a:rPr>
              <a:t>transactions</a:t>
            </a:r>
            <a:r>
              <a:rPr sz="1400" spc="-20" dirty="0">
                <a:latin typeface="Source Sans 3"/>
                <a:cs typeface="Source Sans 3"/>
              </a:rPr>
              <a:t> </a:t>
            </a:r>
            <a:r>
              <a:rPr sz="1400" dirty="0">
                <a:latin typeface="Source Sans 3"/>
                <a:cs typeface="Source Sans 3"/>
              </a:rPr>
              <a:t>that</a:t>
            </a:r>
            <a:r>
              <a:rPr sz="1400" spc="-20" dirty="0">
                <a:latin typeface="Source Sans 3"/>
                <a:cs typeface="Source Sans 3"/>
              </a:rPr>
              <a:t> </a:t>
            </a:r>
            <a:r>
              <a:rPr sz="1400" dirty="0">
                <a:latin typeface="Source Sans 3"/>
                <a:cs typeface="Source Sans 3"/>
              </a:rPr>
              <a:t>need</a:t>
            </a:r>
            <a:r>
              <a:rPr sz="1400" spc="-25" dirty="0">
                <a:latin typeface="Source Sans 3"/>
                <a:cs typeface="Source Sans 3"/>
              </a:rPr>
              <a:t> </a:t>
            </a:r>
            <a:r>
              <a:rPr sz="1400" dirty="0">
                <a:latin typeface="Source Sans 3"/>
                <a:cs typeface="Source Sans 3"/>
              </a:rPr>
              <a:t>to</a:t>
            </a:r>
            <a:r>
              <a:rPr sz="1400" spc="-20" dirty="0">
                <a:latin typeface="Source Sans 3"/>
                <a:cs typeface="Source Sans 3"/>
              </a:rPr>
              <a:t> </a:t>
            </a:r>
            <a:r>
              <a:rPr sz="1400" dirty="0">
                <a:latin typeface="Source Sans 3"/>
                <a:cs typeface="Source Sans 3"/>
              </a:rPr>
              <a:t>be</a:t>
            </a:r>
            <a:r>
              <a:rPr sz="1400" spc="-20" dirty="0">
                <a:latin typeface="Source Sans 3"/>
                <a:cs typeface="Source Sans 3"/>
              </a:rPr>
              <a:t> </a:t>
            </a:r>
            <a:r>
              <a:rPr sz="1400" dirty="0">
                <a:latin typeface="Source Sans 3"/>
                <a:cs typeface="Source Sans 3"/>
              </a:rPr>
              <a:t>completed,</a:t>
            </a:r>
            <a:r>
              <a:rPr sz="1400" spc="-25" dirty="0">
                <a:latin typeface="Source Sans 3"/>
                <a:cs typeface="Source Sans 3"/>
              </a:rPr>
              <a:t> </a:t>
            </a:r>
            <a:r>
              <a:rPr sz="1400" dirty="0">
                <a:latin typeface="Source Sans 3"/>
                <a:cs typeface="Source Sans 3"/>
              </a:rPr>
              <a:t>use</a:t>
            </a:r>
            <a:r>
              <a:rPr sz="1400" spc="-20" dirty="0">
                <a:latin typeface="Source Sans 3"/>
                <a:cs typeface="Source Sans 3"/>
              </a:rPr>
              <a:t> </a:t>
            </a:r>
            <a:r>
              <a:rPr sz="1400" dirty="0">
                <a:latin typeface="Source Sans 3"/>
                <a:cs typeface="Source Sans 3"/>
              </a:rPr>
              <a:t>aging</a:t>
            </a:r>
            <a:r>
              <a:rPr sz="1400" spc="-20" dirty="0">
                <a:latin typeface="Source Sans 3"/>
                <a:cs typeface="Source Sans 3"/>
              </a:rPr>
              <a:t> </a:t>
            </a:r>
            <a:r>
              <a:rPr sz="1400" dirty="0">
                <a:latin typeface="Source Sans 3"/>
                <a:cs typeface="Source Sans 3"/>
              </a:rPr>
              <a:t>reports:</a:t>
            </a:r>
            <a:r>
              <a:rPr sz="1400" spc="204" dirty="0">
                <a:latin typeface="Source Sans 3"/>
                <a:cs typeface="Source Sans 3"/>
              </a:rPr>
              <a:t> </a:t>
            </a:r>
            <a:r>
              <a:rPr sz="1400" b="1" u="heavy" dirty="0">
                <a:solidFill>
                  <a:srgbClr val="006CB8"/>
                </a:solidFill>
                <a:uFill>
                  <a:solidFill>
                    <a:srgbClr val="006CB8"/>
                  </a:solidFill>
                </a:uFill>
                <a:latin typeface="Source Sans 3"/>
                <a:cs typeface="Source Sans 3"/>
                <a:hlinkClick r:id="rId2"/>
              </a:rPr>
              <a:t>Expense</a:t>
            </a:r>
            <a:r>
              <a:rPr sz="1400" b="1" u="heavy" spc="-25" dirty="0">
                <a:solidFill>
                  <a:srgbClr val="006CB8"/>
                </a:solidFill>
                <a:uFill>
                  <a:solidFill>
                    <a:srgbClr val="006CB8"/>
                  </a:solidFill>
                </a:uFill>
                <a:latin typeface="Source Sans 3"/>
                <a:cs typeface="Source Sans 3"/>
                <a:hlinkClick r:id="rId2"/>
              </a:rPr>
              <a:t> </a:t>
            </a:r>
            <a:r>
              <a:rPr sz="1400" b="1" u="heavy" dirty="0">
                <a:solidFill>
                  <a:srgbClr val="006CB8"/>
                </a:solidFill>
                <a:uFill>
                  <a:solidFill>
                    <a:srgbClr val="006CB8"/>
                  </a:solidFill>
                </a:uFill>
                <a:latin typeface="Source Sans 3"/>
                <a:cs typeface="Source Sans 3"/>
                <a:hlinkClick r:id="rId2"/>
              </a:rPr>
              <a:t>Requests</a:t>
            </a:r>
            <a:r>
              <a:rPr sz="1400" b="1" u="heavy" spc="-20" dirty="0">
                <a:solidFill>
                  <a:srgbClr val="006CB8"/>
                </a:solidFill>
                <a:uFill>
                  <a:solidFill>
                    <a:srgbClr val="006CB8"/>
                  </a:solidFill>
                </a:uFill>
                <a:latin typeface="Source Sans 3"/>
                <a:cs typeface="Source Sans 3"/>
                <a:hlinkClick r:id="rId2"/>
              </a:rPr>
              <a:t> </a:t>
            </a:r>
            <a:r>
              <a:rPr sz="1400" b="1" u="heavy" dirty="0">
                <a:solidFill>
                  <a:srgbClr val="006CB8"/>
                </a:solidFill>
                <a:uFill>
                  <a:solidFill>
                    <a:srgbClr val="006CB8"/>
                  </a:solidFill>
                </a:uFill>
                <a:latin typeface="Source Sans 3"/>
                <a:cs typeface="Source Sans 3"/>
                <a:hlinkClick r:id="rId2"/>
              </a:rPr>
              <a:t>-</a:t>
            </a:r>
            <a:r>
              <a:rPr sz="1400" b="1" u="heavy" spc="-20" dirty="0">
                <a:solidFill>
                  <a:srgbClr val="006CB8"/>
                </a:solidFill>
                <a:uFill>
                  <a:solidFill>
                    <a:srgbClr val="006CB8"/>
                  </a:solidFill>
                </a:uFill>
                <a:latin typeface="Source Sans 3"/>
                <a:cs typeface="Source Sans 3"/>
                <a:hlinkClick r:id="rId2"/>
              </a:rPr>
              <a:t> </a:t>
            </a:r>
            <a:r>
              <a:rPr sz="1400" b="1" u="heavy" spc="-10" dirty="0">
                <a:solidFill>
                  <a:srgbClr val="006CB8"/>
                </a:solidFill>
                <a:uFill>
                  <a:solidFill>
                    <a:srgbClr val="006CB8"/>
                  </a:solidFill>
                </a:uFill>
                <a:latin typeface="Source Sans 3"/>
                <a:cs typeface="Source Sans 3"/>
                <a:hlinkClick r:id="rId2"/>
              </a:rPr>
              <a:t>Aging</a:t>
            </a:r>
            <a:r>
              <a:rPr sz="1400" b="1" spc="-10" dirty="0">
                <a:latin typeface="Source Sans 3"/>
                <a:cs typeface="Source Sans 3"/>
              </a:rPr>
              <a:t>, </a:t>
            </a:r>
            <a:r>
              <a:rPr sz="1400" b="1" u="heavy" dirty="0">
                <a:solidFill>
                  <a:srgbClr val="006CB8"/>
                </a:solidFill>
                <a:uFill>
                  <a:solidFill>
                    <a:srgbClr val="006CB8"/>
                  </a:solidFill>
                </a:uFill>
                <a:latin typeface="Source Sans 3"/>
                <a:cs typeface="Source Sans 3"/>
                <a:hlinkClick r:id="rId3"/>
              </a:rPr>
              <a:t>Credit</a:t>
            </a:r>
            <a:r>
              <a:rPr sz="1400" b="1" u="heavy" spc="-15" dirty="0">
                <a:solidFill>
                  <a:srgbClr val="006CB8"/>
                </a:solidFill>
                <a:uFill>
                  <a:solidFill>
                    <a:srgbClr val="006CB8"/>
                  </a:solidFill>
                </a:uFill>
                <a:latin typeface="Source Sans 3"/>
                <a:cs typeface="Source Sans 3"/>
                <a:hlinkClick r:id="rId3"/>
              </a:rPr>
              <a:t> </a:t>
            </a:r>
            <a:r>
              <a:rPr sz="1400" b="1" u="heavy" dirty="0">
                <a:solidFill>
                  <a:srgbClr val="006CB8"/>
                </a:solidFill>
                <a:uFill>
                  <a:solidFill>
                    <a:srgbClr val="006CB8"/>
                  </a:solidFill>
                </a:uFill>
                <a:latin typeface="Source Sans 3"/>
                <a:cs typeface="Source Sans 3"/>
                <a:hlinkClick r:id="rId3"/>
              </a:rPr>
              <a:t>Card</a:t>
            </a:r>
            <a:r>
              <a:rPr sz="1400" b="1" u="heavy" spc="-15" dirty="0">
                <a:solidFill>
                  <a:srgbClr val="006CB8"/>
                </a:solidFill>
                <a:uFill>
                  <a:solidFill>
                    <a:srgbClr val="006CB8"/>
                  </a:solidFill>
                </a:uFill>
                <a:latin typeface="Source Sans 3"/>
                <a:cs typeface="Source Sans 3"/>
                <a:hlinkClick r:id="rId3"/>
              </a:rPr>
              <a:t> </a:t>
            </a:r>
            <a:r>
              <a:rPr sz="1400" b="1" u="heavy" spc="-10" dirty="0">
                <a:solidFill>
                  <a:srgbClr val="006CB8"/>
                </a:solidFill>
                <a:uFill>
                  <a:solidFill>
                    <a:srgbClr val="006CB8"/>
                  </a:solidFill>
                </a:uFill>
                <a:latin typeface="Source Sans 3"/>
                <a:cs typeface="Source Sans 3"/>
                <a:hlinkClick r:id="rId3"/>
              </a:rPr>
              <a:t>Transactions</a:t>
            </a:r>
            <a:r>
              <a:rPr sz="1400" b="1" u="heavy" spc="-15" dirty="0">
                <a:solidFill>
                  <a:srgbClr val="006CB8"/>
                </a:solidFill>
                <a:uFill>
                  <a:solidFill>
                    <a:srgbClr val="006CB8"/>
                  </a:solidFill>
                </a:uFill>
                <a:latin typeface="Source Sans 3"/>
                <a:cs typeface="Source Sans 3"/>
                <a:hlinkClick r:id="rId3"/>
              </a:rPr>
              <a:t> </a:t>
            </a:r>
            <a:r>
              <a:rPr sz="1400" b="1" u="heavy" dirty="0">
                <a:solidFill>
                  <a:srgbClr val="006CB8"/>
                </a:solidFill>
                <a:uFill>
                  <a:solidFill>
                    <a:srgbClr val="006CB8"/>
                  </a:solidFill>
                </a:uFill>
                <a:latin typeface="Source Sans 3"/>
                <a:cs typeface="Source Sans 3"/>
                <a:hlinkClick r:id="rId3"/>
              </a:rPr>
              <a:t>-</a:t>
            </a:r>
            <a:r>
              <a:rPr sz="1400" b="1" u="heavy" spc="-15" dirty="0">
                <a:solidFill>
                  <a:srgbClr val="006CB8"/>
                </a:solidFill>
                <a:uFill>
                  <a:solidFill>
                    <a:srgbClr val="006CB8"/>
                  </a:solidFill>
                </a:uFill>
                <a:latin typeface="Source Sans 3"/>
                <a:cs typeface="Source Sans 3"/>
                <a:hlinkClick r:id="rId3"/>
              </a:rPr>
              <a:t> </a:t>
            </a:r>
            <a:r>
              <a:rPr sz="1400" b="1" u="heavy" dirty="0">
                <a:solidFill>
                  <a:srgbClr val="006CB8"/>
                </a:solidFill>
                <a:uFill>
                  <a:solidFill>
                    <a:srgbClr val="006CB8"/>
                  </a:solidFill>
                </a:uFill>
                <a:latin typeface="Source Sans 3"/>
                <a:cs typeface="Source Sans 3"/>
                <a:hlinkClick r:id="rId3"/>
              </a:rPr>
              <a:t>Aging</a:t>
            </a:r>
            <a:r>
              <a:rPr sz="1400" dirty="0">
                <a:latin typeface="Source Sans 3"/>
                <a:cs typeface="Source Sans 3"/>
              </a:rPr>
              <a:t>,</a:t>
            </a:r>
            <a:r>
              <a:rPr sz="1400" spc="-10" dirty="0">
                <a:latin typeface="Source Sans 3"/>
                <a:cs typeface="Source Sans 3"/>
              </a:rPr>
              <a:t> </a:t>
            </a:r>
            <a:r>
              <a:rPr sz="1400" dirty="0">
                <a:latin typeface="Source Sans 3"/>
                <a:cs typeface="Source Sans 3"/>
              </a:rPr>
              <a:t>and</a:t>
            </a:r>
            <a:r>
              <a:rPr sz="1400" spc="-20" dirty="0">
                <a:latin typeface="Source Sans 3"/>
                <a:cs typeface="Source Sans 3"/>
              </a:rPr>
              <a:t> </a:t>
            </a:r>
            <a:r>
              <a:rPr sz="1400" b="1" u="heavy" dirty="0">
                <a:solidFill>
                  <a:srgbClr val="006CB8"/>
                </a:solidFill>
                <a:uFill>
                  <a:solidFill>
                    <a:srgbClr val="006CB8"/>
                  </a:solidFill>
                </a:uFill>
                <a:latin typeface="Source Sans 3"/>
                <a:cs typeface="Source Sans 3"/>
                <a:hlinkClick r:id="rId4"/>
              </a:rPr>
              <a:t>Advances</a:t>
            </a:r>
            <a:r>
              <a:rPr sz="1400" b="1" u="heavy" spc="-15" dirty="0">
                <a:solidFill>
                  <a:srgbClr val="006CB8"/>
                </a:solidFill>
                <a:uFill>
                  <a:solidFill>
                    <a:srgbClr val="006CB8"/>
                  </a:solidFill>
                </a:uFill>
                <a:latin typeface="Source Sans 3"/>
                <a:cs typeface="Source Sans 3"/>
                <a:hlinkClick r:id="rId4"/>
              </a:rPr>
              <a:t> </a:t>
            </a:r>
            <a:r>
              <a:rPr sz="1400" b="1" u="heavy" dirty="0">
                <a:solidFill>
                  <a:srgbClr val="006CB8"/>
                </a:solidFill>
                <a:uFill>
                  <a:solidFill>
                    <a:srgbClr val="006CB8"/>
                  </a:solidFill>
                </a:uFill>
                <a:latin typeface="Source Sans 3"/>
                <a:cs typeface="Source Sans 3"/>
                <a:hlinkClick r:id="rId4"/>
              </a:rPr>
              <a:t>-</a:t>
            </a:r>
            <a:r>
              <a:rPr sz="1400" b="1" u="heavy" spc="-10" dirty="0">
                <a:solidFill>
                  <a:srgbClr val="006CB8"/>
                </a:solidFill>
                <a:uFill>
                  <a:solidFill>
                    <a:srgbClr val="006CB8"/>
                  </a:solidFill>
                </a:uFill>
                <a:latin typeface="Source Sans 3"/>
                <a:cs typeface="Source Sans 3"/>
                <a:hlinkClick r:id="rId4"/>
              </a:rPr>
              <a:t> Aging</a:t>
            </a:r>
            <a:r>
              <a:rPr sz="1400" spc="-10" dirty="0">
                <a:latin typeface="Source Sans 3"/>
                <a:cs typeface="Source Sans 3"/>
              </a:rPr>
              <a:t>.</a:t>
            </a:r>
            <a:endParaRPr sz="1400" dirty="0">
              <a:latin typeface="Source Sans 3"/>
              <a:cs typeface="Source Sans 3"/>
            </a:endParaRPr>
          </a:p>
          <a:p>
            <a:pPr marL="469900" marR="5080" indent="-336550">
              <a:lnSpc>
                <a:spcPct val="114999"/>
              </a:lnSpc>
              <a:buFont typeface="Arial"/>
              <a:buChar char="●"/>
              <a:tabLst>
                <a:tab pos="469900" algn="l"/>
              </a:tabLst>
            </a:pPr>
            <a:r>
              <a:rPr sz="1400" spc="-30" dirty="0">
                <a:latin typeface="Source Sans 3"/>
                <a:cs typeface="Source Sans 3"/>
              </a:rPr>
              <a:t>To</a:t>
            </a:r>
            <a:r>
              <a:rPr sz="1400" spc="-15" dirty="0">
                <a:latin typeface="Source Sans 3"/>
                <a:cs typeface="Source Sans 3"/>
              </a:rPr>
              <a:t> </a:t>
            </a:r>
            <a:r>
              <a:rPr sz="1400" dirty="0">
                <a:latin typeface="Source Sans 3"/>
                <a:cs typeface="Source Sans 3"/>
              </a:rPr>
              <a:t>find</a:t>
            </a:r>
            <a:r>
              <a:rPr sz="1400" spc="-15" dirty="0">
                <a:latin typeface="Source Sans 3"/>
                <a:cs typeface="Source Sans 3"/>
              </a:rPr>
              <a:t> </a:t>
            </a:r>
            <a:r>
              <a:rPr sz="1400" dirty="0">
                <a:latin typeface="Source Sans 3"/>
                <a:cs typeface="Source Sans 3"/>
              </a:rPr>
              <a:t>invoices</a:t>
            </a:r>
            <a:r>
              <a:rPr sz="1400" spc="-15" dirty="0">
                <a:latin typeface="Source Sans 3"/>
                <a:cs typeface="Source Sans 3"/>
              </a:rPr>
              <a:t> </a:t>
            </a:r>
            <a:r>
              <a:rPr sz="1400" dirty="0">
                <a:latin typeface="Source Sans 3"/>
                <a:cs typeface="Source Sans 3"/>
              </a:rPr>
              <a:t>that</a:t>
            </a:r>
            <a:r>
              <a:rPr sz="1400" spc="-15" dirty="0">
                <a:latin typeface="Source Sans 3"/>
                <a:cs typeface="Source Sans 3"/>
              </a:rPr>
              <a:t> </a:t>
            </a:r>
            <a:r>
              <a:rPr sz="1400" dirty="0">
                <a:latin typeface="Source Sans 3"/>
                <a:cs typeface="Source Sans 3"/>
              </a:rPr>
              <a:t>are</a:t>
            </a:r>
            <a:r>
              <a:rPr sz="1400" spc="-15" dirty="0">
                <a:latin typeface="Source Sans 3"/>
                <a:cs typeface="Source Sans 3"/>
              </a:rPr>
              <a:t> </a:t>
            </a:r>
            <a:r>
              <a:rPr sz="1400" dirty="0">
                <a:latin typeface="Source Sans 3"/>
                <a:cs typeface="Source Sans 3"/>
              </a:rPr>
              <a:t>on</a:t>
            </a:r>
            <a:r>
              <a:rPr sz="1400" spc="-15" dirty="0">
                <a:latin typeface="Source Sans 3"/>
                <a:cs typeface="Source Sans 3"/>
              </a:rPr>
              <a:t> </a:t>
            </a:r>
            <a:r>
              <a:rPr sz="1400" dirty="0">
                <a:latin typeface="Source Sans 3"/>
                <a:cs typeface="Source Sans 3"/>
              </a:rPr>
              <a:t>hold</a:t>
            </a:r>
            <a:r>
              <a:rPr sz="1400" spc="-15" dirty="0">
                <a:latin typeface="Source Sans 3"/>
                <a:cs typeface="Source Sans 3"/>
              </a:rPr>
              <a:t> </a:t>
            </a:r>
            <a:r>
              <a:rPr sz="1400" dirty="0">
                <a:latin typeface="Source Sans 3"/>
                <a:cs typeface="Source Sans 3"/>
              </a:rPr>
              <a:t>or</a:t>
            </a:r>
            <a:r>
              <a:rPr sz="1400" spc="-10" dirty="0">
                <a:latin typeface="Source Sans 3"/>
                <a:cs typeface="Source Sans 3"/>
              </a:rPr>
              <a:t> </a:t>
            </a:r>
            <a:r>
              <a:rPr sz="1400" dirty="0">
                <a:latin typeface="Source Sans 3"/>
                <a:cs typeface="Source Sans 3"/>
              </a:rPr>
              <a:t>aging</a:t>
            </a:r>
            <a:r>
              <a:rPr sz="1400" spc="-15" dirty="0">
                <a:latin typeface="Source Sans 3"/>
                <a:cs typeface="Source Sans 3"/>
              </a:rPr>
              <a:t> </a:t>
            </a:r>
            <a:r>
              <a:rPr sz="1400" dirty="0">
                <a:latin typeface="Source Sans 3"/>
                <a:cs typeface="Source Sans 3"/>
              </a:rPr>
              <a:t>and</a:t>
            </a:r>
            <a:r>
              <a:rPr sz="1400" spc="-15" dirty="0">
                <a:latin typeface="Source Sans 3"/>
                <a:cs typeface="Source Sans 3"/>
              </a:rPr>
              <a:t> </a:t>
            </a:r>
            <a:r>
              <a:rPr sz="1400" dirty="0">
                <a:latin typeface="Source Sans 3"/>
                <a:cs typeface="Source Sans 3"/>
              </a:rPr>
              <a:t>need</a:t>
            </a:r>
            <a:r>
              <a:rPr sz="1400" spc="-15" dirty="0">
                <a:latin typeface="Source Sans 3"/>
                <a:cs typeface="Source Sans 3"/>
              </a:rPr>
              <a:t> </a:t>
            </a:r>
            <a:r>
              <a:rPr sz="1400" dirty="0">
                <a:latin typeface="Source Sans 3"/>
                <a:cs typeface="Source Sans 3"/>
              </a:rPr>
              <a:t>action</a:t>
            </a:r>
            <a:r>
              <a:rPr sz="1400" spc="-15" dirty="0">
                <a:latin typeface="Source Sans 3"/>
                <a:cs typeface="Source Sans 3"/>
              </a:rPr>
              <a:t> </a:t>
            </a:r>
            <a:r>
              <a:rPr sz="1400" dirty="0">
                <a:latin typeface="Source Sans 3"/>
                <a:cs typeface="Source Sans 3"/>
              </a:rPr>
              <a:t>before</a:t>
            </a:r>
            <a:r>
              <a:rPr sz="1400" spc="-15" dirty="0">
                <a:latin typeface="Source Sans 3"/>
                <a:cs typeface="Source Sans 3"/>
              </a:rPr>
              <a:t> </a:t>
            </a:r>
            <a:r>
              <a:rPr sz="1400" dirty="0">
                <a:latin typeface="Source Sans 3"/>
                <a:cs typeface="Source Sans 3"/>
              </a:rPr>
              <a:t>they</a:t>
            </a:r>
            <a:r>
              <a:rPr sz="1400" spc="-15" dirty="0">
                <a:latin typeface="Source Sans 3"/>
                <a:cs typeface="Source Sans 3"/>
              </a:rPr>
              <a:t> </a:t>
            </a:r>
            <a:r>
              <a:rPr sz="1400" dirty="0">
                <a:latin typeface="Source Sans 3"/>
                <a:cs typeface="Source Sans 3"/>
              </a:rPr>
              <a:t>can</a:t>
            </a:r>
            <a:r>
              <a:rPr sz="1400" spc="-15" dirty="0">
                <a:latin typeface="Source Sans 3"/>
                <a:cs typeface="Source Sans 3"/>
              </a:rPr>
              <a:t> </a:t>
            </a:r>
            <a:r>
              <a:rPr sz="1400" dirty="0">
                <a:latin typeface="Source Sans 3"/>
                <a:cs typeface="Source Sans 3"/>
              </a:rPr>
              <a:t>post</a:t>
            </a:r>
            <a:r>
              <a:rPr sz="1400" spc="-10" dirty="0">
                <a:latin typeface="Source Sans 3"/>
                <a:cs typeface="Source Sans 3"/>
              </a:rPr>
              <a:t> </a:t>
            </a:r>
            <a:r>
              <a:rPr sz="1400" dirty="0">
                <a:latin typeface="Source Sans 3"/>
                <a:cs typeface="Source Sans 3"/>
              </a:rPr>
              <a:t>to</a:t>
            </a:r>
            <a:r>
              <a:rPr sz="1400" spc="-15" dirty="0">
                <a:latin typeface="Source Sans 3"/>
                <a:cs typeface="Source Sans 3"/>
              </a:rPr>
              <a:t> </a:t>
            </a:r>
            <a:r>
              <a:rPr sz="1400" dirty="0">
                <a:latin typeface="Source Sans 3"/>
                <a:cs typeface="Source Sans 3"/>
              </a:rPr>
              <a:t>a</a:t>
            </a:r>
            <a:r>
              <a:rPr sz="1400" spc="-15" dirty="0">
                <a:latin typeface="Source Sans 3"/>
                <a:cs typeface="Source Sans 3"/>
              </a:rPr>
              <a:t> </a:t>
            </a:r>
            <a:r>
              <a:rPr sz="1400" spc="-10" dirty="0">
                <a:latin typeface="Source Sans 3"/>
                <a:cs typeface="Source Sans 3"/>
              </a:rPr>
              <a:t>PTA,</a:t>
            </a:r>
            <a:r>
              <a:rPr sz="1400" spc="-15" dirty="0">
                <a:latin typeface="Source Sans 3"/>
                <a:cs typeface="Source Sans 3"/>
              </a:rPr>
              <a:t> </a:t>
            </a:r>
            <a:r>
              <a:rPr sz="1400" dirty="0">
                <a:latin typeface="Source Sans 3"/>
                <a:cs typeface="Source Sans 3"/>
              </a:rPr>
              <a:t>use</a:t>
            </a:r>
            <a:r>
              <a:rPr sz="1400" spc="-45" dirty="0">
                <a:latin typeface="Source Sans 3"/>
                <a:cs typeface="Source Sans 3"/>
              </a:rPr>
              <a:t> </a:t>
            </a:r>
            <a:r>
              <a:rPr sz="1400" b="1" u="heavy" dirty="0">
                <a:solidFill>
                  <a:srgbClr val="006CB8"/>
                </a:solidFill>
                <a:uFill>
                  <a:solidFill>
                    <a:srgbClr val="006CB8"/>
                  </a:solidFill>
                </a:uFill>
                <a:latin typeface="Source Sans 3"/>
                <a:cs typeface="Source Sans 3"/>
                <a:hlinkClick r:id="rId5"/>
              </a:rPr>
              <a:t>Procure</a:t>
            </a:r>
            <a:r>
              <a:rPr sz="1400" b="1" u="heavy" spc="-10" dirty="0">
                <a:solidFill>
                  <a:srgbClr val="006CB8"/>
                </a:solidFill>
                <a:uFill>
                  <a:solidFill>
                    <a:srgbClr val="006CB8"/>
                  </a:solidFill>
                </a:uFill>
                <a:latin typeface="Source Sans 3"/>
                <a:cs typeface="Source Sans 3"/>
                <a:hlinkClick r:id="rId5"/>
              </a:rPr>
              <a:t> </a:t>
            </a:r>
            <a:r>
              <a:rPr sz="1400" b="1" u="heavy" spc="-25" dirty="0">
                <a:solidFill>
                  <a:srgbClr val="006CB8"/>
                </a:solidFill>
                <a:uFill>
                  <a:solidFill>
                    <a:srgbClr val="006CB8"/>
                  </a:solidFill>
                </a:uFill>
                <a:latin typeface="Source Sans 3"/>
                <a:cs typeface="Source Sans 3"/>
                <a:hlinkClick r:id="rId5"/>
              </a:rPr>
              <a:t>to</a:t>
            </a:r>
            <a:r>
              <a:rPr sz="1400" b="1" spc="-25" dirty="0">
                <a:solidFill>
                  <a:srgbClr val="006CB8"/>
                </a:solidFill>
                <a:latin typeface="Source Sans 3"/>
                <a:cs typeface="Source Sans 3"/>
              </a:rPr>
              <a:t> </a:t>
            </a:r>
            <a:r>
              <a:rPr sz="1400" b="1" u="heavy" dirty="0">
                <a:solidFill>
                  <a:srgbClr val="006CB8"/>
                </a:solidFill>
                <a:uFill>
                  <a:solidFill>
                    <a:srgbClr val="006CB8"/>
                  </a:solidFill>
                </a:uFill>
                <a:latin typeface="Source Sans 3"/>
                <a:cs typeface="Source Sans 3"/>
                <a:hlinkClick r:id="rId5"/>
              </a:rPr>
              <a:t>Pay</a:t>
            </a:r>
            <a:r>
              <a:rPr sz="1400" b="1" u="heavy" spc="-30" dirty="0">
                <a:solidFill>
                  <a:srgbClr val="006CB8"/>
                </a:solidFill>
                <a:uFill>
                  <a:solidFill>
                    <a:srgbClr val="006CB8"/>
                  </a:solidFill>
                </a:uFill>
                <a:latin typeface="Source Sans 3"/>
                <a:cs typeface="Source Sans 3"/>
                <a:hlinkClick r:id="rId5"/>
              </a:rPr>
              <a:t> </a:t>
            </a:r>
            <a:r>
              <a:rPr sz="1400" b="1" u="heavy" dirty="0">
                <a:solidFill>
                  <a:srgbClr val="006CB8"/>
                </a:solidFill>
                <a:uFill>
                  <a:solidFill>
                    <a:srgbClr val="006CB8"/>
                  </a:solidFill>
                </a:uFill>
                <a:latin typeface="Source Sans 3"/>
                <a:cs typeface="Source Sans 3"/>
                <a:hlinkClick r:id="rId5"/>
              </a:rPr>
              <a:t>at</a:t>
            </a:r>
            <a:r>
              <a:rPr sz="1400" b="1" u="heavy" spc="-25" dirty="0">
                <a:solidFill>
                  <a:srgbClr val="006CB8"/>
                </a:solidFill>
                <a:uFill>
                  <a:solidFill>
                    <a:srgbClr val="006CB8"/>
                  </a:solidFill>
                </a:uFill>
                <a:latin typeface="Source Sans 3"/>
                <a:cs typeface="Source Sans 3"/>
                <a:hlinkClick r:id="rId5"/>
              </a:rPr>
              <a:t> </a:t>
            </a:r>
            <a:r>
              <a:rPr sz="1400" b="1" u="heavy" dirty="0">
                <a:solidFill>
                  <a:srgbClr val="006CB8"/>
                </a:solidFill>
                <a:uFill>
                  <a:solidFill>
                    <a:srgbClr val="006CB8"/>
                  </a:solidFill>
                </a:uFill>
                <a:latin typeface="Source Sans 3"/>
                <a:cs typeface="Source Sans 3"/>
                <a:hlinkClick r:id="rId5"/>
              </a:rPr>
              <a:t>a</a:t>
            </a:r>
            <a:r>
              <a:rPr sz="1400" b="1" u="heavy" spc="-25" dirty="0">
                <a:solidFill>
                  <a:srgbClr val="006CB8"/>
                </a:solidFill>
                <a:uFill>
                  <a:solidFill>
                    <a:srgbClr val="006CB8"/>
                  </a:solidFill>
                </a:uFill>
                <a:latin typeface="Source Sans 3"/>
                <a:cs typeface="Source Sans 3"/>
                <a:hlinkClick r:id="rId5"/>
              </a:rPr>
              <a:t> </a:t>
            </a:r>
            <a:r>
              <a:rPr sz="1400" b="1" u="heavy" spc="-10" dirty="0">
                <a:solidFill>
                  <a:srgbClr val="006CB8"/>
                </a:solidFill>
                <a:uFill>
                  <a:solidFill>
                    <a:srgbClr val="006CB8"/>
                  </a:solidFill>
                </a:uFill>
                <a:latin typeface="Source Sans 3"/>
                <a:cs typeface="Source Sans 3"/>
                <a:hlinkClick r:id="rId5"/>
              </a:rPr>
              <a:t>Glance</a:t>
            </a:r>
            <a:r>
              <a:rPr sz="1400" spc="-10" dirty="0">
                <a:latin typeface="Source Sans 3"/>
                <a:cs typeface="Source Sans 3"/>
              </a:rPr>
              <a:t>.</a:t>
            </a:r>
            <a:endParaRPr sz="1400" dirty="0">
              <a:latin typeface="Source Sans 3"/>
              <a:cs typeface="Source Sans 3"/>
            </a:endParaRPr>
          </a:p>
          <a:p>
            <a:pPr marL="469900" marR="299085" indent="-336550">
              <a:lnSpc>
                <a:spcPct val="114999"/>
              </a:lnSpc>
              <a:buFont typeface="Arial"/>
              <a:buChar char="●"/>
              <a:tabLst>
                <a:tab pos="469900" algn="l"/>
              </a:tabLst>
            </a:pPr>
            <a:r>
              <a:rPr sz="1400" dirty="0">
                <a:latin typeface="Source Sans 3"/>
                <a:cs typeface="Source Sans 3"/>
              </a:rPr>
              <a:t>Additionally,</a:t>
            </a:r>
            <a:r>
              <a:rPr sz="1400" spc="-25" dirty="0">
                <a:latin typeface="Source Sans 3"/>
                <a:cs typeface="Source Sans 3"/>
              </a:rPr>
              <a:t> </a:t>
            </a:r>
            <a:r>
              <a:rPr sz="1400" dirty="0">
                <a:latin typeface="Source Sans 3"/>
                <a:cs typeface="Source Sans 3"/>
              </a:rPr>
              <a:t>processors</a:t>
            </a:r>
            <a:r>
              <a:rPr sz="1400" spc="-25" dirty="0">
                <a:latin typeface="Source Sans 3"/>
                <a:cs typeface="Source Sans 3"/>
              </a:rPr>
              <a:t> </a:t>
            </a:r>
            <a:r>
              <a:rPr sz="1400" dirty="0">
                <a:latin typeface="Source Sans 3"/>
                <a:cs typeface="Source Sans 3"/>
              </a:rPr>
              <a:t>and</a:t>
            </a:r>
            <a:r>
              <a:rPr sz="1400" spc="-25" dirty="0">
                <a:latin typeface="Source Sans 3"/>
                <a:cs typeface="Source Sans 3"/>
              </a:rPr>
              <a:t> </a:t>
            </a:r>
            <a:r>
              <a:rPr sz="1400" dirty="0">
                <a:latin typeface="Source Sans 3"/>
                <a:cs typeface="Source Sans 3"/>
              </a:rPr>
              <a:t>approvers</a:t>
            </a:r>
            <a:r>
              <a:rPr sz="1400" spc="-25" dirty="0">
                <a:latin typeface="Source Sans 3"/>
                <a:cs typeface="Source Sans 3"/>
              </a:rPr>
              <a:t> </a:t>
            </a:r>
            <a:r>
              <a:rPr sz="1400" dirty="0">
                <a:latin typeface="Source Sans 3"/>
                <a:cs typeface="Source Sans 3"/>
              </a:rPr>
              <a:t>can</a:t>
            </a:r>
            <a:r>
              <a:rPr sz="1400" spc="-20" dirty="0">
                <a:latin typeface="Source Sans 3"/>
                <a:cs typeface="Source Sans 3"/>
              </a:rPr>
              <a:t> </a:t>
            </a:r>
            <a:r>
              <a:rPr sz="1400" dirty="0">
                <a:latin typeface="Source Sans 3"/>
                <a:cs typeface="Source Sans 3"/>
              </a:rPr>
              <a:t>use</a:t>
            </a:r>
            <a:r>
              <a:rPr sz="1400" spc="-25" dirty="0">
                <a:latin typeface="Source Sans 3"/>
                <a:cs typeface="Source Sans 3"/>
              </a:rPr>
              <a:t> </a:t>
            </a:r>
            <a:r>
              <a:rPr sz="1400" dirty="0">
                <a:latin typeface="Source Sans 3"/>
                <a:cs typeface="Source Sans 3"/>
              </a:rPr>
              <a:t>the</a:t>
            </a:r>
            <a:r>
              <a:rPr sz="1400" spc="-40" dirty="0">
                <a:latin typeface="Source Sans 3"/>
                <a:cs typeface="Source Sans 3"/>
              </a:rPr>
              <a:t> </a:t>
            </a:r>
            <a:r>
              <a:rPr sz="1400" b="1" u="heavy" dirty="0">
                <a:solidFill>
                  <a:srgbClr val="006CB8"/>
                </a:solidFill>
                <a:uFill>
                  <a:solidFill>
                    <a:srgbClr val="006CB8"/>
                  </a:solidFill>
                </a:uFill>
                <a:latin typeface="Source Sans 3"/>
                <a:cs typeface="Source Sans 3"/>
                <a:hlinkClick r:id="rId6"/>
              </a:rPr>
              <a:t>Oracle</a:t>
            </a:r>
            <a:r>
              <a:rPr sz="1400" b="1" u="heavy" spc="-25" dirty="0">
                <a:solidFill>
                  <a:srgbClr val="006CB8"/>
                </a:solidFill>
                <a:uFill>
                  <a:solidFill>
                    <a:srgbClr val="006CB8"/>
                  </a:solidFill>
                </a:uFill>
                <a:latin typeface="Source Sans 3"/>
                <a:cs typeface="Source Sans 3"/>
                <a:hlinkClick r:id="rId6"/>
              </a:rPr>
              <a:t> </a:t>
            </a:r>
            <a:r>
              <a:rPr sz="1400" b="1" u="heavy" dirty="0">
                <a:solidFill>
                  <a:srgbClr val="006CB8"/>
                </a:solidFill>
                <a:uFill>
                  <a:solidFill>
                    <a:srgbClr val="006CB8"/>
                  </a:solidFill>
                </a:uFill>
                <a:latin typeface="Source Sans 3"/>
                <a:cs typeface="Source Sans 3"/>
                <a:hlinkClick r:id="rId6"/>
              </a:rPr>
              <a:t>Financials</a:t>
            </a:r>
            <a:r>
              <a:rPr sz="1400" b="1" u="heavy" spc="-25" dirty="0">
                <a:solidFill>
                  <a:srgbClr val="006CB8"/>
                </a:solidFill>
                <a:uFill>
                  <a:solidFill>
                    <a:srgbClr val="006CB8"/>
                  </a:solidFill>
                </a:uFill>
                <a:latin typeface="Source Sans 3"/>
                <a:cs typeface="Source Sans 3"/>
                <a:hlinkClick r:id="rId6"/>
              </a:rPr>
              <a:t> </a:t>
            </a:r>
            <a:r>
              <a:rPr sz="1400" b="1" u="heavy" dirty="0">
                <a:solidFill>
                  <a:srgbClr val="006CB8"/>
                </a:solidFill>
                <a:uFill>
                  <a:solidFill>
                    <a:srgbClr val="006CB8"/>
                  </a:solidFill>
                </a:uFill>
                <a:latin typeface="Source Sans 3"/>
                <a:cs typeface="Source Sans 3"/>
                <a:hlinkClick r:id="rId6"/>
              </a:rPr>
              <a:t>Inquiry</a:t>
            </a:r>
            <a:r>
              <a:rPr sz="1400" b="1" u="heavy" spc="-25" dirty="0">
                <a:solidFill>
                  <a:srgbClr val="006CB8"/>
                </a:solidFill>
                <a:uFill>
                  <a:solidFill>
                    <a:srgbClr val="006CB8"/>
                  </a:solidFill>
                </a:uFill>
                <a:latin typeface="Source Sans 3"/>
                <a:cs typeface="Source Sans 3"/>
                <a:hlinkClick r:id="rId6"/>
              </a:rPr>
              <a:t> </a:t>
            </a:r>
            <a:r>
              <a:rPr sz="1400" b="1" u="heavy" spc="-10" dirty="0">
                <a:solidFill>
                  <a:srgbClr val="006CB8"/>
                </a:solidFill>
                <a:uFill>
                  <a:solidFill>
                    <a:srgbClr val="006CB8"/>
                  </a:solidFill>
                </a:uFill>
                <a:latin typeface="Source Sans 3"/>
                <a:cs typeface="Source Sans 3"/>
                <a:hlinkClick r:id="rId6"/>
              </a:rPr>
              <a:t>Tool:</a:t>
            </a:r>
            <a:r>
              <a:rPr sz="1400" b="1" u="heavy" spc="-20" dirty="0">
                <a:solidFill>
                  <a:srgbClr val="006CB8"/>
                </a:solidFill>
                <a:uFill>
                  <a:solidFill>
                    <a:srgbClr val="006CB8"/>
                  </a:solidFill>
                </a:uFill>
                <a:latin typeface="Source Sans 3"/>
                <a:cs typeface="Source Sans 3"/>
                <a:hlinkClick r:id="rId6"/>
              </a:rPr>
              <a:t> </a:t>
            </a:r>
            <a:r>
              <a:rPr sz="1400" b="1" u="heavy" spc="-10" dirty="0">
                <a:solidFill>
                  <a:srgbClr val="006CB8"/>
                </a:solidFill>
                <a:uFill>
                  <a:solidFill>
                    <a:srgbClr val="006CB8"/>
                  </a:solidFill>
                </a:uFill>
                <a:latin typeface="Source Sans 3"/>
                <a:cs typeface="Source Sans 3"/>
                <a:hlinkClick r:id="rId6"/>
              </a:rPr>
              <a:t>Pending</a:t>
            </a:r>
            <a:r>
              <a:rPr sz="1400" b="1" spc="-10" dirty="0">
                <a:solidFill>
                  <a:srgbClr val="006CB8"/>
                </a:solidFill>
                <a:latin typeface="Source Sans 3"/>
                <a:cs typeface="Source Sans 3"/>
              </a:rPr>
              <a:t> </a:t>
            </a:r>
            <a:r>
              <a:rPr sz="1400" b="1" u="heavy" spc="-10" dirty="0">
                <a:solidFill>
                  <a:srgbClr val="006CB8"/>
                </a:solidFill>
                <a:uFill>
                  <a:solidFill>
                    <a:srgbClr val="006CB8"/>
                  </a:solidFill>
                </a:uFill>
                <a:latin typeface="Source Sans 3"/>
                <a:cs typeface="Source Sans 3"/>
                <a:hlinkClick r:id="rId6"/>
              </a:rPr>
              <a:t>Transactions</a:t>
            </a:r>
            <a:r>
              <a:rPr sz="1400" b="1" spc="-15" dirty="0">
                <a:solidFill>
                  <a:srgbClr val="006CB8"/>
                </a:solidFill>
                <a:latin typeface="Source Sans 3"/>
                <a:cs typeface="Source Sans 3"/>
              </a:rPr>
              <a:t> </a:t>
            </a:r>
            <a:r>
              <a:rPr sz="1400" dirty="0">
                <a:latin typeface="Source Sans 3"/>
                <a:cs typeface="Source Sans 3"/>
              </a:rPr>
              <a:t>to</a:t>
            </a:r>
            <a:r>
              <a:rPr sz="1400" spc="-10" dirty="0">
                <a:latin typeface="Source Sans 3"/>
                <a:cs typeface="Source Sans 3"/>
              </a:rPr>
              <a:t> </a:t>
            </a:r>
            <a:r>
              <a:rPr sz="1400" dirty="0">
                <a:latin typeface="Source Sans 3"/>
                <a:cs typeface="Source Sans 3"/>
              </a:rPr>
              <a:t>both</a:t>
            </a:r>
            <a:r>
              <a:rPr sz="1400" spc="-5" dirty="0">
                <a:latin typeface="Source Sans 3"/>
                <a:cs typeface="Source Sans 3"/>
              </a:rPr>
              <a:t> </a:t>
            </a:r>
            <a:r>
              <a:rPr sz="1400" dirty="0">
                <a:latin typeface="Source Sans 3"/>
                <a:cs typeface="Source Sans 3"/>
              </a:rPr>
              <a:t>see</a:t>
            </a:r>
            <a:r>
              <a:rPr sz="1400" spc="-10" dirty="0">
                <a:latin typeface="Source Sans 3"/>
                <a:cs typeface="Source Sans 3"/>
              </a:rPr>
              <a:t> </a:t>
            </a:r>
            <a:r>
              <a:rPr sz="1400" dirty="0">
                <a:latin typeface="Source Sans 3"/>
                <a:cs typeface="Source Sans 3"/>
              </a:rPr>
              <a:t>the</a:t>
            </a:r>
            <a:r>
              <a:rPr sz="1400" spc="-10" dirty="0">
                <a:latin typeface="Source Sans 3"/>
                <a:cs typeface="Source Sans 3"/>
              </a:rPr>
              <a:t> status</a:t>
            </a:r>
            <a:r>
              <a:rPr sz="1400" spc="-5" dirty="0">
                <a:latin typeface="Source Sans 3"/>
                <a:cs typeface="Source Sans 3"/>
              </a:rPr>
              <a:t> </a:t>
            </a:r>
            <a:r>
              <a:rPr sz="1400" dirty="0">
                <a:latin typeface="Source Sans 3"/>
                <a:cs typeface="Source Sans 3"/>
              </a:rPr>
              <a:t>of</a:t>
            </a:r>
            <a:r>
              <a:rPr sz="1400" spc="-10" dirty="0">
                <a:latin typeface="Source Sans 3"/>
                <a:cs typeface="Source Sans 3"/>
              </a:rPr>
              <a:t> </a:t>
            </a:r>
            <a:r>
              <a:rPr sz="1400" dirty="0">
                <a:latin typeface="Source Sans 3"/>
                <a:cs typeface="Source Sans 3"/>
              </a:rPr>
              <a:t>and,</a:t>
            </a:r>
            <a:r>
              <a:rPr sz="1400" spc="-10" dirty="0">
                <a:latin typeface="Source Sans 3"/>
                <a:cs typeface="Source Sans 3"/>
              </a:rPr>
              <a:t> </a:t>
            </a:r>
            <a:r>
              <a:rPr sz="1400" dirty="0">
                <a:latin typeface="Source Sans 3"/>
                <a:cs typeface="Source Sans 3"/>
              </a:rPr>
              <a:t>in</a:t>
            </a:r>
            <a:r>
              <a:rPr sz="1400" spc="-5" dirty="0">
                <a:latin typeface="Source Sans 3"/>
                <a:cs typeface="Source Sans 3"/>
              </a:rPr>
              <a:t> </a:t>
            </a:r>
            <a:r>
              <a:rPr sz="1400" dirty="0">
                <a:latin typeface="Source Sans 3"/>
                <a:cs typeface="Source Sans 3"/>
              </a:rPr>
              <a:t>some</a:t>
            </a:r>
            <a:r>
              <a:rPr sz="1400" spc="-10" dirty="0">
                <a:latin typeface="Source Sans 3"/>
                <a:cs typeface="Source Sans 3"/>
              </a:rPr>
              <a:t> instances, </a:t>
            </a:r>
            <a:r>
              <a:rPr sz="1400" dirty="0">
                <a:latin typeface="Source Sans 3"/>
                <a:cs typeface="Source Sans 3"/>
              </a:rPr>
              <a:t>take</a:t>
            </a:r>
            <a:r>
              <a:rPr sz="1400" spc="-5" dirty="0">
                <a:latin typeface="Source Sans 3"/>
                <a:cs typeface="Source Sans 3"/>
              </a:rPr>
              <a:t> </a:t>
            </a:r>
            <a:r>
              <a:rPr sz="1400" dirty="0">
                <a:latin typeface="Source Sans 3"/>
                <a:cs typeface="Source Sans 3"/>
              </a:rPr>
              <a:t>action</a:t>
            </a:r>
            <a:r>
              <a:rPr sz="1400" spc="-10" dirty="0">
                <a:latin typeface="Source Sans 3"/>
                <a:cs typeface="Source Sans 3"/>
              </a:rPr>
              <a:t> </a:t>
            </a:r>
            <a:r>
              <a:rPr sz="1400" dirty="0">
                <a:latin typeface="Source Sans 3"/>
                <a:cs typeface="Source Sans 3"/>
              </a:rPr>
              <a:t>on</a:t>
            </a:r>
            <a:r>
              <a:rPr sz="1400" spc="-10" dirty="0">
                <a:latin typeface="Source Sans 3"/>
                <a:cs typeface="Source Sans 3"/>
              </a:rPr>
              <a:t> </a:t>
            </a:r>
            <a:r>
              <a:rPr sz="1400" dirty="0">
                <a:latin typeface="Source Sans 3"/>
                <a:cs typeface="Source Sans 3"/>
              </a:rPr>
              <a:t>pending</a:t>
            </a:r>
            <a:r>
              <a:rPr sz="1400" spc="-5" dirty="0">
                <a:latin typeface="Source Sans 3"/>
                <a:cs typeface="Source Sans 3"/>
              </a:rPr>
              <a:t> </a:t>
            </a:r>
            <a:r>
              <a:rPr sz="1400" spc="-10" dirty="0">
                <a:latin typeface="Source Sans 3"/>
                <a:cs typeface="Source Sans 3"/>
              </a:rPr>
              <a:t>transactions.</a:t>
            </a:r>
            <a:endParaRPr sz="1400" dirty="0">
              <a:latin typeface="Source Sans 3"/>
              <a:cs typeface="Source Sans 3"/>
            </a:endParaRPr>
          </a:p>
          <a:p>
            <a:pPr marL="469900" marR="186055" indent="-336550">
              <a:lnSpc>
                <a:spcPct val="114999"/>
              </a:lnSpc>
              <a:buClr>
                <a:srgbClr val="000000"/>
              </a:buClr>
              <a:buFont typeface="Arial"/>
              <a:buChar char="●"/>
              <a:tabLst>
                <a:tab pos="469900" algn="l"/>
              </a:tabLst>
            </a:pPr>
            <a:r>
              <a:rPr sz="1400" b="1" u="heavy" dirty="0">
                <a:solidFill>
                  <a:srgbClr val="006CB8"/>
                </a:solidFill>
                <a:uFill>
                  <a:solidFill>
                    <a:srgbClr val="006CB8"/>
                  </a:solidFill>
                </a:uFill>
                <a:latin typeface="Source Sans 3"/>
                <a:cs typeface="Source Sans 3"/>
                <a:hlinkClick r:id="rId7"/>
              </a:rPr>
              <a:t>How</a:t>
            </a:r>
            <a:r>
              <a:rPr sz="1400" b="1" u="heavy" spc="-15" dirty="0">
                <a:solidFill>
                  <a:srgbClr val="006CB8"/>
                </a:solidFill>
                <a:uFill>
                  <a:solidFill>
                    <a:srgbClr val="006CB8"/>
                  </a:solidFill>
                </a:uFill>
                <a:latin typeface="Source Sans 3"/>
                <a:cs typeface="Source Sans 3"/>
                <a:hlinkClick r:id="rId7"/>
              </a:rPr>
              <a:t> </a:t>
            </a:r>
            <a:r>
              <a:rPr sz="1400" b="1" u="heavy" spc="-20" dirty="0">
                <a:solidFill>
                  <a:srgbClr val="006CB8"/>
                </a:solidFill>
                <a:uFill>
                  <a:solidFill>
                    <a:srgbClr val="006CB8"/>
                  </a:solidFill>
                </a:uFill>
                <a:latin typeface="Source Sans 3"/>
                <a:cs typeface="Source Sans 3"/>
                <a:hlinkClick r:id="rId7"/>
              </a:rPr>
              <a:t>To:</a:t>
            </a:r>
            <a:r>
              <a:rPr sz="1400" b="1" u="heavy" spc="-15" dirty="0">
                <a:solidFill>
                  <a:srgbClr val="006CB8"/>
                </a:solidFill>
                <a:uFill>
                  <a:solidFill>
                    <a:srgbClr val="006CB8"/>
                  </a:solidFill>
                </a:uFill>
                <a:latin typeface="Source Sans 3"/>
                <a:cs typeface="Source Sans 3"/>
                <a:hlinkClick r:id="rId7"/>
              </a:rPr>
              <a:t> </a:t>
            </a:r>
            <a:r>
              <a:rPr sz="1400" b="1" u="heavy" dirty="0">
                <a:solidFill>
                  <a:srgbClr val="006CB8"/>
                </a:solidFill>
                <a:uFill>
                  <a:solidFill>
                    <a:srgbClr val="006CB8"/>
                  </a:solidFill>
                </a:uFill>
                <a:latin typeface="Source Sans 3"/>
                <a:cs typeface="Source Sans 3"/>
                <a:hlinkClick r:id="rId7"/>
              </a:rPr>
              <a:t>Clear</a:t>
            </a:r>
            <a:r>
              <a:rPr sz="1400" b="1" u="heavy" spc="-15" dirty="0">
                <a:solidFill>
                  <a:srgbClr val="006CB8"/>
                </a:solidFill>
                <a:uFill>
                  <a:solidFill>
                    <a:srgbClr val="006CB8"/>
                  </a:solidFill>
                </a:uFill>
                <a:latin typeface="Source Sans 3"/>
                <a:cs typeface="Source Sans 3"/>
                <a:hlinkClick r:id="rId7"/>
              </a:rPr>
              <a:t> </a:t>
            </a:r>
            <a:r>
              <a:rPr sz="1400" b="1" u="heavy" spc="-10" dirty="0">
                <a:solidFill>
                  <a:srgbClr val="006CB8"/>
                </a:solidFill>
                <a:uFill>
                  <a:solidFill>
                    <a:srgbClr val="006CB8"/>
                  </a:solidFill>
                </a:uFill>
                <a:latin typeface="Source Sans 3"/>
                <a:cs typeface="Source Sans 3"/>
                <a:hlinkClick r:id="rId7"/>
              </a:rPr>
              <a:t>Organization</a:t>
            </a:r>
            <a:r>
              <a:rPr sz="1400" b="1" u="heavy" spc="-15" dirty="0">
                <a:solidFill>
                  <a:srgbClr val="006CB8"/>
                </a:solidFill>
                <a:uFill>
                  <a:solidFill>
                    <a:srgbClr val="006CB8"/>
                  </a:solidFill>
                </a:uFill>
                <a:latin typeface="Source Sans 3"/>
                <a:cs typeface="Source Sans 3"/>
                <a:hlinkClick r:id="rId7"/>
              </a:rPr>
              <a:t> </a:t>
            </a:r>
            <a:r>
              <a:rPr sz="1400" b="1" u="heavy" dirty="0">
                <a:solidFill>
                  <a:srgbClr val="006CB8"/>
                </a:solidFill>
                <a:uFill>
                  <a:solidFill>
                    <a:srgbClr val="006CB8"/>
                  </a:solidFill>
                </a:uFill>
                <a:latin typeface="Source Sans 3"/>
                <a:cs typeface="Source Sans 3"/>
                <a:hlinkClick r:id="rId7"/>
              </a:rPr>
              <a:t>Suspense</a:t>
            </a:r>
            <a:r>
              <a:rPr sz="1400" b="1" u="heavy" spc="-15" dirty="0">
                <a:solidFill>
                  <a:srgbClr val="006CB8"/>
                </a:solidFill>
                <a:uFill>
                  <a:solidFill>
                    <a:srgbClr val="006CB8"/>
                  </a:solidFill>
                </a:uFill>
                <a:latin typeface="Source Sans 3"/>
                <a:cs typeface="Source Sans 3"/>
                <a:hlinkClick r:id="rId7"/>
              </a:rPr>
              <a:t> </a:t>
            </a:r>
            <a:r>
              <a:rPr sz="1400" b="1" u="heavy" spc="-10" dirty="0">
                <a:solidFill>
                  <a:srgbClr val="006CB8"/>
                </a:solidFill>
                <a:uFill>
                  <a:solidFill>
                    <a:srgbClr val="006CB8"/>
                  </a:solidFill>
                </a:uFill>
                <a:latin typeface="Source Sans 3"/>
                <a:cs typeface="Source Sans 3"/>
                <a:hlinkClick r:id="rId7"/>
              </a:rPr>
              <a:t>Accounts</a:t>
            </a:r>
            <a:r>
              <a:rPr sz="1400" b="1" u="heavy" spc="-15" dirty="0">
                <a:solidFill>
                  <a:srgbClr val="006CB8"/>
                </a:solidFill>
                <a:uFill>
                  <a:solidFill>
                    <a:srgbClr val="006CB8"/>
                  </a:solidFill>
                </a:uFill>
                <a:latin typeface="Source Sans 3"/>
                <a:cs typeface="Source Sans 3"/>
                <a:hlinkClick r:id="rId7"/>
              </a:rPr>
              <a:t> </a:t>
            </a:r>
            <a:r>
              <a:rPr sz="1400" b="1" u="heavy" dirty="0">
                <a:solidFill>
                  <a:srgbClr val="006CB8"/>
                </a:solidFill>
                <a:uFill>
                  <a:solidFill>
                    <a:srgbClr val="006CB8"/>
                  </a:solidFill>
                </a:uFill>
                <a:latin typeface="Source Sans 3"/>
                <a:cs typeface="Source Sans 3"/>
                <a:hlinkClick r:id="rId7"/>
              </a:rPr>
              <a:t>for</a:t>
            </a:r>
            <a:r>
              <a:rPr sz="1400" b="1" u="heavy" spc="-15" dirty="0">
                <a:solidFill>
                  <a:srgbClr val="006CB8"/>
                </a:solidFill>
                <a:uFill>
                  <a:solidFill>
                    <a:srgbClr val="006CB8"/>
                  </a:solidFill>
                </a:uFill>
                <a:latin typeface="Source Sans 3"/>
                <a:cs typeface="Source Sans 3"/>
                <a:hlinkClick r:id="rId7"/>
              </a:rPr>
              <a:t> </a:t>
            </a:r>
            <a:r>
              <a:rPr sz="1400" b="1" u="heavy" dirty="0">
                <a:solidFill>
                  <a:srgbClr val="006CB8"/>
                </a:solidFill>
                <a:uFill>
                  <a:solidFill>
                    <a:srgbClr val="006CB8"/>
                  </a:solidFill>
                </a:uFill>
                <a:latin typeface="Source Sans 3"/>
                <a:cs typeface="Source Sans 3"/>
                <a:hlinkClick r:id="rId7"/>
              </a:rPr>
              <a:t>Labor</a:t>
            </a:r>
            <a:r>
              <a:rPr sz="1400" b="1" spc="-35" dirty="0">
                <a:solidFill>
                  <a:srgbClr val="006CB8"/>
                </a:solidFill>
                <a:latin typeface="Source Sans 3"/>
                <a:cs typeface="Source Sans 3"/>
              </a:rPr>
              <a:t> </a:t>
            </a:r>
            <a:r>
              <a:rPr sz="1400" dirty="0">
                <a:latin typeface="Source Sans 3"/>
                <a:cs typeface="Source Sans 3"/>
              </a:rPr>
              <a:t>provides</a:t>
            </a:r>
            <a:r>
              <a:rPr sz="1400" spc="-15" dirty="0">
                <a:latin typeface="Source Sans 3"/>
                <a:cs typeface="Source Sans 3"/>
              </a:rPr>
              <a:t> </a:t>
            </a:r>
            <a:r>
              <a:rPr sz="1400" dirty="0">
                <a:latin typeface="Source Sans 3"/>
                <a:cs typeface="Source Sans 3"/>
              </a:rPr>
              <a:t>instructions</a:t>
            </a:r>
            <a:r>
              <a:rPr sz="1400" spc="-15" dirty="0">
                <a:latin typeface="Source Sans 3"/>
                <a:cs typeface="Source Sans 3"/>
              </a:rPr>
              <a:t> </a:t>
            </a:r>
            <a:r>
              <a:rPr sz="1400" dirty="0">
                <a:latin typeface="Source Sans 3"/>
                <a:cs typeface="Source Sans 3"/>
              </a:rPr>
              <a:t>on</a:t>
            </a:r>
            <a:r>
              <a:rPr sz="1400" spc="-15" dirty="0">
                <a:latin typeface="Source Sans 3"/>
                <a:cs typeface="Source Sans 3"/>
              </a:rPr>
              <a:t> </a:t>
            </a:r>
            <a:r>
              <a:rPr sz="1400" dirty="0">
                <a:latin typeface="Source Sans 3"/>
                <a:cs typeface="Source Sans 3"/>
              </a:rPr>
              <a:t>how</a:t>
            </a:r>
            <a:r>
              <a:rPr sz="1400" spc="-15" dirty="0">
                <a:latin typeface="Source Sans 3"/>
                <a:cs typeface="Source Sans 3"/>
              </a:rPr>
              <a:t> </a:t>
            </a:r>
            <a:r>
              <a:rPr sz="1400" dirty="0">
                <a:latin typeface="Source Sans 3"/>
                <a:cs typeface="Source Sans 3"/>
              </a:rPr>
              <a:t>to</a:t>
            </a:r>
            <a:r>
              <a:rPr sz="1400" spc="-15" dirty="0">
                <a:latin typeface="Source Sans 3"/>
                <a:cs typeface="Source Sans 3"/>
              </a:rPr>
              <a:t> </a:t>
            </a:r>
            <a:r>
              <a:rPr sz="1400" dirty="0">
                <a:latin typeface="Source Sans 3"/>
                <a:cs typeface="Source Sans 3"/>
              </a:rPr>
              <a:t>find</a:t>
            </a:r>
            <a:r>
              <a:rPr sz="1400" spc="-15" dirty="0">
                <a:latin typeface="Source Sans 3"/>
                <a:cs typeface="Source Sans 3"/>
              </a:rPr>
              <a:t> </a:t>
            </a:r>
            <a:r>
              <a:rPr sz="1400" spc="-25" dirty="0">
                <a:latin typeface="Source Sans 3"/>
                <a:cs typeface="Source Sans 3"/>
              </a:rPr>
              <a:t>and </a:t>
            </a:r>
            <a:r>
              <a:rPr sz="1400" dirty="0">
                <a:latin typeface="Source Sans 3"/>
                <a:cs typeface="Source Sans 3"/>
              </a:rPr>
              <a:t>clear</a:t>
            </a:r>
            <a:r>
              <a:rPr sz="1400" spc="-15" dirty="0">
                <a:latin typeface="Source Sans 3"/>
                <a:cs typeface="Source Sans 3"/>
              </a:rPr>
              <a:t> </a:t>
            </a:r>
            <a:r>
              <a:rPr sz="1400" spc="-10" dirty="0">
                <a:latin typeface="Source Sans 3"/>
                <a:cs typeface="Source Sans 3"/>
              </a:rPr>
              <a:t>organization </a:t>
            </a:r>
            <a:r>
              <a:rPr sz="1400" dirty="0">
                <a:latin typeface="Source Sans 3"/>
                <a:cs typeface="Source Sans 3"/>
              </a:rPr>
              <a:t>suspense</a:t>
            </a:r>
            <a:r>
              <a:rPr sz="1400" spc="-10" dirty="0">
                <a:latin typeface="Source Sans 3"/>
                <a:cs typeface="Source Sans 3"/>
              </a:rPr>
              <a:t> accounts. </a:t>
            </a:r>
            <a:r>
              <a:rPr sz="1400" dirty="0">
                <a:latin typeface="Source Sans 3"/>
                <a:cs typeface="Source Sans 3"/>
              </a:rPr>
              <a:t>The</a:t>
            </a:r>
            <a:r>
              <a:rPr sz="1400" spc="-10" dirty="0">
                <a:latin typeface="Source Sans 3"/>
                <a:cs typeface="Source Sans 3"/>
              </a:rPr>
              <a:t> </a:t>
            </a:r>
            <a:r>
              <a:rPr sz="1400" dirty="0">
                <a:latin typeface="Source Sans 3"/>
                <a:cs typeface="Source Sans 3"/>
              </a:rPr>
              <a:t>final</a:t>
            </a:r>
            <a:r>
              <a:rPr sz="1400" spc="-10" dirty="0">
                <a:latin typeface="Source Sans 3"/>
                <a:cs typeface="Source Sans 3"/>
              </a:rPr>
              <a:t> </a:t>
            </a:r>
            <a:r>
              <a:rPr sz="1400" dirty="0">
                <a:latin typeface="Source Sans 3"/>
                <a:cs typeface="Source Sans 3"/>
              </a:rPr>
              <a:t>pay</a:t>
            </a:r>
            <a:r>
              <a:rPr sz="1400" spc="-10" dirty="0">
                <a:latin typeface="Source Sans 3"/>
                <a:cs typeface="Source Sans 3"/>
              </a:rPr>
              <a:t> </a:t>
            </a:r>
            <a:r>
              <a:rPr sz="1400" dirty="0">
                <a:latin typeface="Source Sans 3"/>
                <a:cs typeface="Source Sans 3"/>
              </a:rPr>
              <a:t>period</a:t>
            </a:r>
            <a:r>
              <a:rPr sz="1400" spc="-10" dirty="0">
                <a:latin typeface="Source Sans 3"/>
                <a:cs typeface="Source Sans 3"/>
              </a:rPr>
              <a:t> </a:t>
            </a:r>
            <a:r>
              <a:rPr sz="1400" dirty="0">
                <a:latin typeface="Source Sans 3"/>
                <a:cs typeface="Source Sans 3"/>
              </a:rPr>
              <a:t>payroll</a:t>
            </a:r>
            <a:r>
              <a:rPr sz="1400" spc="-10" dirty="0">
                <a:latin typeface="Source Sans 3"/>
                <a:cs typeface="Source Sans 3"/>
              </a:rPr>
              <a:t> </a:t>
            </a:r>
            <a:r>
              <a:rPr sz="1400" dirty="0">
                <a:latin typeface="Source Sans 3"/>
                <a:cs typeface="Source Sans 3"/>
              </a:rPr>
              <a:t>data</a:t>
            </a:r>
            <a:r>
              <a:rPr sz="1400" spc="-10" dirty="0">
                <a:latin typeface="Source Sans 3"/>
                <a:cs typeface="Source Sans 3"/>
              </a:rPr>
              <a:t> </a:t>
            </a:r>
            <a:r>
              <a:rPr sz="1400" dirty="0">
                <a:latin typeface="Source Sans 3"/>
                <a:cs typeface="Source Sans 3"/>
              </a:rPr>
              <a:t>is</a:t>
            </a:r>
            <a:r>
              <a:rPr sz="1400" spc="-10" dirty="0">
                <a:latin typeface="Source Sans 3"/>
                <a:cs typeface="Source Sans 3"/>
              </a:rPr>
              <a:t> </a:t>
            </a:r>
            <a:r>
              <a:rPr sz="1400" dirty="0">
                <a:latin typeface="Source Sans 3"/>
                <a:cs typeface="Source Sans 3"/>
              </a:rPr>
              <a:t>available</a:t>
            </a:r>
            <a:r>
              <a:rPr sz="1400" spc="-10" dirty="0">
                <a:latin typeface="Source Sans 3"/>
                <a:cs typeface="Source Sans 3"/>
              </a:rPr>
              <a:t> </a:t>
            </a:r>
            <a:r>
              <a:rPr sz="1400" dirty="0">
                <a:latin typeface="Source Sans 3"/>
                <a:cs typeface="Source Sans 3"/>
              </a:rPr>
              <a:t>for</a:t>
            </a:r>
            <a:r>
              <a:rPr sz="1400" spc="-10" dirty="0">
                <a:latin typeface="Source Sans 3"/>
                <a:cs typeface="Source Sans 3"/>
              </a:rPr>
              <a:t> </a:t>
            </a:r>
            <a:r>
              <a:rPr sz="1400" dirty="0">
                <a:latin typeface="Source Sans 3"/>
                <a:cs typeface="Source Sans 3"/>
              </a:rPr>
              <a:t>reporting</a:t>
            </a:r>
            <a:r>
              <a:rPr sz="1400" spc="-10" dirty="0">
                <a:latin typeface="Source Sans 3"/>
                <a:cs typeface="Source Sans 3"/>
              </a:rPr>
              <a:t> </a:t>
            </a:r>
            <a:r>
              <a:rPr sz="1400" spc="-25" dirty="0">
                <a:latin typeface="Source Sans 3"/>
                <a:cs typeface="Source Sans 3"/>
              </a:rPr>
              <a:t>and </a:t>
            </a:r>
            <a:r>
              <a:rPr sz="1400" dirty="0">
                <a:latin typeface="Source Sans 3"/>
                <a:cs typeface="Source Sans 3"/>
              </a:rPr>
              <a:t>labor</a:t>
            </a:r>
            <a:r>
              <a:rPr sz="1400" spc="-30" dirty="0">
                <a:latin typeface="Source Sans 3"/>
                <a:cs typeface="Source Sans 3"/>
              </a:rPr>
              <a:t> </a:t>
            </a:r>
            <a:r>
              <a:rPr sz="1400" dirty="0">
                <a:latin typeface="Source Sans 3"/>
                <a:cs typeface="Source Sans 3"/>
              </a:rPr>
              <a:t>distribution</a:t>
            </a:r>
            <a:r>
              <a:rPr sz="1400" spc="-20" dirty="0">
                <a:latin typeface="Source Sans 3"/>
                <a:cs typeface="Source Sans 3"/>
              </a:rPr>
              <a:t> </a:t>
            </a:r>
            <a:r>
              <a:rPr sz="1400" dirty="0">
                <a:latin typeface="Source Sans 3"/>
                <a:cs typeface="Source Sans 3"/>
              </a:rPr>
              <a:t>adjustments</a:t>
            </a:r>
            <a:r>
              <a:rPr sz="1400" spc="-20" dirty="0">
                <a:latin typeface="Source Sans 3"/>
                <a:cs typeface="Source Sans 3"/>
              </a:rPr>
              <a:t> </a:t>
            </a:r>
            <a:r>
              <a:rPr sz="1400" dirty="0">
                <a:latin typeface="Source Sans 3"/>
                <a:cs typeface="Source Sans 3"/>
              </a:rPr>
              <a:t>(LDAs)</a:t>
            </a:r>
            <a:r>
              <a:rPr sz="1400" spc="-20" dirty="0">
                <a:latin typeface="Source Sans 3"/>
                <a:cs typeface="Source Sans 3"/>
              </a:rPr>
              <a:t> </a:t>
            </a:r>
            <a:r>
              <a:rPr sz="1400" dirty="0">
                <a:latin typeface="Source Sans 3"/>
                <a:cs typeface="Source Sans 3"/>
              </a:rPr>
              <a:t>starting</a:t>
            </a:r>
            <a:r>
              <a:rPr sz="1400" spc="-20" dirty="0">
                <a:latin typeface="Source Sans 3"/>
                <a:cs typeface="Source Sans 3"/>
              </a:rPr>
              <a:t> </a:t>
            </a:r>
            <a:r>
              <a:rPr sz="1400" dirty="0">
                <a:latin typeface="Source Sans 3"/>
                <a:cs typeface="Source Sans 3"/>
              </a:rPr>
              <a:t>Sunday,</a:t>
            </a:r>
            <a:r>
              <a:rPr sz="1400" spc="-15" dirty="0">
                <a:latin typeface="Source Sans 3"/>
                <a:cs typeface="Source Sans 3"/>
              </a:rPr>
              <a:t> </a:t>
            </a:r>
            <a:r>
              <a:rPr sz="1400" dirty="0">
                <a:latin typeface="Source Sans 3"/>
                <a:cs typeface="Source Sans 3"/>
              </a:rPr>
              <a:t>Sept.</a:t>
            </a:r>
            <a:r>
              <a:rPr sz="1400" spc="-20" dirty="0">
                <a:latin typeface="Source Sans 3"/>
                <a:cs typeface="Source Sans 3"/>
              </a:rPr>
              <a:t> </a:t>
            </a:r>
            <a:r>
              <a:rPr sz="1400" dirty="0">
                <a:latin typeface="Source Sans 3"/>
                <a:cs typeface="Source Sans 3"/>
              </a:rPr>
              <a:t>3,</a:t>
            </a:r>
            <a:r>
              <a:rPr sz="1400" spc="-20" dirty="0">
                <a:latin typeface="Source Sans 3"/>
                <a:cs typeface="Source Sans 3"/>
              </a:rPr>
              <a:t> </a:t>
            </a:r>
            <a:r>
              <a:rPr sz="1400" dirty="0">
                <a:latin typeface="Source Sans 3"/>
                <a:cs typeface="Source Sans 3"/>
              </a:rPr>
              <a:t>8</a:t>
            </a:r>
            <a:r>
              <a:rPr sz="1400" spc="-20" dirty="0">
                <a:latin typeface="Source Sans 3"/>
                <a:cs typeface="Source Sans 3"/>
              </a:rPr>
              <a:t> </a:t>
            </a:r>
            <a:r>
              <a:rPr sz="1400" dirty="0">
                <a:latin typeface="Source Sans 3"/>
                <a:cs typeface="Source Sans 3"/>
              </a:rPr>
              <a:t>a.m.</a:t>
            </a:r>
            <a:r>
              <a:rPr sz="1400" spc="-20" dirty="0">
                <a:latin typeface="Source Sans 3"/>
                <a:cs typeface="Source Sans 3"/>
              </a:rPr>
              <a:t> </a:t>
            </a:r>
            <a:r>
              <a:rPr sz="1400" dirty="0">
                <a:latin typeface="Source Sans 3"/>
                <a:cs typeface="Source Sans 3"/>
              </a:rPr>
              <a:t>LDAs</a:t>
            </a:r>
            <a:r>
              <a:rPr sz="1400" spc="-15" dirty="0">
                <a:latin typeface="Source Sans 3"/>
                <a:cs typeface="Source Sans 3"/>
              </a:rPr>
              <a:t> </a:t>
            </a:r>
            <a:r>
              <a:rPr sz="1400" dirty="0">
                <a:latin typeface="Source Sans 3"/>
                <a:cs typeface="Source Sans 3"/>
              </a:rPr>
              <a:t>must</a:t>
            </a:r>
            <a:r>
              <a:rPr sz="1400" spc="-20" dirty="0">
                <a:latin typeface="Source Sans 3"/>
                <a:cs typeface="Source Sans 3"/>
              </a:rPr>
              <a:t> </a:t>
            </a:r>
            <a:r>
              <a:rPr sz="1400" dirty="0">
                <a:latin typeface="Source Sans 3"/>
                <a:cs typeface="Source Sans 3"/>
              </a:rPr>
              <a:t>be</a:t>
            </a:r>
            <a:r>
              <a:rPr sz="1400" spc="-50" dirty="0">
                <a:latin typeface="Source Sans 3"/>
                <a:cs typeface="Source Sans 3"/>
              </a:rPr>
              <a:t> </a:t>
            </a:r>
            <a:r>
              <a:rPr sz="1400" b="1" dirty="0">
                <a:latin typeface="Source Sans 3"/>
                <a:cs typeface="Source Sans 3"/>
              </a:rPr>
              <a:t>submitted</a:t>
            </a:r>
            <a:r>
              <a:rPr sz="1400" b="1" spc="-15" dirty="0">
                <a:latin typeface="Source Sans 3"/>
                <a:cs typeface="Source Sans 3"/>
              </a:rPr>
              <a:t> </a:t>
            </a:r>
            <a:r>
              <a:rPr sz="1400" b="1" spc="-25" dirty="0">
                <a:latin typeface="Source Sans 3"/>
                <a:cs typeface="Source Sans 3"/>
              </a:rPr>
              <a:t>and </a:t>
            </a:r>
            <a:r>
              <a:rPr sz="1400" b="1" dirty="0">
                <a:latin typeface="Source Sans 3"/>
                <a:cs typeface="Source Sans 3"/>
              </a:rPr>
              <a:t>approved</a:t>
            </a:r>
            <a:r>
              <a:rPr sz="1400" b="1" spc="-30" dirty="0">
                <a:latin typeface="Source Sans 3"/>
                <a:cs typeface="Source Sans 3"/>
              </a:rPr>
              <a:t> </a:t>
            </a:r>
            <a:r>
              <a:rPr sz="1400" dirty="0">
                <a:latin typeface="Source Sans 3"/>
                <a:cs typeface="Source Sans 3"/>
              </a:rPr>
              <a:t>by</a:t>
            </a:r>
            <a:r>
              <a:rPr sz="1400" spc="-20" dirty="0">
                <a:latin typeface="Source Sans 3"/>
                <a:cs typeface="Source Sans 3"/>
              </a:rPr>
              <a:t> </a:t>
            </a:r>
            <a:r>
              <a:rPr sz="1400" dirty="0">
                <a:latin typeface="Source Sans 3"/>
                <a:cs typeface="Source Sans 3"/>
              </a:rPr>
              <a:t>Wednesday,</a:t>
            </a:r>
            <a:r>
              <a:rPr sz="1400" spc="-20" dirty="0">
                <a:latin typeface="Source Sans 3"/>
                <a:cs typeface="Source Sans 3"/>
              </a:rPr>
              <a:t> </a:t>
            </a:r>
            <a:r>
              <a:rPr sz="1400" dirty="0">
                <a:latin typeface="Source Sans 3"/>
                <a:cs typeface="Source Sans 3"/>
              </a:rPr>
              <a:t>Sept.</a:t>
            </a:r>
            <a:r>
              <a:rPr sz="1400" spc="-20" dirty="0">
                <a:latin typeface="Source Sans 3"/>
                <a:cs typeface="Source Sans 3"/>
              </a:rPr>
              <a:t> </a:t>
            </a:r>
            <a:r>
              <a:rPr sz="1400" dirty="0">
                <a:latin typeface="Source Sans 3"/>
                <a:cs typeface="Source Sans 3"/>
              </a:rPr>
              <a:t>6,</a:t>
            </a:r>
            <a:r>
              <a:rPr sz="1400" spc="-20" dirty="0">
                <a:latin typeface="Source Sans 3"/>
                <a:cs typeface="Source Sans 3"/>
              </a:rPr>
              <a:t> </a:t>
            </a:r>
            <a:r>
              <a:rPr sz="1400" dirty="0">
                <a:latin typeface="Source Sans 3"/>
                <a:cs typeface="Source Sans 3"/>
              </a:rPr>
              <a:t>5</a:t>
            </a:r>
            <a:r>
              <a:rPr sz="1400" spc="-20" dirty="0">
                <a:latin typeface="Source Sans 3"/>
                <a:cs typeface="Source Sans 3"/>
              </a:rPr>
              <a:t> p.m.</a:t>
            </a:r>
            <a:endParaRPr sz="1400" dirty="0">
              <a:latin typeface="Source Sans 3"/>
              <a:cs typeface="Source Sans 3"/>
            </a:endParaRPr>
          </a:p>
          <a:p>
            <a:pPr marL="927100" marR="514984" lvl="1" indent="-336550">
              <a:lnSpc>
                <a:spcPct val="114999"/>
              </a:lnSpc>
              <a:buFont typeface="Arial"/>
              <a:buChar char="○"/>
              <a:tabLst>
                <a:tab pos="927100" algn="l"/>
              </a:tabLst>
            </a:pPr>
            <a:r>
              <a:rPr sz="1400" spc="-30" dirty="0">
                <a:latin typeface="Source Sans 3"/>
                <a:cs typeface="Source Sans 3"/>
              </a:rPr>
              <a:t>To</a:t>
            </a:r>
            <a:r>
              <a:rPr sz="1400" spc="-10" dirty="0">
                <a:latin typeface="Source Sans 3"/>
                <a:cs typeface="Source Sans 3"/>
              </a:rPr>
              <a:t> </a:t>
            </a:r>
            <a:r>
              <a:rPr sz="1400" dirty="0">
                <a:latin typeface="Source Sans 3"/>
                <a:cs typeface="Source Sans 3"/>
              </a:rPr>
              <a:t>monitor</a:t>
            </a:r>
            <a:r>
              <a:rPr sz="1400" spc="-10" dirty="0">
                <a:latin typeface="Source Sans 3"/>
                <a:cs typeface="Source Sans 3"/>
              </a:rPr>
              <a:t> </a:t>
            </a:r>
            <a:r>
              <a:rPr sz="1400" dirty="0">
                <a:latin typeface="Source Sans 3"/>
                <a:cs typeface="Source Sans 3"/>
              </a:rPr>
              <a:t>and</a:t>
            </a:r>
            <a:r>
              <a:rPr sz="1400" spc="-10" dirty="0">
                <a:latin typeface="Source Sans 3"/>
                <a:cs typeface="Source Sans 3"/>
              </a:rPr>
              <a:t> </a:t>
            </a:r>
            <a:r>
              <a:rPr sz="1400" dirty="0">
                <a:latin typeface="Source Sans 3"/>
                <a:cs typeface="Source Sans 3"/>
              </a:rPr>
              <a:t>review</a:t>
            </a:r>
            <a:r>
              <a:rPr sz="1400" spc="-10" dirty="0">
                <a:latin typeface="Source Sans 3"/>
                <a:cs typeface="Source Sans 3"/>
              </a:rPr>
              <a:t> </a:t>
            </a:r>
            <a:r>
              <a:rPr sz="1400" dirty="0">
                <a:latin typeface="Source Sans 3"/>
                <a:cs typeface="Source Sans 3"/>
              </a:rPr>
              <a:t>the</a:t>
            </a:r>
            <a:r>
              <a:rPr sz="1400" spc="-10" dirty="0">
                <a:latin typeface="Source Sans 3"/>
                <a:cs typeface="Source Sans 3"/>
              </a:rPr>
              <a:t> status </a:t>
            </a:r>
            <a:r>
              <a:rPr sz="1400" dirty="0">
                <a:latin typeface="Source Sans 3"/>
                <a:cs typeface="Source Sans 3"/>
              </a:rPr>
              <a:t>of</a:t>
            </a:r>
            <a:r>
              <a:rPr sz="1400" spc="-5" dirty="0">
                <a:latin typeface="Source Sans 3"/>
                <a:cs typeface="Source Sans 3"/>
              </a:rPr>
              <a:t> </a:t>
            </a:r>
            <a:r>
              <a:rPr sz="1400" dirty="0">
                <a:latin typeface="Source Sans 3"/>
                <a:cs typeface="Source Sans 3"/>
              </a:rPr>
              <a:t>LDAs,</a:t>
            </a:r>
            <a:r>
              <a:rPr sz="1400" spc="-10" dirty="0">
                <a:latin typeface="Source Sans 3"/>
                <a:cs typeface="Source Sans 3"/>
              </a:rPr>
              <a:t> </a:t>
            </a:r>
            <a:r>
              <a:rPr sz="1400" dirty="0">
                <a:latin typeface="Source Sans 3"/>
                <a:cs typeface="Source Sans 3"/>
              </a:rPr>
              <a:t>run</a:t>
            </a:r>
            <a:r>
              <a:rPr sz="1400" spc="-10" dirty="0">
                <a:latin typeface="Source Sans 3"/>
                <a:cs typeface="Source Sans 3"/>
              </a:rPr>
              <a:t> </a:t>
            </a:r>
            <a:r>
              <a:rPr sz="1400" dirty="0">
                <a:latin typeface="Source Sans 3"/>
                <a:cs typeface="Source Sans 3"/>
              </a:rPr>
              <a:t>the</a:t>
            </a:r>
            <a:r>
              <a:rPr sz="1400" spc="-10" dirty="0">
                <a:latin typeface="Source Sans 3"/>
                <a:cs typeface="Source Sans 3"/>
              </a:rPr>
              <a:t> </a:t>
            </a:r>
            <a:r>
              <a:rPr sz="1400" dirty="0">
                <a:latin typeface="Source Sans 3"/>
                <a:cs typeface="Source Sans 3"/>
              </a:rPr>
              <a:t>report</a:t>
            </a:r>
            <a:r>
              <a:rPr sz="1400" spc="-25" dirty="0">
                <a:latin typeface="Source Sans 3"/>
                <a:cs typeface="Source Sans 3"/>
              </a:rPr>
              <a:t> </a:t>
            </a:r>
            <a:r>
              <a:rPr sz="1400" b="1" u="heavy" dirty="0">
                <a:solidFill>
                  <a:srgbClr val="006CB8"/>
                </a:solidFill>
                <a:uFill>
                  <a:solidFill>
                    <a:srgbClr val="006CB8"/>
                  </a:solidFill>
                </a:uFill>
                <a:latin typeface="Source Sans 3"/>
                <a:cs typeface="Source Sans 3"/>
                <a:hlinkClick r:id="rId8"/>
              </a:rPr>
              <a:t>Labor</a:t>
            </a:r>
            <a:r>
              <a:rPr sz="1400" b="1" u="heavy" spc="-10" dirty="0">
                <a:solidFill>
                  <a:srgbClr val="006CB8"/>
                </a:solidFill>
                <a:uFill>
                  <a:solidFill>
                    <a:srgbClr val="006CB8"/>
                  </a:solidFill>
                </a:uFill>
                <a:latin typeface="Source Sans 3"/>
                <a:cs typeface="Source Sans 3"/>
                <a:hlinkClick r:id="rId8"/>
              </a:rPr>
              <a:t> </a:t>
            </a:r>
            <a:r>
              <a:rPr sz="1400" b="1" u="heavy" dirty="0">
                <a:solidFill>
                  <a:srgbClr val="006CB8"/>
                </a:solidFill>
                <a:uFill>
                  <a:solidFill>
                    <a:srgbClr val="006CB8"/>
                  </a:solidFill>
                </a:uFill>
                <a:latin typeface="Source Sans 3"/>
                <a:cs typeface="Source Sans 3"/>
                <a:hlinkClick r:id="rId8"/>
              </a:rPr>
              <a:t>Distribution</a:t>
            </a:r>
            <a:r>
              <a:rPr sz="1400" b="1" u="heavy" spc="-10" dirty="0">
                <a:solidFill>
                  <a:srgbClr val="006CB8"/>
                </a:solidFill>
                <a:uFill>
                  <a:solidFill>
                    <a:srgbClr val="006CB8"/>
                  </a:solidFill>
                </a:uFill>
                <a:latin typeface="Source Sans 3"/>
                <a:cs typeface="Source Sans 3"/>
                <a:hlinkClick r:id="rId8"/>
              </a:rPr>
              <a:t> Adjustments</a:t>
            </a:r>
            <a:r>
              <a:rPr sz="1400" b="1" spc="-10" dirty="0">
                <a:solidFill>
                  <a:srgbClr val="006CB8"/>
                </a:solidFill>
                <a:latin typeface="Source Sans 3"/>
                <a:cs typeface="Source Sans 3"/>
              </a:rPr>
              <a:t> </a:t>
            </a:r>
            <a:r>
              <a:rPr sz="1400" b="1" u="heavy" spc="-20" dirty="0">
                <a:solidFill>
                  <a:srgbClr val="006CB8"/>
                </a:solidFill>
                <a:uFill>
                  <a:solidFill>
                    <a:srgbClr val="006CB8"/>
                  </a:solidFill>
                </a:uFill>
                <a:latin typeface="Source Sans 3"/>
                <a:cs typeface="Source Sans 3"/>
                <a:hlinkClick r:id="rId8"/>
              </a:rPr>
              <a:t>(Real-</a:t>
            </a:r>
            <a:r>
              <a:rPr sz="1400" b="1" u="heavy" spc="-10" dirty="0">
                <a:solidFill>
                  <a:srgbClr val="006CB8"/>
                </a:solidFill>
                <a:uFill>
                  <a:solidFill>
                    <a:srgbClr val="006CB8"/>
                  </a:solidFill>
                </a:uFill>
                <a:latin typeface="Source Sans 3"/>
                <a:cs typeface="Source Sans 3"/>
                <a:hlinkClick r:id="rId8"/>
              </a:rPr>
              <a:t>time)</a:t>
            </a:r>
            <a:r>
              <a:rPr sz="1400" spc="-10" dirty="0">
                <a:latin typeface="Source Sans 3"/>
                <a:cs typeface="Source Sans 3"/>
              </a:rPr>
              <a:t>.</a:t>
            </a:r>
            <a:endParaRPr sz="1400" dirty="0">
              <a:latin typeface="Source Sans 3"/>
              <a:cs typeface="Source Sans 3"/>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2908"/>
            <a:ext cx="191135" cy="800100"/>
          </a:xfrm>
          <a:custGeom>
            <a:avLst/>
            <a:gdLst/>
            <a:ahLst/>
            <a:cxnLst/>
            <a:rect l="l" t="t" r="r" b="b"/>
            <a:pathLst>
              <a:path w="191135" h="800100">
                <a:moveTo>
                  <a:pt x="190799" y="799800"/>
                </a:moveTo>
                <a:lnTo>
                  <a:pt x="0" y="799800"/>
                </a:lnTo>
                <a:lnTo>
                  <a:pt x="0" y="0"/>
                </a:lnTo>
                <a:lnTo>
                  <a:pt x="190799" y="0"/>
                </a:lnTo>
                <a:lnTo>
                  <a:pt x="190799" y="799800"/>
                </a:lnTo>
                <a:close/>
              </a:path>
            </a:pathLst>
          </a:custGeom>
          <a:solidFill>
            <a:srgbClr val="279988"/>
          </a:solidFill>
        </p:spPr>
        <p:txBody>
          <a:bodyPr wrap="square" lIns="0" tIns="0" rIns="0" bIns="0" rtlCol="0"/>
          <a:lstStyle/>
          <a:p>
            <a:endParaRPr/>
          </a:p>
        </p:txBody>
      </p:sp>
      <p:sp>
        <p:nvSpPr>
          <p:cNvPr id="3" name="object 3"/>
          <p:cNvSpPr/>
          <p:nvPr/>
        </p:nvSpPr>
        <p:spPr>
          <a:xfrm>
            <a:off x="8699524" y="5072905"/>
            <a:ext cx="295910" cy="71120"/>
          </a:xfrm>
          <a:custGeom>
            <a:avLst/>
            <a:gdLst/>
            <a:ahLst/>
            <a:cxnLst/>
            <a:rect l="l" t="t" r="r" b="b"/>
            <a:pathLst>
              <a:path w="295909" h="71120">
                <a:moveTo>
                  <a:pt x="295499" y="70499"/>
                </a:moveTo>
                <a:lnTo>
                  <a:pt x="0" y="70499"/>
                </a:lnTo>
                <a:lnTo>
                  <a:pt x="0" y="0"/>
                </a:lnTo>
                <a:lnTo>
                  <a:pt x="295499" y="0"/>
                </a:lnTo>
                <a:lnTo>
                  <a:pt x="295499" y="70499"/>
                </a:lnTo>
                <a:close/>
              </a:path>
            </a:pathLst>
          </a:custGeom>
          <a:solidFill>
            <a:srgbClr val="279988"/>
          </a:solidFill>
        </p:spPr>
        <p:txBody>
          <a:bodyPr wrap="square" lIns="0" tIns="0" rIns="0" bIns="0" rtlCol="0"/>
          <a:lstStyle/>
          <a:p>
            <a:endParaRPr/>
          </a:p>
        </p:txBody>
      </p:sp>
      <p:sp>
        <p:nvSpPr>
          <p:cNvPr id="4" name="object 4"/>
          <p:cNvSpPr/>
          <p:nvPr/>
        </p:nvSpPr>
        <p:spPr>
          <a:xfrm>
            <a:off x="0" y="4786192"/>
            <a:ext cx="9144000" cy="0"/>
          </a:xfrm>
          <a:custGeom>
            <a:avLst/>
            <a:gdLst/>
            <a:ahLst/>
            <a:cxnLst/>
            <a:rect l="l" t="t" r="r" b="b"/>
            <a:pathLst>
              <a:path w="9144000">
                <a:moveTo>
                  <a:pt x="0" y="0"/>
                </a:moveTo>
                <a:lnTo>
                  <a:pt x="9143999" y="0"/>
                </a:lnTo>
              </a:path>
            </a:pathLst>
          </a:custGeom>
          <a:ln w="9524">
            <a:solidFill>
              <a:srgbClr val="BEBEBE"/>
            </a:solidFill>
          </a:ln>
        </p:spPr>
        <p:txBody>
          <a:bodyPr wrap="square" lIns="0" tIns="0" rIns="0" bIns="0" rtlCol="0"/>
          <a:lstStyle/>
          <a:p>
            <a:endParaRPr/>
          </a:p>
        </p:txBody>
      </p:sp>
      <p:sp>
        <p:nvSpPr>
          <p:cNvPr id="5" name="object 5"/>
          <p:cNvSpPr txBox="1">
            <a:spLocks noGrp="1"/>
          </p:cNvSpPr>
          <p:nvPr>
            <p:ph type="title"/>
          </p:nvPr>
        </p:nvSpPr>
        <p:spPr>
          <a:xfrm>
            <a:off x="949325" y="177220"/>
            <a:ext cx="3229610" cy="482600"/>
          </a:xfrm>
          <a:prstGeom prst="rect">
            <a:avLst/>
          </a:prstGeom>
        </p:spPr>
        <p:txBody>
          <a:bodyPr vert="horz" wrap="square" lIns="0" tIns="12700" rIns="0" bIns="0" rtlCol="0">
            <a:spAutoFit/>
          </a:bodyPr>
          <a:lstStyle/>
          <a:p>
            <a:pPr marL="12700">
              <a:lnSpc>
                <a:spcPct val="100000"/>
              </a:lnSpc>
              <a:spcBef>
                <a:spcPts val="100"/>
              </a:spcBef>
            </a:pPr>
            <a:r>
              <a:rPr dirty="0"/>
              <a:t>FY23</a:t>
            </a:r>
            <a:r>
              <a:rPr spc="-20" dirty="0"/>
              <a:t> </a:t>
            </a:r>
            <a:r>
              <a:rPr dirty="0"/>
              <a:t>YEC</a:t>
            </a:r>
            <a:r>
              <a:rPr spc="-10" dirty="0"/>
              <a:t> Resources</a:t>
            </a:r>
          </a:p>
        </p:txBody>
      </p:sp>
      <p:sp>
        <p:nvSpPr>
          <p:cNvPr id="10" name="object 10"/>
          <p:cNvSpPr txBox="1">
            <a:spLocks noGrp="1"/>
          </p:cNvSpPr>
          <p:nvPr>
            <p:ph type="sldNum" sz="quarter" idx="7"/>
          </p:nvPr>
        </p:nvSpPr>
        <p:spPr>
          <a:prstGeom prst="rect">
            <a:avLst/>
          </a:prstGeom>
        </p:spPr>
        <p:txBody>
          <a:bodyPr vert="horz" wrap="square" lIns="0" tIns="10160" rIns="0" bIns="0" rtlCol="0">
            <a:spAutoFit/>
          </a:bodyPr>
          <a:lstStyle/>
          <a:p>
            <a:pPr marL="38100">
              <a:lnSpc>
                <a:spcPct val="100000"/>
              </a:lnSpc>
              <a:spcBef>
                <a:spcPts val="80"/>
              </a:spcBef>
            </a:pPr>
            <a:fld id="{81D60167-4931-47E6-BA6A-407CBD079E47}" type="slidenum">
              <a:rPr spc="-25" dirty="0"/>
              <a:t>5</a:t>
            </a:fld>
            <a:endParaRPr spc="-25" dirty="0"/>
          </a:p>
        </p:txBody>
      </p:sp>
      <p:sp>
        <p:nvSpPr>
          <p:cNvPr id="11" name="object 11"/>
          <p:cNvSpPr txBox="1"/>
          <p:nvPr/>
        </p:nvSpPr>
        <p:spPr>
          <a:xfrm>
            <a:off x="178100" y="4879801"/>
            <a:ext cx="1770380" cy="153670"/>
          </a:xfrm>
          <a:prstGeom prst="rect">
            <a:avLst/>
          </a:prstGeom>
        </p:spPr>
        <p:txBody>
          <a:bodyPr vert="horz" wrap="square" lIns="0" tIns="10795" rIns="0" bIns="0" rtlCol="0">
            <a:spAutoFit/>
          </a:bodyPr>
          <a:lstStyle/>
          <a:p>
            <a:pPr marL="12700">
              <a:lnSpc>
                <a:spcPct val="100000"/>
              </a:lnSpc>
              <a:spcBef>
                <a:spcPts val="85"/>
              </a:spcBef>
            </a:pPr>
            <a:r>
              <a:rPr sz="800" b="1" spc="-10" dirty="0">
                <a:solidFill>
                  <a:srgbClr val="8C1414"/>
                </a:solidFill>
                <a:latin typeface="Source Sans 3"/>
                <a:cs typeface="Source Sans 3"/>
              </a:rPr>
              <a:t>Stanford</a:t>
            </a:r>
            <a:r>
              <a:rPr sz="800" b="1" spc="-5" dirty="0">
                <a:solidFill>
                  <a:srgbClr val="8C1414"/>
                </a:solidFill>
                <a:latin typeface="Source Sans 3"/>
                <a:cs typeface="Source Sans 3"/>
              </a:rPr>
              <a:t> </a:t>
            </a:r>
            <a:r>
              <a:rPr sz="800" dirty="0">
                <a:latin typeface="Source Sans 3"/>
                <a:cs typeface="Source Sans 3"/>
              </a:rPr>
              <a:t>Financial Management </a:t>
            </a:r>
            <a:r>
              <a:rPr sz="800" spc="-10" dirty="0">
                <a:latin typeface="Source Sans 3"/>
                <a:cs typeface="Source Sans 3"/>
              </a:rPr>
              <a:t>Services</a:t>
            </a:r>
            <a:endParaRPr sz="800">
              <a:latin typeface="Source Sans 3"/>
              <a:cs typeface="Source Sans 3"/>
            </a:endParaRPr>
          </a:p>
        </p:txBody>
      </p:sp>
      <p:sp>
        <p:nvSpPr>
          <p:cNvPr id="6" name="object 6"/>
          <p:cNvSpPr txBox="1"/>
          <p:nvPr/>
        </p:nvSpPr>
        <p:spPr>
          <a:xfrm>
            <a:off x="688188" y="706624"/>
            <a:ext cx="158623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Source Sans 3 Semibold"/>
                <a:cs typeface="Source Sans 3 Semibold"/>
              </a:rPr>
              <a:t>Managing </a:t>
            </a:r>
            <a:r>
              <a:rPr sz="1800" b="1" spc="-10" dirty="0">
                <a:latin typeface="Source Sans 3 Semibold"/>
                <a:cs typeface="Source Sans 3 Semibold"/>
              </a:rPr>
              <a:t>funds</a:t>
            </a:r>
            <a:endParaRPr sz="1800" dirty="0">
              <a:latin typeface="Source Sans 3 Semibold"/>
              <a:cs typeface="Source Sans 3 Semibold"/>
            </a:endParaRPr>
          </a:p>
        </p:txBody>
      </p:sp>
      <p:sp>
        <p:nvSpPr>
          <p:cNvPr id="7" name="object 7"/>
          <p:cNvSpPr txBox="1">
            <a:spLocks noGrp="1"/>
          </p:cNvSpPr>
          <p:nvPr>
            <p:ph type="body" idx="1"/>
          </p:nvPr>
        </p:nvSpPr>
        <p:spPr>
          <a:prstGeom prst="rect">
            <a:avLst/>
          </a:prstGeom>
        </p:spPr>
        <p:txBody>
          <a:bodyPr vert="horz" wrap="square" lIns="0" tIns="12700" rIns="0" bIns="0" rtlCol="0">
            <a:spAutoFit/>
          </a:bodyPr>
          <a:lstStyle/>
          <a:p>
            <a:pPr marL="339725" marR="75565" indent="-320675">
              <a:lnSpc>
                <a:spcPct val="114999"/>
              </a:lnSpc>
              <a:spcBef>
                <a:spcPts val="100"/>
              </a:spcBef>
              <a:buClr>
                <a:srgbClr val="000000"/>
              </a:buClr>
              <a:buFont typeface="Arial"/>
              <a:buChar char="●"/>
              <a:tabLst>
                <a:tab pos="339725" algn="l"/>
              </a:tabLst>
            </a:pPr>
            <a:r>
              <a:rPr b="1" u="heavy" dirty="0">
                <a:solidFill>
                  <a:srgbClr val="006CB8"/>
                </a:solidFill>
                <a:uFill>
                  <a:solidFill>
                    <a:srgbClr val="006CB8"/>
                  </a:solidFill>
                </a:uFill>
                <a:latin typeface="Source Sans 3"/>
                <a:cs typeface="Source Sans 3"/>
                <a:hlinkClick r:id="rId2"/>
              </a:rPr>
              <a:t>Fund</a:t>
            </a:r>
            <a:r>
              <a:rPr b="1" u="heavy" spc="-20" dirty="0">
                <a:solidFill>
                  <a:srgbClr val="006CB8"/>
                </a:solidFill>
                <a:uFill>
                  <a:solidFill>
                    <a:srgbClr val="006CB8"/>
                  </a:solidFill>
                </a:uFill>
                <a:latin typeface="Source Sans 3"/>
                <a:cs typeface="Source Sans 3"/>
                <a:hlinkClick r:id="rId2"/>
              </a:rPr>
              <a:t> </a:t>
            </a:r>
            <a:r>
              <a:rPr b="1" u="heavy" spc="-10" dirty="0">
                <a:solidFill>
                  <a:srgbClr val="006CB8"/>
                </a:solidFill>
                <a:uFill>
                  <a:solidFill>
                    <a:srgbClr val="006CB8"/>
                  </a:solidFill>
                </a:uFill>
                <a:latin typeface="Source Sans 3"/>
                <a:cs typeface="Source Sans 3"/>
                <a:hlinkClick r:id="rId2"/>
              </a:rPr>
              <a:t>Statement</a:t>
            </a:r>
            <a:r>
              <a:rPr b="1" spc="-20" dirty="0">
                <a:solidFill>
                  <a:srgbClr val="006CB8"/>
                </a:solidFill>
                <a:latin typeface="Source Sans 3"/>
                <a:cs typeface="Source Sans 3"/>
              </a:rPr>
              <a:t> </a:t>
            </a:r>
            <a:r>
              <a:rPr dirty="0"/>
              <a:t>helps</a:t>
            </a:r>
            <a:r>
              <a:rPr spc="-20" dirty="0"/>
              <a:t> </a:t>
            </a:r>
            <a:r>
              <a:rPr dirty="0"/>
              <a:t>monitor</a:t>
            </a:r>
            <a:r>
              <a:rPr spc="-20" dirty="0"/>
              <a:t> </a:t>
            </a:r>
            <a:r>
              <a:rPr dirty="0"/>
              <a:t>available</a:t>
            </a:r>
            <a:r>
              <a:rPr spc="-20" dirty="0"/>
              <a:t> </a:t>
            </a:r>
            <a:r>
              <a:rPr dirty="0"/>
              <a:t>balance</a:t>
            </a:r>
            <a:r>
              <a:rPr spc="-20" dirty="0"/>
              <a:t> </a:t>
            </a:r>
            <a:r>
              <a:rPr dirty="0"/>
              <a:t>to</a:t>
            </a:r>
            <a:r>
              <a:rPr spc="-20" dirty="0"/>
              <a:t> </a:t>
            </a:r>
            <a:r>
              <a:rPr dirty="0"/>
              <a:t>find</a:t>
            </a:r>
            <a:r>
              <a:rPr spc="-20" dirty="0"/>
              <a:t> </a:t>
            </a:r>
            <a:r>
              <a:rPr dirty="0"/>
              <a:t>awards</a:t>
            </a:r>
            <a:r>
              <a:rPr spc="-20" dirty="0"/>
              <a:t> </a:t>
            </a:r>
            <a:r>
              <a:rPr dirty="0"/>
              <a:t>that</a:t>
            </a:r>
            <a:r>
              <a:rPr spc="-20" dirty="0"/>
              <a:t> </a:t>
            </a:r>
            <a:r>
              <a:rPr dirty="0"/>
              <a:t>are</a:t>
            </a:r>
            <a:r>
              <a:rPr spc="-20" dirty="0"/>
              <a:t> </a:t>
            </a:r>
            <a:r>
              <a:rPr dirty="0"/>
              <a:t>in</a:t>
            </a:r>
            <a:r>
              <a:rPr spc="-20" dirty="0"/>
              <a:t> </a:t>
            </a:r>
            <a:r>
              <a:rPr spc="-10" dirty="0"/>
              <a:t>overdraft,</a:t>
            </a:r>
            <a:r>
              <a:rPr spc="-20" dirty="0"/>
              <a:t> </a:t>
            </a:r>
            <a:r>
              <a:rPr dirty="0"/>
              <a:t>especially</a:t>
            </a:r>
            <a:r>
              <a:rPr spc="-20" dirty="0"/>
              <a:t> </a:t>
            </a:r>
            <a:r>
              <a:rPr dirty="0"/>
              <a:t>cost</a:t>
            </a:r>
            <a:r>
              <a:rPr spc="-20" dirty="0"/>
              <a:t> </a:t>
            </a:r>
            <a:r>
              <a:rPr dirty="0"/>
              <a:t>shares</a:t>
            </a:r>
            <a:r>
              <a:rPr spc="-20" dirty="0"/>
              <a:t> </a:t>
            </a:r>
            <a:r>
              <a:rPr dirty="0"/>
              <a:t>which</a:t>
            </a:r>
            <a:r>
              <a:rPr spc="-20" dirty="0"/>
              <a:t> need </a:t>
            </a:r>
            <a:r>
              <a:rPr spc="-10" dirty="0"/>
              <a:t>clearing.</a:t>
            </a:r>
          </a:p>
          <a:p>
            <a:pPr marL="339725" marR="298450" indent="-320675">
              <a:lnSpc>
                <a:spcPct val="114999"/>
              </a:lnSpc>
              <a:buClr>
                <a:srgbClr val="000000"/>
              </a:buClr>
              <a:buFont typeface="Arial"/>
              <a:buChar char="●"/>
              <a:tabLst>
                <a:tab pos="339725" algn="l"/>
              </a:tabLst>
            </a:pPr>
            <a:r>
              <a:rPr b="1" u="heavy" spc="-10" dirty="0">
                <a:solidFill>
                  <a:srgbClr val="006CB8"/>
                </a:solidFill>
                <a:uFill>
                  <a:solidFill>
                    <a:srgbClr val="006CB8"/>
                  </a:solidFill>
                </a:uFill>
                <a:latin typeface="Source Sans 3"/>
                <a:cs typeface="Source Sans 3"/>
                <a:hlinkClick r:id="rId3"/>
              </a:rPr>
              <a:t>Transfer</a:t>
            </a:r>
            <a:r>
              <a:rPr b="1" u="heavy" spc="-20" dirty="0">
                <a:solidFill>
                  <a:srgbClr val="006CB8"/>
                </a:solidFill>
                <a:uFill>
                  <a:solidFill>
                    <a:srgbClr val="006CB8"/>
                  </a:solidFill>
                </a:uFill>
                <a:latin typeface="Source Sans 3"/>
                <a:cs typeface="Source Sans 3"/>
                <a:hlinkClick r:id="rId3"/>
              </a:rPr>
              <a:t> </a:t>
            </a:r>
            <a:r>
              <a:rPr b="1" u="heavy" dirty="0">
                <a:solidFill>
                  <a:srgbClr val="006CB8"/>
                </a:solidFill>
                <a:uFill>
                  <a:solidFill>
                    <a:srgbClr val="006CB8"/>
                  </a:solidFill>
                </a:uFill>
                <a:latin typeface="Source Sans 3"/>
                <a:cs typeface="Source Sans 3"/>
                <a:hlinkClick r:id="rId3"/>
              </a:rPr>
              <a:t>Detail</a:t>
            </a:r>
            <a:r>
              <a:rPr b="1" u="heavy" spc="-20" dirty="0">
                <a:solidFill>
                  <a:srgbClr val="006CB8"/>
                </a:solidFill>
                <a:uFill>
                  <a:solidFill>
                    <a:srgbClr val="006CB8"/>
                  </a:solidFill>
                </a:uFill>
                <a:latin typeface="Source Sans 3"/>
                <a:cs typeface="Source Sans 3"/>
                <a:hlinkClick r:id="rId3"/>
              </a:rPr>
              <a:t> </a:t>
            </a:r>
            <a:r>
              <a:rPr b="1" u="heavy" dirty="0">
                <a:solidFill>
                  <a:srgbClr val="006CB8"/>
                </a:solidFill>
                <a:uFill>
                  <a:solidFill>
                    <a:srgbClr val="006CB8"/>
                  </a:solidFill>
                </a:uFill>
                <a:latin typeface="Source Sans 3"/>
                <a:cs typeface="Source Sans 3"/>
                <a:hlinkClick r:id="rId3"/>
              </a:rPr>
              <a:t>Report</a:t>
            </a:r>
            <a:r>
              <a:rPr b="1" spc="-15" dirty="0">
                <a:solidFill>
                  <a:srgbClr val="006CB8"/>
                </a:solidFill>
                <a:latin typeface="Source Sans 3"/>
                <a:cs typeface="Source Sans 3"/>
              </a:rPr>
              <a:t> </a:t>
            </a:r>
            <a:r>
              <a:rPr dirty="0"/>
              <a:t>shows</a:t>
            </a:r>
            <a:r>
              <a:rPr spc="-20" dirty="0"/>
              <a:t> </a:t>
            </a:r>
            <a:r>
              <a:rPr dirty="0"/>
              <a:t>the</a:t>
            </a:r>
            <a:r>
              <a:rPr spc="-15" dirty="0"/>
              <a:t> </a:t>
            </a:r>
            <a:r>
              <a:rPr dirty="0"/>
              <a:t>transfers</a:t>
            </a:r>
            <a:r>
              <a:rPr spc="-20" dirty="0"/>
              <a:t> </a:t>
            </a:r>
            <a:r>
              <a:rPr dirty="0"/>
              <a:t>to</a:t>
            </a:r>
            <a:r>
              <a:rPr spc="-15" dirty="0"/>
              <a:t> </a:t>
            </a:r>
            <a:r>
              <a:rPr dirty="0"/>
              <a:t>and</a:t>
            </a:r>
            <a:r>
              <a:rPr spc="-20" dirty="0"/>
              <a:t> </a:t>
            </a:r>
            <a:r>
              <a:rPr dirty="0"/>
              <a:t>from</a:t>
            </a:r>
            <a:r>
              <a:rPr spc="-20" dirty="0"/>
              <a:t> </a:t>
            </a:r>
            <a:r>
              <a:rPr dirty="0"/>
              <a:t>your</a:t>
            </a:r>
            <a:r>
              <a:rPr spc="-15" dirty="0"/>
              <a:t> </a:t>
            </a:r>
            <a:r>
              <a:rPr dirty="0"/>
              <a:t>awards.</a:t>
            </a:r>
            <a:r>
              <a:rPr spc="-20" dirty="0"/>
              <a:t> </a:t>
            </a:r>
            <a:r>
              <a:rPr dirty="0"/>
              <a:t>Enter</a:t>
            </a:r>
            <a:r>
              <a:rPr spc="-15" dirty="0"/>
              <a:t> </a:t>
            </a:r>
            <a:r>
              <a:rPr spc="-25" dirty="0"/>
              <a:t>AUG-</a:t>
            </a:r>
            <a:r>
              <a:rPr dirty="0"/>
              <a:t>YYYY</a:t>
            </a:r>
            <a:r>
              <a:rPr spc="-20" dirty="0"/>
              <a:t> </a:t>
            </a:r>
            <a:r>
              <a:rPr dirty="0"/>
              <a:t>for</a:t>
            </a:r>
            <a:r>
              <a:rPr spc="-15" dirty="0"/>
              <a:t> </a:t>
            </a:r>
            <a:r>
              <a:rPr dirty="0"/>
              <a:t>both</a:t>
            </a:r>
            <a:r>
              <a:rPr spc="-20" dirty="0"/>
              <a:t> </a:t>
            </a:r>
            <a:r>
              <a:rPr dirty="0"/>
              <a:t>Beginning</a:t>
            </a:r>
            <a:r>
              <a:rPr spc="-20" dirty="0"/>
              <a:t> </a:t>
            </a:r>
            <a:r>
              <a:rPr dirty="0"/>
              <a:t>and</a:t>
            </a:r>
            <a:r>
              <a:rPr spc="-15" dirty="0"/>
              <a:t> </a:t>
            </a:r>
            <a:r>
              <a:rPr spc="-10" dirty="0"/>
              <a:t>Ending </a:t>
            </a:r>
            <a:r>
              <a:rPr dirty="0"/>
              <a:t>Period</a:t>
            </a:r>
            <a:r>
              <a:rPr spc="-30" dirty="0"/>
              <a:t> </a:t>
            </a:r>
            <a:r>
              <a:rPr dirty="0"/>
              <a:t>to</a:t>
            </a:r>
            <a:r>
              <a:rPr spc="-15" dirty="0"/>
              <a:t> </a:t>
            </a:r>
            <a:r>
              <a:rPr dirty="0"/>
              <a:t>limit</a:t>
            </a:r>
            <a:r>
              <a:rPr spc="-20" dirty="0"/>
              <a:t> </a:t>
            </a:r>
            <a:r>
              <a:rPr dirty="0"/>
              <a:t>to</a:t>
            </a:r>
            <a:r>
              <a:rPr spc="-15" dirty="0"/>
              <a:t> </a:t>
            </a:r>
            <a:r>
              <a:rPr dirty="0"/>
              <a:t>August</a:t>
            </a:r>
            <a:r>
              <a:rPr spc="-20" dirty="0"/>
              <a:t> </a:t>
            </a:r>
            <a:r>
              <a:rPr dirty="0"/>
              <a:t>only</a:t>
            </a:r>
            <a:r>
              <a:rPr spc="-15" dirty="0"/>
              <a:t> </a:t>
            </a:r>
            <a:r>
              <a:rPr spc="-10" dirty="0"/>
              <a:t>transfers.</a:t>
            </a:r>
          </a:p>
          <a:p>
            <a:pPr marL="339725" marR="128270" indent="-320675">
              <a:lnSpc>
                <a:spcPct val="114999"/>
              </a:lnSpc>
              <a:buClr>
                <a:srgbClr val="000000"/>
              </a:buClr>
              <a:buFont typeface="Arial"/>
              <a:buChar char="●"/>
              <a:tabLst>
                <a:tab pos="339725" algn="l"/>
              </a:tabLst>
            </a:pPr>
            <a:r>
              <a:rPr b="1" u="heavy" dirty="0">
                <a:solidFill>
                  <a:srgbClr val="006CB8"/>
                </a:solidFill>
                <a:uFill>
                  <a:solidFill>
                    <a:srgbClr val="006CB8"/>
                  </a:solidFill>
                </a:uFill>
                <a:latin typeface="Source Sans 3"/>
                <a:cs typeface="Source Sans 3"/>
                <a:hlinkClick r:id="rId4"/>
              </a:rPr>
              <a:t>Budget</a:t>
            </a:r>
            <a:r>
              <a:rPr b="1" u="heavy" spc="-20" dirty="0">
                <a:solidFill>
                  <a:srgbClr val="006CB8"/>
                </a:solidFill>
                <a:uFill>
                  <a:solidFill>
                    <a:srgbClr val="006CB8"/>
                  </a:solidFill>
                </a:uFill>
                <a:latin typeface="Source Sans 3"/>
                <a:cs typeface="Source Sans 3"/>
                <a:hlinkClick r:id="rId4"/>
              </a:rPr>
              <a:t> </a:t>
            </a:r>
            <a:r>
              <a:rPr b="1" u="heavy" spc="-10" dirty="0">
                <a:solidFill>
                  <a:srgbClr val="006CB8"/>
                </a:solidFill>
                <a:uFill>
                  <a:solidFill>
                    <a:srgbClr val="006CB8"/>
                  </a:solidFill>
                </a:uFill>
                <a:latin typeface="Source Sans 3"/>
                <a:cs typeface="Source Sans 3"/>
                <a:hlinkClick r:id="rId4"/>
              </a:rPr>
              <a:t>Variance</a:t>
            </a:r>
            <a:r>
              <a:rPr b="1" spc="-20" dirty="0">
                <a:solidFill>
                  <a:srgbClr val="006CB8"/>
                </a:solidFill>
                <a:latin typeface="Source Sans 3"/>
                <a:cs typeface="Source Sans 3"/>
              </a:rPr>
              <a:t> </a:t>
            </a:r>
            <a:r>
              <a:rPr dirty="0"/>
              <a:t>helps</a:t>
            </a:r>
            <a:r>
              <a:rPr spc="-20" dirty="0"/>
              <a:t> </a:t>
            </a:r>
            <a:r>
              <a:rPr spc="-10" dirty="0"/>
              <a:t>compare</a:t>
            </a:r>
            <a:r>
              <a:rPr spc="-20" dirty="0"/>
              <a:t> </a:t>
            </a:r>
            <a:r>
              <a:rPr dirty="0"/>
              <a:t>actuals</a:t>
            </a:r>
            <a:r>
              <a:rPr spc="-20" dirty="0"/>
              <a:t> </a:t>
            </a:r>
            <a:r>
              <a:rPr dirty="0"/>
              <a:t>with</a:t>
            </a:r>
            <a:r>
              <a:rPr spc="-20" dirty="0"/>
              <a:t> </a:t>
            </a:r>
            <a:r>
              <a:rPr dirty="0"/>
              <a:t>expected</a:t>
            </a:r>
            <a:r>
              <a:rPr spc="-20" dirty="0"/>
              <a:t> </a:t>
            </a:r>
            <a:r>
              <a:rPr dirty="0"/>
              <a:t>amounts</a:t>
            </a:r>
            <a:r>
              <a:rPr spc="-20" dirty="0"/>
              <a:t> </a:t>
            </a:r>
            <a:r>
              <a:rPr dirty="0"/>
              <a:t>for</a:t>
            </a:r>
            <a:r>
              <a:rPr spc="-20" dirty="0"/>
              <a:t> </a:t>
            </a:r>
            <a:r>
              <a:rPr dirty="0"/>
              <a:t>both</a:t>
            </a:r>
            <a:r>
              <a:rPr spc="-20" dirty="0"/>
              <a:t> </a:t>
            </a:r>
            <a:r>
              <a:rPr dirty="0"/>
              <a:t>revenue</a:t>
            </a:r>
            <a:r>
              <a:rPr spc="-15" dirty="0"/>
              <a:t> </a:t>
            </a:r>
            <a:r>
              <a:rPr dirty="0"/>
              <a:t>and</a:t>
            </a:r>
            <a:r>
              <a:rPr spc="-20" dirty="0"/>
              <a:t> </a:t>
            </a:r>
            <a:r>
              <a:rPr dirty="0"/>
              <a:t>expense</a:t>
            </a:r>
            <a:r>
              <a:rPr spc="-20" dirty="0"/>
              <a:t> </a:t>
            </a:r>
            <a:r>
              <a:rPr dirty="0"/>
              <a:t>to</a:t>
            </a:r>
            <a:r>
              <a:rPr spc="-20" dirty="0"/>
              <a:t> </a:t>
            </a:r>
            <a:r>
              <a:rPr dirty="0"/>
              <a:t>suggest</a:t>
            </a:r>
            <a:r>
              <a:rPr spc="-20" dirty="0"/>
              <a:t> </a:t>
            </a:r>
            <a:r>
              <a:rPr dirty="0"/>
              <a:t>variances</a:t>
            </a:r>
            <a:r>
              <a:rPr spc="-20" dirty="0"/>
              <a:t> </a:t>
            </a:r>
            <a:r>
              <a:rPr spc="-25" dirty="0"/>
              <a:t>for </a:t>
            </a:r>
            <a:r>
              <a:rPr spc="-10" dirty="0"/>
              <a:t>investigation.</a:t>
            </a:r>
          </a:p>
          <a:p>
            <a:pPr marL="339725" marR="5080" indent="-320675">
              <a:lnSpc>
                <a:spcPct val="114999"/>
              </a:lnSpc>
              <a:buClr>
                <a:srgbClr val="000000"/>
              </a:buClr>
              <a:buFont typeface="Arial"/>
              <a:buChar char="●"/>
              <a:tabLst>
                <a:tab pos="339725" algn="l"/>
              </a:tabLst>
            </a:pPr>
            <a:r>
              <a:rPr b="1" u="heavy" dirty="0">
                <a:solidFill>
                  <a:srgbClr val="006CB8"/>
                </a:solidFill>
                <a:uFill>
                  <a:solidFill>
                    <a:srgbClr val="006CB8"/>
                  </a:solidFill>
                </a:uFill>
                <a:latin typeface="Source Sans 3"/>
                <a:cs typeface="Source Sans 3"/>
                <a:hlinkClick r:id="rId5"/>
              </a:rPr>
              <a:t>Inactive</a:t>
            </a:r>
            <a:r>
              <a:rPr b="1" u="heavy" spc="-15" dirty="0">
                <a:solidFill>
                  <a:srgbClr val="006CB8"/>
                </a:solidFill>
                <a:uFill>
                  <a:solidFill>
                    <a:srgbClr val="006CB8"/>
                  </a:solidFill>
                </a:uFill>
                <a:latin typeface="Source Sans 3"/>
                <a:cs typeface="Source Sans 3"/>
                <a:hlinkClick r:id="rId5"/>
              </a:rPr>
              <a:t> </a:t>
            </a:r>
            <a:r>
              <a:rPr b="1" u="heavy" dirty="0">
                <a:solidFill>
                  <a:srgbClr val="006CB8"/>
                </a:solidFill>
                <a:uFill>
                  <a:solidFill>
                    <a:srgbClr val="006CB8"/>
                  </a:solidFill>
                </a:uFill>
                <a:latin typeface="Source Sans 3"/>
                <a:cs typeface="Source Sans 3"/>
                <a:hlinkClick r:id="rId5"/>
              </a:rPr>
              <a:t>Awards</a:t>
            </a:r>
            <a:r>
              <a:rPr b="1" u="heavy" spc="-10" dirty="0">
                <a:solidFill>
                  <a:srgbClr val="006CB8"/>
                </a:solidFill>
                <a:uFill>
                  <a:solidFill>
                    <a:srgbClr val="006CB8"/>
                  </a:solidFill>
                </a:uFill>
                <a:latin typeface="Source Sans 3"/>
                <a:cs typeface="Source Sans 3"/>
                <a:hlinkClick r:id="rId5"/>
              </a:rPr>
              <a:t> </a:t>
            </a:r>
            <a:r>
              <a:rPr b="1" u="heavy" dirty="0">
                <a:solidFill>
                  <a:srgbClr val="006CB8"/>
                </a:solidFill>
                <a:uFill>
                  <a:solidFill>
                    <a:srgbClr val="006CB8"/>
                  </a:solidFill>
                </a:uFill>
                <a:latin typeface="Source Sans 3"/>
                <a:cs typeface="Source Sans 3"/>
                <a:hlinkClick r:id="rId5"/>
              </a:rPr>
              <a:t>Report</a:t>
            </a:r>
            <a:r>
              <a:rPr b="1" spc="-15" dirty="0">
                <a:solidFill>
                  <a:srgbClr val="006CB8"/>
                </a:solidFill>
                <a:latin typeface="Source Sans 3"/>
                <a:cs typeface="Source Sans 3"/>
              </a:rPr>
              <a:t> </a:t>
            </a:r>
            <a:r>
              <a:rPr dirty="0"/>
              <a:t>shows</a:t>
            </a:r>
            <a:r>
              <a:rPr spc="-10" dirty="0"/>
              <a:t> </a:t>
            </a:r>
            <a:r>
              <a:rPr dirty="0"/>
              <a:t>unused</a:t>
            </a:r>
            <a:r>
              <a:rPr spc="-10" dirty="0"/>
              <a:t> </a:t>
            </a:r>
            <a:r>
              <a:rPr dirty="0"/>
              <a:t>funds,</a:t>
            </a:r>
            <a:r>
              <a:rPr spc="-15" dirty="0"/>
              <a:t> </a:t>
            </a:r>
            <a:r>
              <a:rPr dirty="0"/>
              <a:t>while</a:t>
            </a:r>
            <a:r>
              <a:rPr spc="-10" dirty="0"/>
              <a:t> </a:t>
            </a:r>
            <a:r>
              <a:rPr b="1" u="heavy" dirty="0">
                <a:solidFill>
                  <a:srgbClr val="006CB8"/>
                </a:solidFill>
                <a:uFill>
                  <a:solidFill>
                    <a:srgbClr val="006CB8"/>
                  </a:solidFill>
                </a:uFill>
                <a:latin typeface="Source Sans 3"/>
                <a:cs typeface="Source Sans 3"/>
                <a:hlinkClick r:id="rId6"/>
              </a:rPr>
              <a:t>Unused</a:t>
            </a:r>
            <a:r>
              <a:rPr b="1" u="heavy" spc="-15" dirty="0">
                <a:solidFill>
                  <a:srgbClr val="006CB8"/>
                </a:solidFill>
                <a:uFill>
                  <a:solidFill>
                    <a:srgbClr val="006CB8"/>
                  </a:solidFill>
                </a:uFill>
                <a:latin typeface="Source Sans 3"/>
                <a:cs typeface="Source Sans 3"/>
                <a:hlinkClick r:id="rId6"/>
              </a:rPr>
              <a:t> </a:t>
            </a:r>
            <a:r>
              <a:rPr b="1" u="heavy" dirty="0">
                <a:solidFill>
                  <a:srgbClr val="006CB8"/>
                </a:solidFill>
                <a:uFill>
                  <a:solidFill>
                    <a:srgbClr val="006CB8"/>
                  </a:solidFill>
                </a:uFill>
                <a:latin typeface="Source Sans 3"/>
                <a:cs typeface="Source Sans 3"/>
                <a:hlinkClick r:id="rId6"/>
              </a:rPr>
              <a:t>and</a:t>
            </a:r>
            <a:r>
              <a:rPr b="1" u="heavy" spc="-10" dirty="0">
                <a:solidFill>
                  <a:srgbClr val="006CB8"/>
                </a:solidFill>
                <a:uFill>
                  <a:solidFill>
                    <a:srgbClr val="006CB8"/>
                  </a:solidFill>
                </a:uFill>
                <a:latin typeface="Source Sans 3"/>
                <a:cs typeface="Source Sans 3"/>
                <a:hlinkClick r:id="rId6"/>
              </a:rPr>
              <a:t> Underwater </a:t>
            </a:r>
            <a:r>
              <a:rPr b="1" u="heavy" dirty="0">
                <a:solidFill>
                  <a:srgbClr val="006CB8"/>
                </a:solidFill>
                <a:uFill>
                  <a:solidFill>
                    <a:srgbClr val="006CB8"/>
                  </a:solidFill>
                </a:uFill>
                <a:latin typeface="Source Sans 3"/>
                <a:cs typeface="Source Sans 3"/>
                <a:hlinkClick r:id="rId6"/>
              </a:rPr>
              <a:t>Endowment</a:t>
            </a:r>
            <a:r>
              <a:rPr b="1" u="heavy" spc="-15" dirty="0">
                <a:solidFill>
                  <a:srgbClr val="006CB8"/>
                </a:solidFill>
                <a:uFill>
                  <a:solidFill>
                    <a:srgbClr val="006CB8"/>
                  </a:solidFill>
                </a:uFill>
                <a:latin typeface="Source Sans 3"/>
                <a:cs typeface="Source Sans 3"/>
                <a:hlinkClick r:id="rId6"/>
              </a:rPr>
              <a:t> </a:t>
            </a:r>
            <a:r>
              <a:rPr b="1" u="heavy" dirty="0">
                <a:solidFill>
                  <a:srgbClr val="006CB8"/>
                </a:solidFill>
                <a:uFill>
                  <a:solidFill>
                    <a:srgbClr val="006CB8"/>
                  </a:solidFill>
                </a:uFill>
                <a:latin typeface="Source Sans 3"/>
                <a:cs typeface="Source Sans 3"/>
                <a:hlinkClick r:id="rId6"/>
              </a:rPr>
              <a:t>Funds</a:t>
            </a:r>
            <a:r>
              <a:rPr b="1" u="heavy" spc="-10" dirty="0">
                <a:solidFill>
                  <a:srgbClr val="006CB8"/>
                </a:solidFill>
                <a:uFill>
                  <a:solidFill>
                    <a:srgbClr val="006CB8"/>
                  </a:solidFill>
                </a:uFill>
                <a:latin typeface="Source Sans 3"/>
                <a:cs typeface="Source Sans 3"/>
                <a:hlinkClick r:id="rId6"/>
              </a:rPr>
              <a:t> </a:t>
            </a:r>
            <a:r>
              <a:rPr b="1" u="heavy" dirty="0">
                <a:solidFill>
                  <a:srgbClr val="006CB8"/>
                </a:solidFill>
                <a:uFill>
                  <a:solidFill>
                    <a:srgbClr val="006CB8"/>
                  </a:solidFill>
                </a:uFill>
                <a:latin typeface="Source Sans 3"/>
                <a:cs typeface="Source Sans 3"/>
                <a:hlinkClick r:id="rId6"/>
              </a:rPr>
              <a:t>Dashboard</a:t>
            </a:r>
            <a:r>
              <a:rPr b="1" spc="-15" dirty="0">
                <a:solidFill>
                  <a:srgbClr val="006CB8"/>
                </a:solidFill>
                <a:latin typeface="Source Sans 3"/>
                <a:cs typeface="Source Sans 3"/>
              </a:rPr>
              <a:t> </a:t>
            </a:r>
            <a:r>
              <a:rPr spc="-10" dirty="0"/>
              <a:t>identifies </a:t>
            </a:r>
            <a:r>
              <a:rPr dirty="0"/>
              <a:t>endowments</a:t>
            </a:r>
            <a:r>
              <a:rPr spc="-20" dirty="0"/>
              <a:t> </a:t>
            </a:r>
            <a:r>
              <a:rPr dirty="0"/>
              <a:t>that</a:t>
            </a:r>
            <a:r>
              <a:rPr spc="-15" dirty="0"/>
              <a:t> </a:t>
            </a:r>
            <a:r>
              <a:rPr dirty="0"/>
              <a:t>are</a:t>
            </a:r>
            <a:r>
              <a:rPr spc="-20" dirty="0"/>
              <a:t> </a:t>
            </a:r>
            <a:r>
              <a:rPr dirty="0"/>
              <a:t>underutilized</a:t>
            </a:r>
            <a:r>
              <a:rPr spc="-15" dirty="0"/>
              <a:t> </a:t>
            </a:r>
            <a:r>
              <a:rPr dirty="0"/>
              <a:t>and</a:t>
            </a:r>
            <a:r>
              <a:rPr spc="-20" dirty="0"/>
              <a:t> </a:t>
            </a:r>
            <a:r>
              <a:rPr dirty="0"/>
              <a:t>building</a:t>
            </a:r>
            <a:r>
              <a:rPr spc="-15" dirty="0"/>
              <a:t> </a:t>
            </a:r>
            <a:r>
              <a:rPr dirty="0"/>
              <a:t>up</a:t>
            </a:r>
            <a:r>
              <a:rPr spc="-15" dirty="0"/>
              <a:t> </a:t>
            </a:r>
            <a:r>
              <a:rPr dirty="0"/>
              <a:t>balances</a:t>
            </a:r>
            <a:r>
              <a:rPr spc="-20" dirty="0"/>
              <a:t> </a:t>
            </a:r>
            <a:r>
              <a:rPr dirty="0"/>
              <a:t>or</a:t>
            </a:r>
            <a:r>
              <a:rPr spc="-15" dirty="0"/>
              <a:t> </a:t>
            </a:r>
            <a:r>
              <a:rPr dirty="0"/>
              <a:t>underwater</a:t>
            </a:r>
            <a:r>
              <a:rPr spc="-20" dirty="0"/>
              <a:t> </a:t>
            </a:r>
            <a:r>
              <a:rPr dirty="0"/>
              <a:t>and</a:t>
            </a:r>
            <a:r>
              <a:rPr spc="-15" dirty="0"/>
              <a:t> </a:t>
            </a:r>
            <a:r>
              <a:rPr dirty="0"/>
              <a:t>unavailable</a:t>
            </a:r>
            <a:r>
              <a:rPr spc="-15" dirty="0"/>
              <a:t> </a:t>
            </a:r>
            <a:r>
              <a:rPr dirty="0"/>
              <a:t>to</a:t>
            </a:r>
            <a:r>
              <a:rPr spc="-20" dirty="0"/>
              <a:t> </a:t>
            </a:r>
            <a:r>
              <a:rPr dirty="0"/>
              <a:t>be</a:t>
            </a:r>
            <a:r>
              <a:rPr spc="-15" dirty="0"/>
              <a:t> </a:t>
            </a:r>
            <a:r>
              <a:rPr spc="-10" dirty="0"/>
              <a:t>used.</a:t>
            </a:r>
          </a:p>
        </p:txBody>
      </p:sp>
      <p:sp>
        <p:nvSpPr>
          <p:cNvPr id="8" name="object 8"/>
          <p:cNvSpPr txBox="1"/>
          <p:nvPr/>
        </p:nvSpPr>
        <p:spPr>
          <a:xfrm>
            <a:off x="791686" y="3306927"/>
            <a:ext cx="401129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Source Sans 3 Semibold"/>
                <a:cs typeface="Source Sans 3 Semibold"/>
              </a:rPr>
              <a:t>Schedule delivery of BI Publisher </a:t>
            </a:r>
            <a:r>
              <a:rPr sz="1800" b="1" spc="-10" dirty="0">
                <a:latin typeface="Source Sans 3 Semibold"/>
                <a:cs typeface="Source Sans 3 Semibold"/>
              </a:rPr>
              <a:t>reports</a:t>
            </a:r>
            <a:endParaRPr sz="1800" dirty="0">
              <a:latin typeface="Source Sans 3 Semibold"/>
              <a:cs typeface="Source Sans 3 Semibold"/>
            </a:endParaRPr>
          </a:p>
        </p:txBody>
      </p:sp>
      <p:sp>
        <p:nvSpPr>
          <p:cNvPr id="9" name="object 9"/>
          <p:cNvSpPr txBox="1"/>
          <p:nvPr/>
        </p:nvSpPr>
        <p:spPr>
          <a:xfrm>
            <a:off x="791686" y="3794258"/>
            <a:ext cx="8064500" cy="688340"/>
          </a:xfrm>
          <a:prstGeom prst="rect">
            <a:avLst/>
          </a:prstGeom>
        </p:spPr>
        <p:txBody>
          <a:bodyPr vert="horz" wrap="square" lIns="0" tIns="20320" rIns="0" bIns="0" rtlCol="0">
            <a:spAutoFit/>
          </a:bodyPr>
          <a:lstStyle/>
          <a:p>
            <a:pPr marL="356235" marR="5080" indent="-344170">
              <a:lnSpc>
                <a:spcPct val="119400"/>
              </a:lnSpc>
              <a:spcBef>
                <a:spcPts val="160"/>
              </a:spcBef>
              <a:buClr>
                <a:srgbClr val="000000"/>
              </a:buClr>
              <a:buSzPct val="125000"/>
              <a:buFont typeface="Arial"/>
              <a:buChar char="●"/>
              <a:tabLst>
                <a:tab pos="356235" algn="l"/>
              </a:tabLst>
            </a:pPr>
            <a:r>
              <a:rPr sz="1200" b="1" u="heavy" dirty="0">
                <a:solidFill>
                  <a:srgbClr val="006CB8"/>
                </a:solidFill>
                <a:uFill>
                  <a:solidFill>
                    <a:srgbClr val="006CB8"/>
                  </a:solidFill>
                </a:uFill>
                <a:latin typeface="Source Sans 3"/>
                <a:cs typeface="Source Sans 3"/>
                <a:hlinkClick r:id="rId7"/>
              </a:rPr>
              <a:t>OBI</a:t>
            </a:r>
            <a:r>
              <a:rPr sz="1200" b="1" u="heavy" spc="-25" dirty="0">
                <a:solidFill>
                  <a:srgbClr val="006CB8"/>
                </a:solidFill>
                <a:uFill>
                  <a:solidFill>
                    <a:srgbClr val="006CB8"/>
                  </a:solidFill>
                </a:uFill>
                <a:latin typeface="Source Sans 3"/>
                <a:cs typeface="Source Sans 3"/>
                <a:hlinkClick r:id="rId7"/>
              </a:rPr>
              <a:t> </a:t>
            </a:r>
            <a:r>
              <a:rPr sz="1200" b="1" u="heavy" dirty="0">
                <a:solidFill>
                  <a:srgbClr val="006CB8"/>
                </a:solidFill>
                <a:uFill>
                  <a:solidFill>
                    <a:srgbClr val="006CB8"/>
                  </a:solidFill>
                </a:uFill>
                <a:latin typeface="Source Sans 3"/>
                <a:cs typeface="Source Sans 3"/>
                <a:hlinkClick r:id="rId7"/>
              </a:rPr>
              <a:t>How</a:t>
            </a:r>
            <a:r>
              <a:rPr sz="1200" b="1" u="heavy" spc="-15" dirty="0">
                <a:solidFill>
                  <a:srgbClr val="006CB8"/>
                </a:solidFill>
                <a:uFill>
                  <a:solidFill>
                    <a:srgbClr val="006CB8"/>
                  </a:solidFill>
                </a:uFill>
                <a:latin typeface="Source Sans 3"/>
                <a:cs typeface="Source Sans 3"/>
                <a:hlinkClick r:id="rId7"/>
              </a:rPr>
              <a:t> </a:t>
            </a:r>
            <a:r>
              <a:rPr sz="1200" b="1" u="heavy" spc="-35" dirty="0">
                <a:solidFill>
                  <a:srgbClr val="006CB8"/>
                </a:solidFill>
                <a:uFill>
                  <a:solidFill>
                    <a:srgbClr val="006CB8"/>
                  </a:solidFill>
                </a:uFill>
                <a:latin typeface="Source Sans 3"/>
                <a:cs typeface="Source Sans 3"/>
                <a:hlinkClick r:id="rId7"/>
              </a:rPr>
              <a:t>To</a:t>
            </a:r>
            <a:r>
              <a:rPr sz="1200" b="1" u="heavy" spc="-10" dirty="0">
                <a:solidFill>
                  <a:srgbClr val="006CB8"/>
                </a:solidFill>
                <a:uFill>
                  <a:solidFill>
                    <a:srgbClr val="006CB8"/>
                  </a:solidFill>
                </a:uFill>
                <a:latin typeface="Source Sans 3"/>
                <a:cs typeface="Source Sans 3"/>
                <a:hlinkClick r:id="rId7"/>
              </a:rPr>
              <a:t> </a:t>
            </a:r>
            <a:r>
              <a:rPr sz="1200" b="1" u="heavy" dirty="0">
                <a:solidFill>
                  <a:srgbClr val="006CB8"/>
                </a:solidFill>
                <a:uFill>
                  <a:solidFill>
                    <a:srgbClr val="006CB8"/>
                  </a:solidFill>
                </a:uFill>
                <a:latin typeface="Source Sans 3"/>
                <a:cs typeface="Source Sans 3"/>
                <a:hlinkClick r:id="rId7"/>
              </a:rPr>
              <a:t>Guide:</a:t>
            </a:r>
            <a:r>
              <a:rPr sz="1200" b="1" u="heavy" spc="-15" dirty="0">
                <a:solidFill>
                  <a:srgbClr val="006CB8"/>
                </a:solidFill>
                <a:uFill>
                  <a:solidFill>
                    <a:srgbClr val="006CB8"/>
                  </a:solidFill>
                </a:uFill>
                <a:latin typeface="Source Sans 3"/>
                <a:cs typeface="Source Sans 3"/>
                <a:hlinkClick r:id="rId7"/>
              </a:rPr>
              <a:t> </a:t>
            </a:r>
            <a:r>
              <a:rPr sz="1200" b="1" u="heavy" dirty="0">
                <a:solidFill>
                  <a:srgbClr val="006CB8"/>
                </a:solidFill>
                <a:uFill>
                  <a:solidFill>
                    <a:srgbClr val="006CB8"/>
                  </a:solidFill>
                </a:uFill>
                <a:latin typeface="Source Sans 3"/>
                <a:cs typeface="Source Sans 3"/>
                <a:hlinkClick r:id="rId7"/>
              </a:rPr>
              <a:t>Scheduling</a:t>
            </a:r>
            <a:r>
              <a:rPr sz="1200" b="1" u="heavy" spc="-10" dirty="0">
                <a:solidFill>
                  <a:srgbClr val="006CB8"/>
                </a:solidFill>
                <a:uFill>
                  <a:solidFill>
                    <a:srgbClr val="006CB8"/>
                  </a:solidFill>
                </a:uFill>
                <a:latin typeface="Source Sans 3"/>
                <a:cs typeface="Source Sans 3"/>
                <a:hlinkClick r:id="rId7"/>
              </a:rPr>
              <a:t> </a:t>
            </a:r>
            <a:r>
              <a:rPr sz="1200" b="1" u="heavy" dirty="0">
                <a:solidFill>
                  <a:srgbClr val="006CB8"/>
                </a:solidFill>
                <a:uFill>
                  <a:solidFill>
                    <a:srgbClr val="006CB8"/>
                  </a:solidFill>
                </a:uFill>
                <a:latin typeface="Source Sans 3"/>
                <a:cs typeface="Source Sans 3"/>
                <a:hlinkClick r:id="rId7"/>
              </a:rPr>
              <a:t>BI</a:t>
            </a:r>
            <a:r>
              <a:rPr sz="1200" b="1" u="heavy" spc="-15" dirty="0">
                <a:solidFill>
                  <a:srgbClr val="006CB8"/>
                </a:solidFill>
                <a:uFill>
                  <a:solidFill>
                    <a:srgbClr val="006CB8"/>
                  </a:solidFill>
                </a:uFill>
                <a:latin typeface="Source Sans 3"/>
                <a:cs typeface="Source Sans 3"/>
                <a:hlinkClick r:id="rId7"/>
              </a:rPr>
              <a:t> </a:t>
            </a:r>
            <a:r>
              <a:rPr sz="1200" b="1" u="heavy" dirty="0">
                <a:solidFill>
                  <a:srgbClr val="006CB8"/>
                </a:solidFill>
                <a:uFill>
                  <a:solidFill>
                    <a:srgbClr val="006CB8"/>
                  </a:solidFill>
                </a:uFill>
                <a:latin typeface="Source Sans 3"/>
                <a:cs typeface="Source Sans 3"/>
                <a:hlinkClick r:id="rId7"/>
              </a:rPr>
              <a:t>Publisher</a:t>
            </a:r>
            <a:r>
              <a:rPr sz="1200" b="1" u="heavy" spc="-15" dirty="0">
                <a:solidFill>
                  <a:srgbClr val="006CB8"/>
                </a:solidFill>
                <a:uFill>
                  <a:solidFill>
                    <a:srgbClr val="006CB8"/>
                  </a:solidFill>
                </a:uFill>
                <a:latin typeface="Source Sans 3"/>
                <a:cs typeface="Source Sans 3"/>
                <a:hlinkClick r:id="rId7"/>
              </a:rPr>
              <a:t> </a:t>
            </a:r>
            <a:r>
              <a:rPr sz="1200" b="1" u="heavy" dirty="0">
                <a:solidFill>
                  <a:srgbClr val="006CB8"/>
                </a:solidFill>
                <a:uFill>
                  <a:solidFill>
                    <a:srgbClr val="006CB8"/>
                  </a:solidFill>
                </a:uFill>
                <a:latin typeface="Source Sans 3"/>
                <a:cs typeface="Source Sans 3"/>
                <a:hlinkClick r:id="rId7"/>
              </a:rPr>
              <a:t>Report</a:t>
            </a:r>
            <a:r>
              <a:rPr sz="1200" b="1" u="heavy" spc="-10" dirty="0">
                <a:solidFill>
                  <a:srgbClr val="006CB8"/>
                </a:solidFill>
                <a:uFill>
                  <a:solidFill>
                    <a:srgbClr val="006CB8"/>
                  </a:solidFill>
                </a:uFill>
                <a:latin typeface="Source Sans 3"/>
                <a:cs typeface="Source Sans 3"/>
                <a:hlinkClick r:id="rId7"/>
              </a:rPr>
              <a:t> </a:t>
            </a:r>
            <a:r>
              <a:rPr sz="1200" b="1" u="heavy" dirty="0">
                <a:solidFill>
                  <a:srgbClr val="006CB8"/>
                </a:solidFill>
                <a:uFill>
                  <a:solidFill>
                    <a:srgbClr val="006CB8"/>
                  </a:solidFill>
                </a:uFill>
                <a:latin typeface="Source Sans 3"/>
                <a:cs typeface="Source Sans 3"/>
                <a:hlinkClick r:id="rId7"/>
              </a:rPr>
              <a:t>Jobs</a:t>
            </a:r>
            <a:r>
              <a:rPr sz="1200" b="1" spc="-15" dirty="0">
                <a:solidFill>
                  <a:srgbClr val="006CB8"/>
                </a:solidFill>
                <a:latin typeface="Source Sans 3"/>
                <a:cs typeface="Source Sans 3"/>
              </a:rPr>
              <a:t> </a:t>
            </a:r>
            <a:r>
              <a:rPr sz="1200" dirty="0">
                <a:latin typeface="Source Sans 3"/>
                <a:cs typeface="Source Sans 3"/>
              </a:rPr>
              <a:t>provides</a:t>
            </a:r>
            <a:r>
              <a:rPr sz="1200" spc="-10" dirty="0">
                <a:latin typeface="Source Sans 3"/>
                <a:cs typeface="Source Sans 3"/>
              </a:rPr>
              <a:t> step-by-</a:t>
            </a:r>
            <a:r>
              <a:rPr sz="1200" dirty="0">
                <a:latin typeface="Source Sans 3"/>
                <a:cs typeface="Source Sans 3"/>
              </a:rPr>
              <a:t>step</a:t>
            </a:r>
            <a:r>
              <a:rPr sz="1200" spc="-15" dirty="0">
                <a:latin typeface="Source Sans 3"/>
                <a:cs typeface="Source Sans 3"/>
              </a:rPr>
              <a:t> </a:t>
            </a:r>
            <a:r>
              <a:rPr sz="1200" dirty="0">
                <a:latin typeface="Source Sans 3"/>
                <a:cs typeface="Source Sans 3"/>
              </a:rPr>
              <a:t>instructions</a:t>
            </a:r>
            <a:r>
              <a:rPr sz="1200" spc="-15" dirty="0">
                <a:latin typeface="Source Sans 3"/>
                <a:cs typeface="Source Sans 3"/>
              </a:rPr>
              <a:t> </a:t>
            </a:r>
            <a:r>
              <a:rPr sz="1200" dirty="0">
                <a:latin typeface="Source Sans 3"/>
                <a:cs typeface="Source Sans 3"/>
              </a:rPr>
              <a:t>to</a:t>
            </a:r>
            <a:r>
              <a:rPr sz="1200" spc="-10" dirty="0">
                <a:latin typeface="Source Sans 3"/>
                <a:cs typeface="Source Sans 3"/>
              </a:rPr>
              <a:t> </a:t>
            </a:r>
            <a:r>
              <a:rPr sz="1200" dirty="0">
                <a:latin typeface="Source Sans 3"/>
                <a:cs typeface="Source Sans 3"/>
              </a:rPr>
              <a:t>receive</a:t>
            </a:r>
            <a:r>
              <a:rPr sz="1200" spc="-15" dirty="0">
                <a:latin typeface="Source Sans 3"/>
                <a:cs typeface="Source Sans 3"/>
              </a:rPr>
              <a:t> </a:t>
            </a:r>
            <a:r>
              <a:rPr sz="1200" dirty="0">
                <a:latin typeface="Source Sans 3"/>
                <a:cs typeface="Source Sans 3"/>
              </a:rPr>
              <a:t>BI</a:t>
            </a:r>
            <a:r>
              <a:rPr sz="1200" spc="-10" dirty="0">
                <a:latin typeface="Source Sans 3"/>
                <a:cs typeface="Source Sans 3"/>
              </a:rPr>
              <a:t> Publisher </a:t>
            </a:r>
            <a:r>
              <a:rPr sz="1200" dirty="0">
                <a:latin typeface="Source Sans 3"/>
                <a:cs typeface="Source Sans 3"/>
              </a:rPr>
              <a:t>reports,</a:t>
            </a:r>
            <a:r>
              <a:rPr sz="1200" spc="-25" dirty="0">
                <a:latin typeface="Source Sans 3"/>
                <a:cs typeface="Source Sans 3"/>
              </a:rPr>
              <a:t> </a:t>
            </a:r>
            <a:r>
              <a:rPr sz="1200" dirty="0">
                <a:latin typeface="Source Sans 3"/>
                <a:cs typeface="Source Sans 3"/>
              </a:rPr>
              <a:t>such</a:t>
            </a:r>
            <a:r>
              <a:rPr sz="1200" spc="-15" dirty="0">
                <a:latin typeface="Source Sans 3"/>
                <a:cs typeface="Source Sans 3"/>
              </a:rPr>
              <a:t> </a:t>
            </a:r>
            <a:r>
              <a:rPr sz="1200" dirty="0">
                <a:latin typeface="Source Sans 3"/>
                <a:cs typeface="Source Sans 3"/>
              </a:rPr>
              <a:t>as</a:t>
            </a:r>
            <a:r>
              <a:rPr sz="1200" spc="-15" dirty="0">
                <a:latin typeface="Source Sans 3"/>
                <a:cs typeface="Source Sans 3"/>
              </a:rPr>
              <a:t> </a:t>
            </a:r>
            <a:r>
              <a:rPr sz="1200" dirty="0">
                <a:latin typeface="Source Sans 3"/>
                <a:cs typeface="Source Sans 3"/>
              </a:rPr>
              <a:t>the</a:t>
            </a:r>
            <a:r>
              <a:rPr sz="1200" spc="-10" dirty="0">
                <a:latin typeface="Source Sans 3"/>
                <a:cs typeface="Source Sans 3"/>
              </a:rPr>
              <a:t> </a:t>
            </a:r>
            <a:r>
              <a:rPr sz="1200" b="1" u="heavy" dirty="0">
                <a:solidFill>
                  <a:srgbClr val="006CB8"/>
                </a:solidFill>
                <a:uFill>
                  <a:solidFill>
                    <a:srgbClr val="006CB8"/>
                  </a:solidFill>
                </a:uFill>
                <a:latin typeface="Source Sans 3"/>
                <a:cs typeface="Source Sans 3"/>
                <a:hlinkClick r:id="rId8"/>
              </a:rPr>
              <a:t>Fiscal</a:t>
            </a:r>
            <a:r>
              <a:rPr sz="1200" b="1" u="heavy" spc="-15" dirty="0">
                <a:solidFill>
                  <a:srgbClr val="006CB8"/>
                </a:solidFill>
                <a:uFill>
                  <a:solidFill>
                    <a:srgbClr val="006CB8"/>
                  </a:solidFill>
                </a:uFill>
                <a:latin typeface="Source Sans 3"/>
                <a:cs typeface="Source Sans 3"/>
                <a:hlinkClick r:id="rId8"/>
              </a:rPr>
              <a:t> </a:t>
            </a:r>
            <a:r>
              <a:rPr sz="1200" b="1" u="heavy" dirty="0">
                <a:solidFill>
                  <a:srgbClr val="006CB8"/>
                </a:solidFill>
                <a:uFill>
                  <a:solidFill>
                    <a:srgbClr val="006CB8"/>
                  </a:solidFill>
                </a:uFill>
                <a:latin typeface="Source Sans 3"/>
                <a:cs typeface="Source Sans 3"/>
                <a:hlinkClick r:id="rId8"/>
              </a:rPr>
              <a:t>to</a:t>
            </a:r>
            <a:r>
              <a:rPr sz="1200" b="1" u="heavy" spc="-15" dirty="0">
                <a:solidFill>
                  <a:srgbClr val="006CB8"/>
                </a:solidFill>
                <a:uFill>
                  <a:solidFill>
                    <a:srgbClr val="006CB8"/>
                  </a:solidFill>
                </a:uFill>
                <a:latin typeface="Source Sans 3"/>
                <a:cs typeface="Source Sans 3"/>
                <a:hlinkClick r:id="rId8"/>
              </a:rPr>
              <a:t> </a:t>
            </a:r>
            <a:r>
              <a:rPr sz="1200" b="1" u="heavy" dirty="0">
                <a:solidFill>
                  <a:srgbClr val="006CB8"/>
                </a:solidFill>
                <a:uFill>
                  <a:solidFill>
                    <a:srgbClr val="006CB8"/>
                  </a:solidFill>
                </a:uFill>
                <a:latin typeface="Source Sans 3"/>
                <a:cs typeface="Source Sans 3"/>
                <a:hlinkClick r:id="rId8"/>
              </a:rPr>
              <a:t>Date</a:t>
            </a:r>
            <a:r>
              <a:rPr sz="1200" b="1" u="heavy" spc="-15" dirty="0">
                <a:solidFill>
                  <a:srgbClr val="006CB8"/>
                </a:solidFill>
                <a:uFill>
                  <a:solidFill>
                    <a:srgbClr val="006CB8"/>
                  </a:solidFill>
                </a:uFill>
                <a:latin typeface="Source Sans 3"/>
                <a:cs typeface="Source Sans 3"/>
                <a:hlinkClick r:id="rId8"/>
              </a:rPr>
              <a:t> </a:t>
            </a:r>
            <a:r>
              <a:rPr sz="1200" b="1" u="heavy" dirty="0">
                <a:solidFill>
                  <a:srgbClr val="006CB8"/>
                </a:solidFill>
                <a:uFill>
                  <a:solidFill>
                    <a:srgbClr val="006CB8"/>
                  </a:solidFill>
                </a:uFill>
                <a:latin typeface="Source Sans 3"/>
                <a:cs typeface="Source Sans 3"/>
                <a:hlinkClick r:id="rId8"/>
              </a:rPr>
              <a:t>Fund</a:t>
            </a:r>
            <a:r>
              <a:rPr sz="1200" b="1" u="heavy" spc="-10" dirty="0">
                <a:solidFill>
                  <a:srgbClr val="006CB8"/>
                </a:solidFill>
                <a:uFill>
                  <a:solidFill>
                    <a:srgbClr val="006CB8"/>
                  </a:solidFill>
                </a:uFill>
                <a:latin typeface="Source Sans 3"/>
                <a:cs typeface="Source Sans 3"/>
                <a:hlinkClick r:id="rId8"/>
              </a:rPr>
              <a:t> Statement</a:t>
            </a:r>
            <a:r>
              <a:rPr sz="1200" b="1" u="heavy" spc="-15" dirty="0">
                <a:solidFill>
                  <a:srgbClr val="006CB8"/>
                </a:solidFill>
                <a:uFill>
                  <a:solidFill>
                    <a:srgbClr val="006CB8"/>
                  </a:solidFill>
                </a:uFill>
                <a:latin typeface="Source Sans 3"/>
                <a:cs typeface="Source Sans 3"/>
                <a:hlinkClick r:id="rId8"/>
              </a:rPr>
              <a:t> </a:t>
            </a:r>
            <a:r>
              <a:rPr sz="1200" b="1" u="heavy" dirty="0">
                <a:solidFill>
                  <a:srgbClr val="006CB8"/>
                </a:solidFill>
                <a:uFill>
                  <a:solidFill>
                    <a:srgbClr val="006CB8"/>
                  </a:solidFill>
                </a:uFill>
                <a:latin typeface="Source Sans 3"/>
                <a:cs typeface="Source Sans 3"/>
                <a:hlinkClick r:id="rId8"/>
              </a:rPr>
              <a:t>(Current</a:t>
            </a:r>
            <a:r>
              <a:rPr sz="1200" b="1" u="heavy" spc="-15" dirty="0">
                <a:solidFill>
                  <a:srgbClr val="006CB8"/>
                </a:solidFill>
                <a:uFill>
                  <a:solidFill>
                    <a:srgbClr val="006CB8"/>
                  </a:solidFill>
                </a:uFill>
                <a:latin typeface="Source Sans 3"/>
                <a:cs typeface="Source Sans 3"/>
                <a:hlinkClick r:id="rId8"/>
              </a:rPr>
              <a:t> </a:t>
            </a:r>
            <a:r>
              <a:rPr sz="1200" b="1" u="heavy" dirty="0">
                <a:solidFill>
                  <a:srgbClr val="006CB8"/>
                </a:solidFill>
                <a:uFill>
                  <a:solidFill>
                    <a:srgbClr val="006CB8"/>
                  </a:solidFill>
                </a:uFill>
                <a:latin typeface="Source Sans 3"/>
                <a:cs typeface="Source Sans 3"/>
                <a:hlinkClick r:id="rId8"/>
              </a:rPr>
              <a:t>year</a:t>
            </a:r>
            <a:r>
              <a:rPr sz="1200" b="1" u="heavy" spc="-10" dirty="0">
                <a:solidFill>
                  <a:srgbClr val="006CB8"/>
                </a:solidFill>
                <a:uFill>
                  <a:solidFill>
                    <a:srgbClr val="006CB8"/>
                  </a:solidFill>
                </a:uFill>
                <a:latin typeface="Source Sans 3"/>
                <a:cs typeface="Source Sans 3"/>
                <a:hlinkClick r:id="rId8"/>
              </a:rPr>
              <a:t> </a:t>
            </a:r>
            <a:r>
              <a:rPr sz="1200" b="1" u="heavy" dirty="0">
                <a:solidFill>
                  <a:srgbClr val="006CB8"/>
                </a:solidFill>
                <a:uFill>
                  <a:solidFill>
                    <a:srgbClr val="006CB8"/>
                  </a:solidFill>
                </a:uFill>
                <a:latin typeface="Source Sans 3"/>
                <a:cs typeface="Source Sans 3"/>
                <a:hlinkClick r:id="rId8"/>
              </a:rPr>
              <a:t>and</a:t>
            </a:r>
            <a:r>
              <a:rPr sz="1200" b="1" u="heavy" spc="-15" dirty="0">
                <a:solidFill>
                  <a:srgbClr val="006CB8"/>
                </a:solidFill>
                <a:uFill>
                  <a:solidFill>
                    <a:srgbClr val="006CB8"/>
                  </a:solidFill>
                </a:uFill>
                <a:latin typeface="Source Sans 3"/>
                <a:cs typeface="Source Sans 3"/>
                <a:hlinkClick r:id="rId8"/>
              </a:rPr>
              <a:t> </a:t>
            </a:r>
            <a:r>
              <a:rPr sz="1200" b="1" u="heavy" dirty="0">
                <a:solidFill>
                  <a:srgbClr val="006CB8"/>
                </a:solidFill>
                <a:uFill>
                  <a:solidFill>
                    <a:srgbClr val="006CB8"/>
                  </a:solidFill>
                </a:uFill>
                <a:latin typeface="Source Sans 3"/>
                <a:cs typeface="Source Sans 3"/>
                <a:hlinkClick r:id="rId8"/>
              </a:rPr>
              <a:t>prior</a:t>
            </a:r>
            <a:r>
              <a:rPr sz="1200" b="1" u="heavy" spc="-15" dirty="0">
                <a:solidFill>
                  <a:srgbClr val="006CB8"/>
                </a:solidFill>
                <a:uFill>
                  <a:solidFill>
                    <a:srgbClr val="006CB8"/>
                  </a:solidFill>
                </a:uFill>
                <a:latin typeface="Source Sans 3"/>
                <a:cs typeface="Source Sans 3"/>
                <a:hlinkClick r:id="rId8"/>
              </a:rPr>
              <a:t> </a:t>
            </a:r>
            <a:r>
              <a:rPr sz="1200" b="1" u="heavy" dirty="0">
                <a:solidFill>
                  <a:srgbClr val="006CB8"/>
                </a:solidFill>
                <a:uFill>
                  <a:solidFill>
                    <a:srgbClr val="006CB8"/>
                  </a:solidFill>
                </a:uFill>
                <a:latin typeface="Source Sans 3"/>
                <a:cs typeface="Source Sans 3"/>
                <a:hlinkClick r:id="rId8"/>
              </a:rPr>
              <a:t>year</a:t>
            </a:r>
            <a:r>
              <a:rPr sz="1200" b="1" u="heavy" spc="-15" dirty="0">
                <a:solidFill>
                  <a:srgbClr val="006CB8"/>
                </a:solidFill>
                <a:uFill>
                  <a:solidFill>
                    <a:srgbClr val="006CB8"/>
                  </a:solidFill>
                </a:uFill>
                <a:latin typeface="Source Sans 3"/>
                <a:cs typeface="Source Sans 3"/>
                <a:hlinkClick r:id="rId8"/>
              </a:rPr>
              <a:t> </a:t>
            </a:r>
            <a:r>
              <a:rPr sz="1200" b="1" u="heavy" dirty="0">
                <a:solidFill>
                  <a:srgbClr val="006CB8"/>
                </a:solidFill>
                <a:uFill>
                  <a:solidFill>
                    <a:srgbClr val="006CB8"/>
                  </a:solidFill>
                </a:uFill>
                <a:latin typeface="Source Sans 3"/>
                <a:cs typeface="Source Sans 3"/>
                <a:hlinkClick r:id="rId8"/>
              </a:rPr>
              <a:t>only)</a:t>
            </a:r>
            <a:r>
              <a:rPr sz="1200" b="1" spc="-15" dirty="0">
                <a:solidFill>
                  <a:srgbClr val="006CB8"/>
                </a:solidFill>
                <a:latin typeface="Source Sans 3"/>
                <a:cs typeface="Source Sans 3"/>
              </a:rPr>
              <a:t> </a:t>
            </a:r>
            <a:r>
              <a:rPr sz="1200" dirty="0">
                <a:latin typeface="Source Sans 3"/>
                <a:cs typeface="Source Sans 3"/>
              </a:rPr>
              <a:t>(153A)</a:t>
            </a:r>
            <a:r>
              <a:rPr sz="1200" spc="-15" dirty="0">
                <a:latin typeface="Source Sans 3"/>
                <a:cs typeface="Source Sans 3"/>
              </a:rPr>
              <a:t> </a:t>
            </a:r>
            <a:r>
              <a:rPr sz="1200" dirty="0">
                <a:latin typeface="Source Sans 3"/>
                <a:cs typeface="Source Sans 3"/>
              </a:rPr>
              <a:t>and</a:t>
            </a:r>
            <a:r>
              <a:rPr sz="1200" spc="-15" dirty="0">
                <a:latin typeface="Source Sans 3"/>
                <a:cs typeface="Source Sans 3"/>
              </a:rPr>
              <a:t> </a:t>
            </a:r>
            <a:r>
              <a:rPr sz="1200" b="1" u="heavy" dirty="0">
                <a:solidFill>
                  <a:srgbClr val="006CB8"/>
                </a:solidFill>
                <a:uFill>
                  <a:solidFill>
                    <a:srgbClr val="006CB8"/>
                  </a:solidFill>
                </a:uFill>
                <a:latin typeface="Source Sans 3"/>
                <a:cs typeface="Source Sans 3"/>
                <a:hlinkClick r:id="rId9"/>
              </a:rPr>
              <a:t>Monthly</a:t>
            </a:r>
            <a:r>
              <a:rPr sz="1200" b="1" u="heavy" spc="-10" dirty="0">
                <a:solidFill>
                  <a:srgbClr val="006CB8"/>
                </a:solidFill>
                <a:uFill>
                  <a:solidFill>
                    <a:srgbClr val="006CB8"/>
                  </a:solidFill>
                </a:uFill>
                <a:latin typeface="Source Sans 3"/>
                <a:cs typeface="Source Sans 3"/>
                <a:hlinkClick r:id="rId9"/>
              </a:rPr>
              <a:t> Expenditure</a:t>
            </a:r>
            <a:r>
              <a:rPr sz="1200" b="1" spc="-10" dirty="0">
                <a:solidFill>
                  <a:srgbClr val="006CB8"/>
                </a:solidFill>
                <a:latin typeface="Source Sans 3"/>
                <a:cs typeface="Source Sans 3"/>
              </a:rPr>
              <a:t> </a:t>
            </a:r>
            <a:r>
              <a:rPr sz="1200" b="1" u="heavy" dirty="0">
                <a:solidFill>
                  <a:srgbClr val="006CB8"/>
                </a:solidFill>
                <a:uFill>
                  <a:solidFill>
                    <a:srgbClr val="006CB8"/>
                  </a:solidFill>
                </a:uFill>
                <a:latin typeface="Source Sans 3"/>
                <a:cs typeface="Source Sans 3"/>
                <a:hlinkClick r:id="rId9"/>
              </a:rPr>
              <a:t>Details</a:t>
            </a:r>
            <a:r>
              <a:rPr sz="1200" b="1" u="heavy" spc="-15" dirty="0">
                <a:solidFill>
                  <a:srgbClr val="006CB8"/>
                </a:solidFill>
                <a:uFill>
                  <a:solidFill>
                    <a:srgbClr val="006CB8"/>
                  </a:solidFill>
                </a:uFill>
                <a:latin typeface="Source Sans 3"/>
                <a:cs typeface="Source Sans 3"/>
                <a:hlinkClick r:id="rId9"/>
              </a:rPr>
              <a:t> </a:t>
            </a:r>
            <a:r>
              <a:rPr sz="1200" b="1" u="heavy" spc="-10" dirty="0">
                <a:solidFill>
                  <a:srgbClr val="006CB8"/>
                </a:solidFill>
                <a:uFill>
                  <a:solidFill>
                    <a:srgbClr val="006CB8"/>
                  </a:solidFill>
                </a:uFill>
                <a:latin typeface="Source Sans 3"/>
                <a:cs typeface="Source Sans 3"/>
                <a:hlinkClick r:id="rId9"/>
              </a:rPr>
              <a:t>Statement</a:t>
            </a:r>
            <a:r>
              <a:rPr sz="1200" b="1" spc="-15" dirty="0">
                <a:solidFill>
                  <a:srgbClr val="006CB8"/>
                </a:solidFill>
                <a:latin typeface="Source Sans 3"/>
                <a:cs typeface="Source Sans 3"/>
              </a:rPr>
              <a:t> </a:t>
            </a:r>
            <a:r>
              <a:rPr sz="1200" dirty="0">
                <a:latin typeface="Source Sans 3"/>
                <a:cs typeface="Source Sans 3"/>
              </a:rPr>
              <a:t>(285),</a:t>
            </a:r>
            <a:r>
              <a:rPr sz="1200" spc="-15" dirty="0">
                <a:latin typeface="Source Sans 3"/>
                <a:cs typeface="Source Sans 3"/>
              </a:rPr>
              <a:t> </a:t>
            </a:r>
            <a:r>
              <a:rPr sz="1200" dirty="0">
                <a:latin typeface="Source Sans 3"/>
                <a:cs typeface="Source Sans 3"/>
              </a:rPr>
              <a:t>via</a:t>
            </a:r>
            <a:r>
              <a:rPr sz="1200" spc="-15" dirty="0">
                <a:latin typeface="Source Sans 3"/>
                <a:cs typeface="Source Sans 3"/>
              </a:rPr>
              <a:t> </a:t>
            </a:r>
            <a:r>
              <a:rPr sz="1200" dirty="0">
                <a:latin typeface="Source Sans 3"/>
                <a:cs typeface="Source Sans 3"/>
              </a:rPr>
              <a:t>email</a:t>
            </a:r>
            <a:r>
              <a:rPr sz="1200" spc="-15" dirty="0">
                <a:latin typeface="Source Sans 3"/>
                <a:cs typeface="Source Sans 3"/>
              </a:rPr>
              <a:t> </a:t>
            </a:r>
            <a:r>
              <a:rPr sz="1200" dirty="0">
                <a:latin typeface="Source Sans 3"/>
                <a:cs typeface="Source Sans 3"/>
              </a:rPr>
              <a:t>at</a:t>
            </a:r>
            <a:r>
              <a:rPr sz="1200" spc="-10" dirty="0">
                <a:latin typeface="Source Sans 3"/>
                <a:cs typeface="Source Sans 3"/>
              </a:rPr>
              <a:t> </a:t>
            </a:r>
            <a:r>
              <a:rPr sz="1200" dirty="0">
                <a:latin typeface="Source Sans 3"/>
                <a:cs typeface="Source Sans 3"/>
              </a:rPr>
              <a:t>the</a:t>
            </a:r>
            <a:r>
              <a:rPr sz="1200" spc="-15" dirty="0">
                <a:latin typeface="Source Sans 3"/>
                <a:cs typeface="Source Sans 3"/>
              </a:rPr>
              <a:t> </a:t>
            </a:r>
            <a:r>
              <a:rPr sz="1200" dirty="0">
                <a:latin typeface="Source Sans 3"/>
                <a:cs typeface="Source Sans 3"/>
              </a:rPr>
              <a:t>frequency</a:t>
            </a:r>
            <a:r>
              <a:rPr sz="1200" spc="-15" dirty="0">
                <a:latin typeface="Source Sans 3"/>
                <a:cs typeface="Source Sans 3"/>
              </a:rPr>
              <a:t> </a:t>
            </a:r>
            <a:r>
              <a:rPr sz="1200" dirty="0">
                <a:latin typeface="Source Sans 3"/>
                <a:cs typeface="Source Sans 3"/>
              </a:rPr>
              <a:t>you</a:t>
            </a:r>
            <a:r>
              <a:rPr sz="1200" spc="-15" dirty="0">
                <a:latin typeface="Source Sans 3"/>
                <a:cs typeface="Source Sans 3"/>
              </a:rPr>
              <a:t> </a:t>
            </a:r>
            <a:r>
              <a:rPr sz="1200" dirty="0">
                <a:latin typeface="Source Sans 3"/>
                <a:cs typeface="Source Sans 3"/>
              </a:rPr>
              <a:t>prefer</a:t>
            </a:r>
            <a:r>
              <a:rPr sz="1200" spc="-15" dirty="0">
                <a:latin typeface="Source Sans 3"/>
                <a:cs typeface="Source Sans 3"/>
              </a:rPr>
              <a:t> </a:t>
            </a:r>
            <a:r>
              <a:rPr sz="1200" dirty="0">
                <a:latin typeface="Source Sans 3"/>
                <a:cs typeface="Source Sans 3"/>
              </a:rPr>
              <a:t>–</a:t>
            </a:r>
            <a:r>
              <a:rPr sz="1200" spc="-15" dirty="0">
                <a:latin typeface="Source Sans 3"/>
                <a:cs typeface="Source Sans 3"/>
              </a:rPr>
              <a:t> </a:t>
            </a:r>
            <a:r>
              <a:rPr sz="1200" dirty="0">
                <a:latin typeface="Source Sans 3"/>
                <a:cs typeface="Source Sans 3"/>
              </a:rPr>
              <a:t>daily,</a:t>
            </a:r>
            <a:r>
              <a:rPr sz="1200" spc="-10" dirty="0">
                <a:latin typeface="Source Sans 3"/>
                <a:cs typeface="Source Sans 3"/>
              </a:rPr>
              <a:t> </a:t>
            </a:r>
            <a:r>
              <a:rPr sz="1200" dirty="0">
                <a:latin typeface="Source Sans 3"/>
                <a:cs typeface="Source Sans 3"/>
              </a:rPr>
              <a:t>weekly,</a:t>
            </a:r>
            <a:r>
              <a:rPr sz="1200" spc="-15" dirty="0">
                <a:latin typeface="Source Sans 3"/>
                <a:cs typeface="Source Sans 3"/>
              </a:rPr>
              <a:t> </a:t>
            </a:r>
            <a:r>
              <a:rPr sz="1200" dirty="0">
                <a:latin typeface="Source Sans 3"/>
                <a:cs typeface="Source Sans 3"/>
              </a:rPr>
              <a:t>or</a:t>
            </a:r>
            <a:r>
              <a:rPr sz="1200" spc="-15" dirty="0">
                <a:latin typeface="Source Sans 3"/>
                <a:cs typeface="Source Sans 3"/>
              </a:rPr>
              <a:t> </a:t>
            </a:r>
            <a:r>
              <a:rPr sz="1200" dirty="0">
                <a:latin typeface="Source Sans 3"/>
                <a:cs typeface="Source Sans 3"/>
              </a:rPr>
              <a:t>on</a:t>
            </a:r>
            <a:r>
              <a:rPr sz="1200" spc="-15" dirty="0">
                <a:latin typeface="Source Sans 3"/>
                <a:cs typeface="Source Sans 3"/>
              </a:rPr>
              <a:t> </a:t>
            </a:r>
            <a:r>
              <a:rPr sz="1200" dirty="0">
                <a:latin typeface="Source Sans 3"/>
                <a:cs typeface="Source Sans 3"/>
              </a:rPr>
              <a:t>a</a:t>
            </a:r>
            <a:r>
              <a:rPr sz="1200" spc="-15" dirty="0">
                <a:latin typeface="Source Sans 3"/>
                <a:cs typeface="Source Sans 3"/>
              </a:rPr>
              <a:t> </a:t>
            </a:r>
            <a:r>
              <a:rPr sz="1200" dirty="0">
                <a:latin typeface="Source Sans 3"/>
                <a:cs typeface="Source Sans 3"/>
              </a:rPr>
              <a:t>specific</a:t>
            </a:r>
            <a:r>
              <a:rPr sz="1200" spc="-15" dirty="0">
                <a:latin typeface="Source Sans 3"/>
                <a:cs typeface="Source Sans 3"/>
              </a:rPr>
              <a:t> </a:t>
            </a:r>
            <a:r>
              <a:rPr sz="1200" dirty="0">
                <a:latin typeface="Source Sans 3"/>
                <a:cs typeface="Source Sans 3"/>
              </a:rPr>
              <a:t>date</a:t>
            </a:r>
            <a:r>
              <a:rPr sz="1200" spc="-10" dirty="0">
                <a:latin typeface="Source Sans 3"/>
                <a:cs typeface="Source Sans 3"/>
              </a:rPr>
              <a:t> </a:t>
            </a:r>
            <a:r>
              <a:rPr sz="1200" dirty="0">
                <a:latin typeface="Source Sans 3"/>
                <a:cs typeface="Source Sans 3"/>
              </a:rPr>
              <a:t>and</a:t>
            </a:r>
            <a:r>
              <a:rPr sz="1200" spc="-15" dirty="0">
                <a:latin typeface="Source Sans 3"/>
                <a:cs typeface="Source Sans 3"/>
              </a:rPr>
              <a:t> </a:t>
            </a:r>
            <a:r>
              <a:rPr sz="1200" spc="-10" dirty="0">
                <a:latin typeface="Source Sans 3"/>
                <a:cs typeface="Source Sans 3"/>
              </a:rPr>
              <a:t>time.</a:t>
            </a:r>
            <a:endParaRPr sz="1200" dirty="0">
              <a:latin typeface="Source Sans 3"/>
              <a:cs typeface="Source Sans 3"/>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6BC290-8E87-B0B1-E958-C0A4BDD8690F}"/>
              </a:ext>
            </a:extLst>
          </p:cNvPr>
          <p:cNvPicPr>
            <a:picLocks noChangeAspect="1"/>
          </p:cNvPicPr>
          <p:nvPr/>
        </p:nvPicPr>
        <p:blipFill>
          <a:blip r:embed="rId3"/>
          <a:stretch>
            <a:fillRect/>
          </a:stretch>
        </p:blipFill>
        <p:spPr>
          <a:xfrm>
            <a:off x="880196" y="339950"/>
            <a:ext cx="5562600" cy="2231800"/>
          </a:xfrm>
          <a:prstGeom prst="rect">
            <a:avLst/>
          </a:prstGeom>
        </p:spPr>
      </p:pic>
      <p:pic>
        <p:nvPicPr>
          <p:cNvPr id="7" name="Picture 6">
            <a:extLst>
              <a:ext uri="{FF2B5EF4-FFF2-40B4-BE49-F238E27FC236}">
                <a16:creationId xmlns:a16="http://schemas.microsoft.com/office/drawing/2014/main" id="{6605BEA7-AA3E-7BB9-38A9-B7EE6A0F90C0}"/>
              </a:ext>
            </a:extLst>
          </p:cNvPr>
          <p:cNvPicPr>
            <a:picLocks noChangeAspect="1"/>
          </p:cNvPicPr>
          <p:nvPr/>
        </p:nvPicPr>
        <p:blipFill>
          <a:blip r:embed="rId4"/>
          <a:stretch>
            <a:fillRect/>
          </a:stretch>
        </p:blipFill>
        <p:spPr>
          <a:xfrm>
            <a:off x="2519714" y="2628900"/>
            <a:ext cx="5405086" cy="2407249"/>
          </a:xfrm>
          <a:prstGeom prst="rect">
            <a:avLst/>
          </a:prstGeom>
        </p:spPr>
      </p:pic>
      <p:sp>
        <p:nvSpPr>
          <p:cNvPr id="2" name="Arrow: Down 1">
            <a:extLst>
              <a:ext uri="{FF2B5EF4-FFF2-40B4-BE49-F238E27FC236}">
                <a16:creationId xmlns:a16="http://schemas.microsoft.com/office/drawing/2014/main" id="{07AFD185-CFC9-2F66-7E94-6014C4E2DDC6}"/>
              </a:ext>
            </a:extLst>
          </p:cNvPr>
          <p:cNvSpPr/>
          <p:nvPr/>
        </p:nvSpPr>
        <p:spPr>
          <a:xfrm>
            <a:off x="6442796" y="1780248"/>
            <a:ext cx="330238" cy="73435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D6E8E520-BE6D-F6A2-139D-6726B83A48B5}"/>
              </a:ext>
            </a:extLst>
          </p:cNvPr>
          <p:cNvSpPr/>
          <p:nvPr/>
        </p:nvSpPr>
        <p:spPr>
          <a:xfrm>
            <a:off x="4766209" y="3787073"/>
            <a:ext cx="606904" cy="2023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7BCC6BA-A989-D151-BA11-E22CA96E0FBB}"/>
              </a:ext>
            </a:extLst>
          </p:cNvPr>
          <p:cNvSpPr/>
          <p:nvPr/>
        </p:nvSpPr>
        <p:spPr>
          <a:xfrm>
            <a:off x="5025153" y="3284018"/>
            <a:ext cx="500555" cy="2023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1545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EA659-2E80-30F4-3CC4-FA3C96441576}"/>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E2E721AF-52F6-493E-207D-28440A330782}"/>
              </a:ext>
            </a:extLst>
          </p:cNvPr>
          <p:cNvSpPr>
            <a:spLocks noGrp="1"/>
          </p:cNvSpPr>
          <p:nvPr>
            <p:ph type="body" idx="1"/>
          </p:nvPr>
        </p:nvSpPr>
        <p:spPr/>
        <p:txBody>
          <a:bodyPr/>
          <a:lstStyle/>
          <a:p>
            <a:endParaRPr lang="en-US" dirty="0"/>
          </a:p>
        </p:txBody>
      </p:sp>
      <p:pic>
        <p:nvPicPr>
          <p:cNvPr id="7" name="Picture 6">
            <a:extLst>
              <a:ext uri="{FF2B5EF4-FFF2-40B4-BE49-F238E27FC236}">
                <a16:creationId xmlns:a16="http://schemas.microsoft.com/office/drawing/2014/main" id="{555CA371-A748-DE60-BA7F-A0246A747603}"/>
              </a:ext>
            </a:extLst>
          </p:cNvPr>
          <p:cNvPicPr>
            <a:picLocks noChangeAspect="1"/>
          </p:cNvPicPr>
          <p:nvPr/>
        </p:nvPicPr>
        <p:blipFill>
          <a:blip r:embed="rId2"/>
          <a:stretch>
            <a:fillRect/>
          </a:stretch>
        </p:blipFill>
        <p:spPr>
          <a:xfrm>
            <a:off x="487360" y="181115"/>
            <a:ext cx="8656640" cy="4781269"/>
          </a:xfrm>
          <a:prstGeom prst="rect">
            <a:avLst/>
          </a:prstGeom>
        </p:spPr>
      </p:pic>
    </p:spTree>
    <p:extLst>
      <p:ext uri="{BB962C8B-B14F-4D97-AF65-F5344CB8AC3E}">
        <p14:creationId xmlns:p14="http://schemas.microsoft.com/office/powerpoint/2010/main" val="2441904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04C754-692A-E02F-32C7-6E951047AF07}"/>
              </a:ext>
            </a:extLst>
          </p:cNvPr>
          <p:cNvPicPr>
            <a:picLocks noChangeAspect="1"/>
          </p:cNvPicPr>
          <p:nvPr/>
        </p:nvPicPr>
        <p:blipFill>
          <a:blip r:embed="rId2"/>
          <a:stretch>
            <a:fillRect/>
          </a:stretch>
        </p:blipFill>
        <p:spPr>
          <a:xfrm>
            <a:off x="647362" y="463368"/>
            <a:ext cx="8068296" cy="4216764"/>
          </a:xfrm>
          <a:prstGeom prst="rect">
            <a:avLst/>
          </a:prstGeom>
        </p:spPr>
      </p:pic>
    </p:spTree>
    <p:extLst>
      <p:ext uri="{BB962C8B-B14F-4D97-AF65-F5344CB8AC3E}">
        <p14:creationId xmlns:p14="http://schemas.microsoft.com/office/powerpoint/2010/main" val="4134542717"/>
      </p:ext>
    </p:extLst>
  </p:cSld>
  <p:clrMapOvr>
    <a:masterClrMapping/>
  </p:clrMapOvr>
</p:sld>
</file>

<file path=ppt/theme/theme1.xml><?xml version="1.0" encoding="utf-8"?>
<a:theme xmlns:a="http://schemas.openxmlformats.org/drawingml/2006/main" name="SU_Preso_16x9_v6">
  <a:themeElements>
    <a:clrScheme name="Stanford2">
      <a:dk1>
        <a:srgbClr val="000000"/>
      </a:dk1>
      <a:lt1>
        <a:srgbClr val="FFFFFF"/>
      </a:lt1>
      <a:dk2>
        <a:srgbClr val="DAD7CB"/>
      </a:dk2>
      <a:lt2>
        <a:srgbClr val="8C1515"/>
      </a:lt2>
      <a:accent1>
        <a:srgbClr val="8D3C1E"/>
      </a:accent1>
      <a:accent2>
        <a:srgbClr val="00505C"/>
      </a:accent2>
      <a:accent3>
        <a:srgbClr val="53284F"/>
      </a:accent3>
      <a:accent4>
        <a:srgbClr val="175E54"/>
      </a:accent4>
      <a:accent5>
        <a:srgbClr val="4D4F53"/>
      </a:accent5>
      <a:accent6>
        <a:srgbClr val="D2C295"/>
      </a:accent6>
      <a:hlink>
        <a:srgbClr val="A4001D"/>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2844</TotalTime>
  <Words>507</Words>
  <Application>Microsoft Office PowerPoint</Application>
  <PresentationFormat>On-screen Show (16:9)</PresentationFormat>
  <Paragraphs>37</Paragraphs>
  <Slides>11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Wingdings</vt:lpstr>
      <vt:lpstr>Roboto</vt:lpstr>
      <vt:lpstr>Source Sans 3</vt:lpstr>
      <vt:lpstr>Arial</vt:lpstr>
      <vt:lpstr>Source Sans Pro SemiBold</vt:lpstr>
      <vt:lpstr>Source Sans 3 Semibold</vt:lpstr>
      <vt:lpstr>Source Sans Pro</vt:lpstr>
      <vt:lpstr>Noto Sans Symbols</vt:lpstr>
      <vt:lpstr>Calibri</vt:lpstr>
      <vt:lpstr>SU_Preso_16x9_v6</vt:lpstr>
      <vt:lpstr>PowerPoint Presentation</vt:lpstr>
      <vt:lpstr>Topics</vt:lpstr>
      <vt:lpstr>PowerPoint Presentation</vt:lpstr>
      <vt:lpstr>PowerPoint Presentation</vt:lpstr>
      <vt:lpstr>FY23 YEC Resources</vt:lpstr>
      <vt:lpstr>FY23 YEC Resources</vt:lpstr>
      <vt:lpstr>PowerPoint Presentation</vt:lpstr>
      <vt:lpstr>PowerPoint Presentation</vt:lpstr>
      <vt:lpstr>PowerPoint Presentation</vt:lpstr>
      <vt:lpstr>Funds Management Courses</vt:lpstr>
      <vt:lpstr>Funds Management Courses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VPDoR FY23 Booked Budget Process Kickoff Session</dc:title>
  <dc:creator>Serena Rao</dc:creator>
  <cp:lastModifiedBy>Xing Ding Chang</cp:lastModifiedBy>
  <cp:revision>103</cp:revision>
  <dcterms:created xsi:type="dcterms:W3CDTF">2020-04-05T21:18:33Z</dcterms:created>
  <dcterms:modified xsi:type="dcterms:W3CDTF">2023-08-14T19:01:00Z</dcterms:modified>
</cp:coreProperties>
</file>